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59"/>
  </p:notesMasterIdLst>
  <p:handoutMasterIdLst>
    <p:handoutMasterId r:id="rId60"/>
  </p:handoutMasterIdLst>
  <p:sldIdLst>
    <p:sldId id="273" r:id="rId2"/>
    <p:sldId id="1133" r:id="rId3"/>
    <p:sldId id="1159" r:id="rId4"/>
    <p:sldId id="1158" r:id="rId5"/>
    <p:sldId id="1160" r:id="rId6"/>
    <p:sldId id="497" r:id="rId7"/>
    <p:sldId id="511" r:id="rId8"/>
    <p:sldId id="486" r:id="rId9"/>
    <p:sldId id="487" r:id="rId10"/>
    <p:sldId id="488" r:id="rId11"/>
    <p:sldId id="489" r:id="rId12"/>
    <p:sldId id="490" r:id="rId13"/>
    <p:sldId id="491" r:id="rId14"/>
    <p:sldId id="492" r:id="rId15"/>
    <p:sldId id="493" r:id="rId16"/>
    <p:sldId id="494" r:id="rId17"/>
    <p:sldId id="495" r:id="rId18"/>
    <p:sldId id="513" r:id="rId19"/>
    <p:sldId id="1161" r:id="rId20"/>
    <p:sldId id="260" r:id="rId21"/>
    <p:sldId id="261" r:id="rId22"/>
    <p:sldId id="265" r:id="rId23"/>
    <p:sldId id="1170" r:id="rId24"/>
    <p:sldId id="268" r:id="rId25"/>
    <p:sldId id="269" r:id="rId26"/>
    <p:sldId id="271" r:id="rId27"/>
    <p:sldId id="276" r:id="rId28"/>
    <p:sldId id="277" r:id="rId29"/>
    <p:sldId id="1189" r:id="rId30"/>
    <p:sldId id="1173" r:id="rId31"/>
    <p:sldId id="279" r:id="rId32"/>
    <p:sldId id="282" r:id="rId33"/>
    <p:sldId id="1185" r:id="rId34"/>
    <p:sldId id="1188" r:id="rId35"/>
    <p:sldId id="1190" r:id="rId36"/>
    <p:sldId id="288" r:id="rId37"/>
    <p:sldId id="1193" r:id="rId38"/>
    <p:sldId id="289" r:id="rId39"/>
    <p:sldId id="1191" r:id="rId40"/>
    <p:sldId id="293" r:id="rId41"/>
    <p:sldId id="294" r:id="rId42"/>
    <p:sldId id="295" r:id="rId43"/>
    <p:sldId id="1194" r:id="rId44"/>
    <p:sldId id="1195" r:id="rId45"/>
    <p:sldId id="1196" r:id="rId46"/>
    <p:sldId id="299" r:id="rId47"/>
    <p:sldId id="1192" r:id="rId48"/>
    <p:sldId id="303" r:id="rId49"/>
    <p:sldId id="304" r:id="rId50"/>
    <p:sldId id="305" r:id="rId51"/>
    <p:sldId id="307" r:id="rId52"/>
    <p:sldId id="309" r:id="rId53"/>
    <p:sldId id="348" r:id="rId54"/>
    <p:sldId id="328" r:id="rId55"/>
    <p:sldId id="285" r:id="rId56"/>
    <p:sldId id="1155" r:id="rId57"/>
    <p:sldId id="1187" r:id="rId58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elis hristidis" initials="v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2EF0"/>
    <a:srgbClr val="3C8C93"/>
    <a:srgbClr val="76D6FF"/>
    <a:srgbClr val="E3E96C"/>
    <a:srgbClr val="004B5A"/>
    <a:srgbClr val="00394A"/>
    <a:srgbClr val="003241"/>
    <a:srgbClr val="DAD9D3"/>
    <a:srgbClr val="B2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59" autoAdjust="0"/>
    <p:restoredTop sz="93474"/>
  </p:normalViewPr>
  <p:slideViewPr>
    <p:cSldViewPr>
      <p:cViewPr varScale="1">
        <p:scale>
          <a:sx n="86" d="100"/>
          <a:sy n="86" d="100"/>
        </p:scale>
        <p:origin x="159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524F4DD-39E2-074C-A821-79AE4EECD5C9}" type="datetimeFigureOut">
              <a:rPr lang="de-DE"/>
              <a:pPr>
                <a:defRPr/>
              </a:pPr>
              <a:t>15.09.22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BACD63D-AFCC-1640-81EA-D2C5D9BD401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047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C162694-7365-914B-8B69-558832A77470}" type="datetimeFigureOut">
              <a:rPr lang="de-DE"/>
              <a:pPr>
                <a:defRPr/>
              </a:pPr>
              <a:t>15.09.22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5DDC4CD-3502-7B49-8D09-DDBB7A84A63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406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6913"/>
            <a:ext cx="4649787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</a:t>
            </a:r>
            <a:r>
              <a:rPr lang="en-US" baseline="0" dirty="0"/>
              <a:t> are two approaches for creating these vectors:</a:t>
            </a:r>
          </a:p>
          <a:p>
            <a:endParaRPr lang="en-US" baseline="0" dirty="0"/>
          </a:p>
          <a:p>
            <a:r>
              <a:rPr lang="en-US" baseline="0" dirty="0"/>
              <a:t>First, we’ve got the traditional count-based approach,</a:t>
            </a:r>
            <a:endParaRPr lang="en-GB" baseline="0" dirty="0"/>
          </a:p>
          <a:p>
            <a:r>
              <a:rPr lang="en-US" baseline="0" dirty="0"/>
              <a:t>where the most common variant is the word-context PMI matrix.</a:t>
            </a:r>
          </a:p>
          <a:p>
            <a:endParaRPr lang="en-US" baseline="0" dirty="0"/>
          </a:p>
          <a:p>
            <a:r>
              <a:rPr lang="en-US" baseline="0" dirty="0"/>
              <a:t>The other, cutting-edge, approach, is word embeddings,</a:t>
            </a:r>
          </a:p>
          <a:p>
            <a:r>
              <a:rPr lang="en-US" baseline="0" dirty="0"/>
              <a:t>Which has become extremely popular with word2vec.</a:t>
            </a:r>
          </a:p>
          <a:p>
            <a:r>
              <a:rPr lang="en-US" baseline="0" dirty="0"/>
              <a:t>Now, the interesting thing…</a:t>
            </a:r>
          </a:p>
          <a:p>
            <a:endParaRPr lang="en-US" baseline="0" dirty="0"/>
          </a:p>
          <a:p>
            <a:r>
              <a:rPr lang="en-US" baseline="0" dirty="0"/>
              <a:t>…is that both approaches rely on the same linguistic theory: the distributional hypothesis.</a:t>
            </a:r>
          </a:p>
          <a:p>
            <a:r>
              <a:rPr lang="en-US" baseline="0" dirty="0"/>
              <a:t>&lt;pause&gt;</a:t>
            </a:r>
          </a:p>
          <a:p>
            <a:r>
              <a:rPr lang="en-US" baseline="0" dirty="0"/>
              <a:t>Now, in previous work, that I’ll talk about in a minute,</a:t>
            </a:r>
          </a:p>
          <a:p>
            <a:r>
              <a:rPr lang="en-US" baseline="0" dirty="0"/>
              <a:t>we showed that the two approaches are even more related.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63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241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baseline="0" dirty="0"/>
              <a:t> contains input word vectors.</a:t>
            </a:r>
          </a:p>
          <a:p>
            <a:r>
              <a:rPr lang="en-US" baseline="0" dirty="0"/>
              <a:t>W’ contains output word vectors.</a:t>
            </a:r>
          </a:p>
          <a:p>
            <a:endParaRPr lang="en-US" baseline="0" dirty="0"/>
          </a:p>
          <a:p>
            <a:r>
              <a:rPr lang="en-US" baseline="0" dirty="0"/>
              <a:t>We can consider either W or W’ as the word’s representation. Or even take the average.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69103-2D17-4832-98EE-51E176497DD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6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7F05-FCD8-4F5C-AFF0-93765CD6FDB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350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DDC4CD-3502-7B49-8D09-DDBB7A84A63B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84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CC8C2-DE1C-8642-9E22-5B37A837496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021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9BC40-0EA7-3B43-8A5A-DEAD0F10D5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2411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412875"/>
            <a:ext cx="2057400" cy="48244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12875"/>
            <a:ext cx="6019800" cy="48244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D9D00-4579-CD4B-B22F-8C012024BB7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718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529637" cy="114935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Onlinebild-Platzhalter 2"/>
          <p:cNvSpPr>
            <a:spLocks noGrp="1"/>
          </p:cNvSpPr>
          <p:nvPr>
            <p:ph type="clipArt" sz="half" idx="1"/>
          </p:nvPr>
        </p:nvSpPr>
        <p:spPr>
          <a:xfrm>
            <a:off x="468313" y="1412875"/>
            <a:ext cx="4025900" cy="4748213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6613" y="1412875"/>
            <a:ext cx="4025900" cy="47482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32966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69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1" y="1577340"/>
            <a:ext cx="3977639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39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89" b="0" i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marL="75503">
              <a:spcBef>
                <a:spcPts val="119"/>
              </a:spcBef>
            </a:pPr>
            <a:fld id="{81D60167-4931-47E6-BA6A-407CBD079E47}" type="slidenum">
              <a:rPr lang="de-DE" spc="89" smtClean="0"/>
              <a:pPr marL="75503">
                <a:spcBef>
                  <a:spcPts val="119"/>
                </a:spcBef>
              </a:pPr>
              <a:t>‹Nr.›</a:t>
            </a:fld>
            <a:r>
              <a:rPr lang="de-DE" spc="-109"/>
              <a:t> </a:t>
            </a:r>
            <a:r>
              <a:rPr lang="de-DE" spc="226"/>
              <a:t>/</a:t>
            </a:r>
            <a:r>
              <a:rPr lang="de-DE" spc="-99"/>
              <a:t> </a:t>
            </a:r>
            <a:r>
              <a:rPr lang="de-DE" spc="89"/>
              <a:t>26</a:t>
            </a:r>
            <a:endParaRPr lang="de-DE" spc="89" dirty="0"/>
          </a:p>
        </p:txBody>
      </p:sp>
    </p:spTree>
    <p:extLst>
      <p:ext uri="{BB962C8B-B14F-4D97-AF65-F5344CB8AC3E}">
        <p14:creationId xmlns:p14="http://schemas.microsoft.com/office/powerpoint/2010/main" val="2217145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89" b="0" i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marL="75503">
              <a:spcBef>
                <a:spcPts val="119"/>
              </a:spcBef>
            </a:pPr>
            <a:fld id="{81D60167-4931-47E6-BA6A-407CBD079E47}" type="slidenum">
              <a:rPr lang="de-DE" spc="89" smtClean="0"/>
              <a:pPr marL="75503">
                <a:spcBef>
                  <a:spcPts val="119"/>
                </a:spcBef>
              </a:pPr>
              <a:t>‹Nr.›</a:t>
            </a:fld>
            <a:r>
              <a:rPr lang="de-DE" spc="-109"/>
              <a:t> </a:t>
            </a:r>
            <a:r>
              <a:rPr lang="de-DE" spc="226"/>
              <a:t>/</a:t>
            </a:r>
            <a:r>
              <a:rPr lang="de-DE" spc="-99"/>
              <a:t> </a:t>
            </a:r>
            <a:r>
              <a:rPr lang="de-DE" spc="89"/>
              <a:t>26</a:t>
            </a:r>
            <a:endParaRPr lang="de-DE" spc="89" dirty="0"/>
          </a:p>
        </p:txBody>
      </p:sp>
    </p:spTree>
    <p:extLst>
      <p:ext uri="{BB962C8B-B14F-4D97-AF65-F5344CB8AC3E}">
        <p14:creationId xmlns:p14="http://schemas.microsoft.com/office/powerpoint/2010/main" val="3268205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9025" y="147725"/>
            <a:ext cx="876594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89" b="0" i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marL="75503">
              <a:spcBef>
                <a:spcPts val="119"/>
              </a:spcBef>
            </a:pPr>
            <a:fld id="{81D60167-4931-47E6-BA6A-407CBD079E47}" type="slidenum">
              <a:rPr lang="de-DE" spc="89" smtClean="0"/>
              <a:pPr marL="75503">
                <a:spcBef>
                  <a:spcPts val="119"/>
                </a:spcBef>
              </a:pPr>
              <a:t>‹Nr.›</a:t>
            </a:fld>
            <a:r>
              <a:rPr lang="de-DE" spc="-109"/>
              <a:t> </a:t>
            </a:r>
            <a:r>
              <a:rPr lang="de-DE" spc="226"/>
              <a:t>/</a:t>
            </a:r>
            <a:r>
              <a:rPr lang="de-DE" spc="-99"/>
              <a:t> </a:t>
            </a:r>
            <a:r>
              <a:rPr lang="de-DE" spc="89"/>
              <a:t>26</a:t>
            </a:r>
            <a:endParaRPr lang="de-DE" spc="89" dirty="0"/>
          </a:p>
        </p:txBody>
      </p:sp>
    </p:spTree>
    <p:extLst>
      <p:ext uri="{BB962C8B-B14F-4D97-AF65-F5344CB8AC3E}">
        <p14:creationId xmlns:p14="http://schemas.microsoft.com/office/powerpoint/2010/main" val="72588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64AD2-5FB6-FB45-933B-235C7588DE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7682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151C9-7839-C041-ABB8-39E89BE594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58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13FDC-EBB7-A241-A6EF-2E02EE734C7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184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6B9C6-6715-2D4A-8969-EA7C2FA5AF4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26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D459A-6064-5546-BD20-CFDE646274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0959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EE9E-C217-3D4B-A1BB-8CC67CCB348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658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4EF29-B124-2849-A4BE-FE5AE0C1F73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997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C98C8-BE0A-C748-B1FE-022729FA520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8347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62731CA1-5B61-B842-B00F-36E90BD694F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9" r:id="rId12"/>
    <p:sldLayoutId id="2147483790" r:id="rId13"/>
    <p:sldLayoutId id="2147483791" r:id="rId14"/>
    <p:sldLayoutId id="2147483792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72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5.png"/><Relationship Id="rId7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2.png"/><Relationship Id="rId4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image" Target="../media/image8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84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image" Target="../media/image8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87.png"/><Relationship Id="rId2" Type="http://schemas.openxmlformats.org/officeDocument/2006/relationships/image" Target="../media/image84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9.png"/><Relationship Id="rId11" Type="http://schemas.openxmlformats.org/officeDocument/2006/relationships/image" Target="../media/image86.png"/><Relationship Id="rId5" Type="http://schemas.openxmlformats.org/officeDocument/2006/relationships/image" Target="../media/image78.png"/><Relationship Id="rId10" Type="http://schemas.openxmlformats.org/officeDocument/2006/relationships/image" Target="../media/image850.png"/><Relationship Id="rId4" Type="http://schemas.openxmlformats.org/officeDocument/2006/relationships/image" Target="../media/image77.png"/><Relationship Id="rId9" Type="http://schemas.openxmlformats.org/officeDocument/2006/relationships/image" Target="../media/image8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87.png"/><Relationship Id="rId2" Type="http://schemas.openxmlformats.org/officeDocument/2006/relationships/image" Target="../media/image84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9.png"/><Relationship Id="rId11" Type="http://schemas.openxmlformats.org/officeDocument/2006/relationships/image" Target="../media/image86.png"/><Relationship Id="rId5" Type="http://schemas.openxmlformats.org/officeDocument/2006/relationships/image" Target="../media/image78.png"/><Relationship Id="rId10" Type="http://schemas.openxmlformats.org/officeDocument/2006/relationships/image" Target="../media/image88.png"/><Relationship Id="rId4" Type="http://schemas.openxmlformats.org/officeDocument/2006/relationships/image" Target="../media/image77.png"/><Relationship Id="rId9" Type="http://schemas.openxmlformats.org/officeDocument/2006/relationships/image" Target="../media/image8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0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comp6248.ecs.soton.ac.u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fis.uni-luebeck.de/~moeller/KI-Kolloquium/2019-12-02-Oezcep.pdf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9776" y="1628800"/>
            <a:ext cx="8278688" cy="1470025"/>
          </a:xfrm>
        </p:spPr>
        <p:txBody>
          <a:bodyPr/>
          <a:lstStyle/>
          <a:p>
            <a:pPr eaLnBrk="1" hangingPunct="1">
              <a:defRPr/>
            </a:pPr>
            <a:r>
              <a:rPr lang="de-DE" sz="4400" b="1" dirty="0">
                <a:cs typeface="+mj-cs"/>
              </a:rPr>
              <a:t>PROBABILISTIC AND DIFFERENTIABLE PROGRAMMING</a:t>
            </a:r>
            <a:br>
              <a:rPr lang="de-DE" dirty="0">
                <a:cs typeface="+mj-cs"/>
              </a:rPr>
            </a:br>
            <a:r>
              <a:rPr lang="de-DE" dirty="0">
                <a:cs typeface="+mj-cs"/>
              </a:rPr>
              <a:t>V5:  </a:t>
            </a:r>
            <a:r>
              <a:rPr lang="de-DE" dirty="0" err="1">
                <a:cs typeface="+mj-cs"/>
              </a:rPr>
              <a:t>Embeddings</a:t>
            </a:r>
            <a:br>
              <a:rPr lang="de-DE" dirty="0">
                <a:cs typeface="+mj-cs"/>
              </a:rPr>
            </a:br>
            <a:br>
              <a:rPr lang="de-DE" dirty="0">
                <a:cs typeface="+mj-cs"/>
              </a:rPr>
            </a:br>
            <a:r>
              <a:rPr lang="de-DE" dirty="0">
                <a:cs typeface="+mj-cs"/>
              </a:rPr>
              <a:t>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/>
              <a:t>Özgür L. </a:t>
            </a:r>
            <a:r>
              <a:rPr lang="de-DE" sz="2400" dirty="0" err="1"/>
              <a:t>Özçep</a:t>
            </a:r>
            <a:endParaRPr lang="de-DE" sz="2400" dirty="0"/>
          </a:p>
          <a:p>
            <a:pPr eaLnBrk="1" hangingPunct="1">
              <a:defRPr/>
            </a:pPr>
            <a:r>
              <a:rPr lang="de-DE" sz="2400" b="1" dirty="0"/>
              <a:t>Universität zu Lübeck</a:t>
            </a:r>
          </a:p>
          <a:p>
            <a:pPr eaLnBrk="1" hangingPunct="1">
              <a:defRPr/>
            </a:pPr>
            <a:r>
              <a:rPr lang="de-DE" sz="2400" b="1" dirty="0"/>
              <a:t>Institut für Informationssysteme</a:t>
            </a:r>
          </a:p>
          <a:p>
            <a:pPr eaLnBrk="1" hangingPunct="1">
              <a:defRPr/>
            </a:pPr>
            <a:endParaRPr lang="de-DE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813000" y="1777208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13001" y="3927968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404947" y="2441095"/>
            <a:ext cx="396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cat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04947" y="4641199"/>
            <a:ext cx="3674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on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408343" y="3139088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09979" y="2847056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468174" y="1399992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18740" y="1777209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018740" y="3136132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012447" y="3558397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018740" y="4219999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063518" y="2366973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439038" y="3584857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614083" y="2846144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14083" y="4208936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598429" y="2411562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4155" y="3520792"/>
            <a:ext cx="74732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one-hot</a:t>
            </a:r>
          </a:p>
          <a:p>
            <a:r>
              <a:rPr lang="en-US" sz="1350" dirty="0"/>
              <a:t>vector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939036" y="3520791"/>
            <a:ext cx="74732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one-hot</a:t>
            </a:r>
          </a:p>
          <a:p>
            <a:r>
              <a:rPr lang="en-US" sz="1350" dirty="0"/>
              <a:t>vector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0" y="1911184"/>
            <a:ext cx="123463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Index of cat in </a:t>
            </a:r>
          </a:p>
          <a:p>
            <a:r>
              <a:rPr lang="en-US" sz="1350" dirty="0">
                <a:solidFill>
                  <a:srgbClr val="FF0000"/>
                </a:solidFill>
              </a:rPr>
              <a:t>vocabulary</a:t>
            </a:r>
          </a:p>
        </p:txBody>
      </p:sp>
      <p:sp>
        <p:nvSpPr>
          <p:cNvPr id="71" name="Rectangle 70"/>
          <p:cNvSpPr/>
          <p:nvPr/>
        </p:nvSpPr>
        <p:spPr>
          <a:xfrm>
            <a:off x="71883" y="843212"/>
            <a:ext cx="8964613" cy="409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A99B8250-92C7-7E4F-B3EC-D7028267F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3" y="1146953"/>
            <a:ext cx="8857109" cy="5018898"/>
          </a:xfrm>
          <a:solidFill>
            <a:srgbClr val="FFC000">
              <a:alpha val="10000"/>
            </a:srgb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999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ontent Placeholder 2">
            <a:extLst>
              <a:ext uri="{FF2B5EF4-FFF2-40B4-BE49-F238E27FC236}">
                <a16:creationId xmlns:a16="http://schemas.microsoft.com/office/drawing/2014/main" id="{1BFCB324-A708-DC4D-8F52-F8BAAF207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68875"/>
          </a:xfrm>
          <a:solidFill>
            <a:srgbClr val="FFC000">
              <a:alpha val="10000"/>
            </a:srgbClr>
          </a:solidFill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6" name="Rectangle 85"/>
          <p:cNvSpPr/>
          <p:nvPr/>
        </p:nvSpPr>
        <p:spPr>
          <a:xfrm>
            <a:off x="71883" y="843212"/>
            <a:ext cx="8964613" cy="409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838114" y="1789805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38115" y="3940564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430062" y="2453691"/>
            <a:ext cx="396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cat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30061" y="4653796"/>
            <a:ext cx="3674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on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433457" y="3151684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35093" y="2859653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493289" y="1412588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43855" y="1789805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043854" y="3148728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037562" y="3570993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043854" y="4232595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088632" y="2379569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464152" y="3597454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639197" y="2858740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39197" y="4221532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623544" y="2424158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249594" y="2451367"/>
                <a:ext cx="90640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594" y="2451367"/>
                <a:ext cx="906402" cy="4154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2270889" y="4384725"/>
                <a:ext cx="90640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889" y="4384725"/>
                <a:ext cx="906402" cy="4154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1198629" y="3329992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198629" y="5456182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256683" y="4359966"/>
            <a:ext cx="6190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584219" y="3469545"/>
                <a:ext cx="1011111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219" y="3469545"/>
                <a:ext cx="1011111" cy="415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7356959" y="4408603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368056" y="5456182"/>
            <a:ext cx="243528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 will be the size of word vector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642414" y="1403649"/>
            <a:ext cx="19681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We must learn W and W</a:t>
            </a:r>
            <a:r>
              <a:rPr lang="en-US" sz="1350" baseline="30000" dirty="0">
                <a:solidFill>
                  <a:srgbClr val="FF0000"/>
                </a:solidFill>
              </a:rPr>
              <a:t>’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3" name="Straight Arrow Connector 2"/>
          <p:cNvCxnSpPr>
            <a:stCxn id="81" idx="2"/>
            <a:endCxn id="71" idx="3"/>
          </p:cNvCxnSpPr>
          <p:nvPr/>
        </p:nvCxnSpPr>
        <p:spPr>
          <a:xfrm flipH="1">
            <a:off x="3155996" y="1703731"/>
            <a:ext cx="1470470" cy="955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1" idx="2"/>
            <a:endCxn id="78" idx="0"/>
          </p:cNvCxnSpPr>
          <p:nvPr/>
        </p:nvCxnSpPr>
        <p:spPr>
          <a:xfrm>
            <a:off x="4626466" y="1703731"/>
            <a:ext cx="1463309" cy="17658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111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883" y="843212"/>
            <a:ext cx="8964613" cy="409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836685" y="1781204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36686" y="3931964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428632" y="2445091"/>
            <a:ext cx="3951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x</a:t>
            </a:r>
            <a:r>
              <a:rPr lang="en-US" sz="1350" baseline="-25000" dirty="0" err="1"/>
              <a:t>cat</a:t>
            </a:r>
            <a:endParaRPr lang="en-US" sz="1350" dirty="0"/>
          </a:p>
        </p:txBody>
      </p:sp>
      <p:sp>
        <p:nvSpPr>
          <p:cNvPr id="33" name="TextBox 32"/>
          <p:cNvSpPr txBox="1"/>
          <p:nvPr/>
        </p:nvSpPr>
        <p:spPr>
          <a:xfrm>
            <a:off x="1428632" y="4645195"/>
            <a:ext cx="3771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x</a:t>
            </a:r>
            <a:r>
              <a:rPr lang="en-US" sz="1350" baseline="-25000" dirty="0" err="1"/>
              <a:t>on</a:t>
            </a:r>
            <a:endParaRPr lang="en-US" sz="1350" dirty="0"/>
          </a:p>
        </p:txBody>
      </p:sp>
      <p:grpSp>
        <p:nvGrpSpPr>
          <p:cNvPr id="46" name="Group 45"/>
          <p:cNvGrpSpPr/>
          <p:nvPr/>
        </p:nvGrpSpPr>
        <p:grpSpPr>
          <a:xfrm>
            <a:off x="4433456" y="3143084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35092" y="2851052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491859" y="1403988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43854" y="1781205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043854" y="3140128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037561" y="3562393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043854" y="4223995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081434" y="4582242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464151" y="3588853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639196" y="2850140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39196" y="4212932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623543" y="2415558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197200" y="3321391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197200" y="5447581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271741" y="4845890"/>
            <a:ext cx="6190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N-dim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356958" y="4400003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 rot="1413182">
                <a:off x="2030402" y="2789620"/>
                <a:ext cx="2504916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413182">
                <a:off x="2030402" y="2789620"/>
                <a:ext cx="2504916" cy="4220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 rot="19631347">
                <a:off x="2133570" y="4232326"/>
                <a:ext cx="2356479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31347">
                <a:off x="2133570" y="4232326"/>
                <a:ext cx="2356479" cy="4220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/>
          <p:cNvSpPr txBox="1"/>
          <p:nvPr/>
        </p:nvSpPr>
        <p:spPr>
          <a:xfrm>
            <a:off x="3921245" y="3579316"/>
            <a:ext cx="2712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4573989" y="3476420"/>
                <a:ext cx="1307153" cy="468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𝑐𝑎𝑡</m:t>
                              </m:r>
                            </m:sub>
                          </m:s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𝑜𝑛</m:t>
                              </m:r>
                            </m:sub>
                          </m:sSub>
                        </m:num>
                        <m:den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989" y="3476420"/>
                <a:ext cx="1307153" cy="468333"/>
              </a:xfrm>
              <a:prstGeom prst="rect">
                <a:avLst/>
              </a:prstGeom>
              <a:blipFill>
                <a:blip r:embed="rId4"/>
                <a:stretch>
                  <a:fillRect b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36924" y="1255867"/>
          <a:ext cx="2468880" cy="1234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888">
                  <a:extLst>
                    <a:ext uri="{9D8B030D-6E8A-4147-A177-3AD203B41FA5}">
                      <a16:colId xmlns:a16="http://schemas.microsoft.com/office/drawing/2014/main" val="4253241636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4278168359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1775200123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058570661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635929464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106092754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264893750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86523009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2604712063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79722658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3.2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04826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3.6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6.1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16080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311445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582356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9996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/>
              <p:cNvSpPr txBox="1"/>
              <p:nvPr/>
            </p:nvSpPr>
            <p:spPr>
              <a:xfrm>
                <a:off x="5053939" y="1734834"/>
                <a:ext cx="34657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57" name="TextBox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939" y="1734834"/>
                <a:ext cx="346570" cy="3000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9" name="Group 158"/>
          <p:cNvGrpSpPr/>
          <p:nvPr/>
        </p:nvGrpSpPr>
        <p:grpSpPr>
          <a:xfrm>
            <a:off x="5404082" y="1253174"/>
            <a:ext cx="205740" cy="1783080"/>
            <a:chOff x="1800225" y="419100"/>
            <a:chExt cx="182880" cy="1828800"/>
          </a:xfrm>
        </p:grpSpPr>
        <p:sp>
          <p:nvSpPr>
            <p:cNvPr id="160" name="Rectangle 159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/>
              <p:cNvSpPr txBox="1"/>
              <p:nvPr/>
            </p:nvSpPr>
            <p:spPr>
              <a:xfrm>
                <a:off x="3364441" y="843212"/>
                <a:ext cx="3335272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              ×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170" name="TextBox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441" y="843212"/>
                <a:ext cx="3335272" cy="4220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114243" y="1257515"/>
          <a:ext cx="246888" cy="1234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888">
                  <a:extLst>
                    <a:ext uri="{9D8B030D-6E8A-4147-A177-3AD203B41FA5}">
                      <a16:colId xmlns:a16="http://schemas.microsoft.com/office/drawing/2014/main" val="425515912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443869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24459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56361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8155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5309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/>
              <p:cNvSpPr txBox="1"/>
              <p:nvPr/>
            </p:nvSpPr>
            <p:spPr>
              <a:xfrm>
                <a:off x="5706094" y="1744978"/>
                <a:ext cx="35298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71" name="TextBox 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094" y="1744978"/>
                <a:ext cx="352982" cy="3000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Content Placeholder 2">
            <a:extLst>
              <a:ext uri="{FF2B5EF4-FFF2-40B4-BE49-F238E27FC236}">
                <a16:creationId xmlns:a16="http://schemas.microsoft.com/office/drawing/2014/main" id="{2B9B3BE3-4DDA-A740-93A1-7D8E41E89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5761186"/>
          </a:xfrm>
          <a:solidFill>
            <a:srgbClr val="FFC000">
              <a:alpha val="10000"/>
            </a:srgbClr>
          </a:solidFill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16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170" grpId="0"/>
      <p:bldP spid="1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>
          <a:xfrm>
            <a:off x="71883" y="843212"/>
            <a:ext cx="8964613" cy="409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836685" y="1781204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36686" y="3931964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428632" y="2445091"/>
            <a:ext cx="3951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x</a:t>
            </a:r>
            <a:r>
              <a:rPr lang="en-US" sz="1350" baseline="-25000" dirty="0" err="1"/>
              <a:t>cat</a:t>
            </a:r>
            <a:endParaRPr lang="en-US" sz="1350" dirty="0"/>
          </a:p>
        </p:txBody>
      </p:sp>
      <p:sp>
        <p:nvSpPr>
          <p:cNvPr id="33" name="TextBox 32"/>
          <p:cNvSpPr txBox="1"/>
          <p:nvPr/>
        </p:nvSpPr>
        <p:spPr>
          <a:xfrm>
            <a:off x="1428632" y="4645195"/>
            <a:ext cx="3771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x</a:t>
            </a:r>
            <a:r>
              <a:rPr lang="en-US" sz="1350" baseline="-25000" dirty="0" err="1"/>
              <a:t>on</a:t>
            </a:r>
            <a:endParaRPr lang="en-US" sz="1350" dirty="0"/>
          </a:p>
        </p:txBody>
      </p:sp>
      <p:grpSp>
        <p:nvGrpSpPr>
          <p:cNvPr id="46" name="Group 45"/>
          <p:cNvGrpSpPr/>
          <p:nvPr/>
        </p:nvGrpSpPr>
        <p:grpSpPr>
          <a:xfrm>
            <a:off x="4433456" y="3143084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35092" y="2851052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491859" y="1403988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43854" y="1781205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043854" y="3140128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037561" y="3562393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043854" y="4223995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081434" y="4582242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464151" y="3588853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639196" y="2850140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39196" y="4212932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623543" y="2415558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197200" y="3321391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197200" y="5447581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271741" y="4845890"/>
            <a:ext cx="6190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N-dim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356958" y="4400003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 rot="1413182">
                <a:off x="2030402" y="2789620"/>
                <a:ext cx="2504916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413182">
                <a:off x="2030402" y="2789620"/>
                <a:ext cx="2504916" cy="4220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 rot="19631347">
                <a:off x="2133570" y="4232326"/>
                <a:ext cx="2356479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31347">
                <a:off x="2133570" y="4232326"/>
                <a:ext cx="2356479" cy="4220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/>
          <p:cNvSpPr txBox="1"/>
          <p:nvPr/>
        </p:nvSpPr>
        <p:spPr>
          <a:xfrm>
            <a:off x="3921245" y="3579316"/>
            <a:ext cx="2712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4573989" y="3476420"/>
                <a:ext cx="1307153" cy="468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𝑐𝑎𝑡</m:t>
                              </m:r>
                            </m:sub>
                          </m:s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𝑜𝑛</m:t>
                              </m:r>
                            </m:sub>
                          </m:sSub>
                        </m:num>
                        <m:den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989" y="3476420"/>
                <a:ext cx="1307153" cy="468333"/>
              </a:xfrm>
              <a:prstGeom prst="rect">
                <a:avLst/>
              </a:prstGeom>
              <a:blipFill>
                <a:blip r:embed="rId4"/>
                <a:stretch>
                  <a:fillRect b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36924" y="1255867"/>
          <a:ext cx="2468880" cy="1234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888">
                  <a:extLst>
                    <a:ext uri="{9D8B030D-6E8A-4147-A177-3AD203B41FA5}">
                      <a16:colId xmlns:a16="http://schemas.microsoft.com/office/drawing/2014/main" val="4253241636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4278168359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1775200123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058570661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635929464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106092754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264893750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86523009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2604712063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79722658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1.6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3.2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04826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2.6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1.4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3.6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6.1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16080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311445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582356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2.7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9996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/>
              <p:cNvSpPr txBox="1"/>
              <p:nvPr/>
            </p:nvSpPr>
            <p:spPr>
              <a:xfrm>
                <a:off x="5053939" y="1734834"/>
                <a:ext cx="34657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57" name="TextBox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939" y="1734834"/>
                <a:ext cx="346570" cy="3000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9" name="Group 158"/>
          <p:cNvGrpSpPr/>
          <p:nvPr/>
        </p:nvGrpSpPr>
        <p:grpSpPr>
          <a:xfrm>
            <a:off x="5404082" y="1253174"/>
            <a:ext cx="205740" cy="1783080"/>
            <a:chOff x="1800225" y="419100"/>
            <a:chExt cx="182880" cy="1828800"/>
          </a:xfrm>
        </p:grpSpPr>
        <p:sp>
          <p:nvSpPr>
            <p:cNvPr id="160" name="Rectangle 159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/>
              <p:cNvSpPr txBox="1"/>
              <p:nvPr/>
            </p:nvSpPr>
            <p:spPr>
              <a:xfrm>
                <a:off x="3364441" y="843212"/>
                <a:ext cx="3186834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              ×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170" name="TextBox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441" y="843212"/>
                <a:ext cx="3186834" cy="4220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114243" y="1257515"/>
          <a:ext cx="246888" cy="1234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888">
                  <a:extLst>
                    <a:ext uri="{9D8B030D-6E8A-4147-A177-3AD203B41FA5}">
                      <a16:colId xmlns:a16="http://schemas.microsoft.com/office/drawing/2014/main" val="425515912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443869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24459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56361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8155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5309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/>
              <p:cNvSpPr txBox="1"/>
              <p:nvPr/>
            </p:nvSpPr>
            <p:spPr>
              <a:xfrm>
                <a:off x="5706094" y="1744978"/>
                <a:ext cx="35298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71" name="TextBox 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094" y="1744978"/>
                <a:ext cx="352982" cy="3000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Content Placeholder 2">
            <a:extLst>
              <a:ext uri="{FF2B5EF4-FFF2-40B4-BE49-F238E27FC236}">
                <a16:creationId xmlns:a16="http://schemas.microsoft.com/office/drawing/2014/main" id="{94DFB175-2FDD-214A-88EE-61978DB15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5689178"/>
          </a:xfrm>
          <a:solidFill>
            <a:srgbClr val="FFC000">
              <a:alpha val="10000"/>
            </a:srgbClr>
          </a:solidFill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617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412230" y="1789805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412231" y="3940564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004178" y="2453691"/>
            <a:ext cx="396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cat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04177" y="4653796"/>
            <a:ext cx="3674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on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007573" y="3151684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609209" y="2859653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067405" y="1412588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1617971" y="1789805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1617970" y="3148728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611678" y="3570993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1617970" y="4232595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662748" y="2379569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6537223" y="4719314"/>
                <a:ext cx="542456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1350">
                            <a:latin typeface="Cambria Math" panose="02040503050406030204" pitchFamily="18" charset="0"/>
                          </a:rPr>
                          <m:t>sat</m:t>
                        </m:r>
                      </m:sub>
                    </m:sSub>
                    <m:r>
                      <a:rPr lang="en-US" sz="135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50" dirty="0"/>
                  <a:t> </a:t>
                </a: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223" y="4719314"/>
                <a:ext cx="542456" cy="300082"/>
              </a:xfrm>
              <a:prstGeom prst="rect">
                <a:avLst/>
              </a:prstGeom>
              <a:blipFill>
                <a:blip r:embed="rId2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Connector 83"/>
          <p:cNvCxnSpPr/>
          <p:nvPr/>
        </p:nvCxnSpPr>
        <p:spPr>
          <a:xfrm flipV="1">
            <a:off x="4213313" y="2858740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213313" y="4221532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052351" y="2412643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1823710" y="2451367"/>
                <a:ext cx="90640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710" y="2451367"/>
                <a:ext cx="906402" cy="4154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1845005" y="4384725"/>
                <a:ext cx="90640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005" y="4384725"/>
                <a:ext cx="906402" cy="415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772745" y="3329992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72745" y="5456182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830797" y="4594160"/>
            <a:ext cx="6190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505412" y="3455545"/>
                <a:ext cx="1754903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de-DE" sz="2100" b="0" i="1" smtClean="0">
                              <a:latin typeface="Cambria Math" charset="0"/>
                            </a:rPr>
                            <m:t>𝑁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de-DE" sz="2100" b="0" i="1" smtClean="0">
                              <a:latin typeface="Cambria Math" charset="0"/>
                            </a:rPr>
                            <m:t>𝑉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̂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412" y="3455545"/>
                <a:ext cx="1754903" cy="415498"/>
              </a:xfrm>
              <a:prstGeom prst="rect">
                <a:avLst/>
              </a:prstGeom>
              <a:blipFill rotWithShape="0">
                <a:blip r:embed="rId5"/>
                <a:stretch>
                  <a:fillRect t="-5882"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6474226" y="5036235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942172" y="5456182"/>
            <a:ext cx="243528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 will be the size of word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55526" y="4241513"/>
                <a:ext cx="322781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526" y="4241513"/>
                <a:ext cx="322781" cy="300082"/>
              </a:xfrm>
              <a:prstGeom prst="rect">
                <a:avLst/>
              </a:prstGeom>
              <a:blipFill>
                <a:blip r:embed="rId6"/>
                <a:stretch>
                  <a:fillRect r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6712079" y="3402022"/>
                <a:ext cx="220849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079" y="3402022"/>
                <a:ext cx="2208495" cy="415498"/>
              </a:xfrm>
              <a:prstGeom prst="rect">
                <a:avLst/>
              </a:prstGeom>
              <a:blipFill>
                <a:blip r:embed="rId7"/>
                <a:stretch>
                  <a:fillRect t="-4412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80"/>
          <p:cNvSpPr/>
          <p:nvPr/>
        </p:nvSpPr>
        <p:spPr>
          <a:xfrm>
            <a:off x="71883" y="843212"/>
            <a:ext cx="8964613" cy="409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Content Placeholder 2">
            <a:extLst>
              <a:ext uri="{FF2B5EF4-FFF2-40B4-BE49-F238E27FC236}">
                <a16:creationId xmlns:a16="http://schemas.microsoft.com/office/drawing/2014/main" id="{1CD0B22B-5F1C-6144-9E5D-5A2365DB6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5761186"/>
          </a:xfrm>
          <a:solidFill>
            <a:srgbClr val="FFC000">
              <a:alpha val="10000"/>
            </a:srgbClr>
          </a:solidFill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568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838114" y="1789805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38115" y="3940564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430062" y="2453691"/>
            <a:ext cx="396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cat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30061" y="4653796"/>
            <a:ext cx="3674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on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433457" y="3151684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35093" y="2859653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493289" y="1412588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43855" y="1789805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043854" y="3148728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037562" y="3570993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043854" y="4232595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088632" y="2379569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6963107" y="4719314"/>
                <a:ext cx="542456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1350">
                            <a:latin typeface="Cambria Math" panose="02040503050406030204" pitchFamily="18" charset="0"/>
                          </a:rPr>
                          <m:t>sat</m:t>
                        </m:r>
                      </m:sub>
                    </m:sSub>
                    <m:r>
                      <a:rPr lang="en-US" sz="135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50" dirty="0"/>
                  <a:t> </a:t>
                </a: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3107" y="4719314"/>
                <a:ext cx="542456" cy="300082"/>
              </a:xfrm>
              <a:prstGeom prst="rect">
                <a:avLst/>
              </a:prstGeom>
              <a:blipFill>
                <a:blip r:embed="rId2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Connector 83"/>
          <p:cNvCxnSpPr/>
          <p:nvPr/>
        </p:nvCxnSpPr>
        <p:spPr>
          <a:xfrm flipV="1">
            <a:off x="4639197" y="2858740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39197" y="4221532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623544" y="2424158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249594" y="2451367"/>
                <a:ext cx="90640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594" y="2451367"/>
                <a:ext cx="906402" cy="4154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2270889" y="4384725"/>
                <a:ext cx="90640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889" y="4384725"/>
                <a:ext cx="906402" cy="415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1198629" y="3329992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198629" y="5456182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256681" y="4594160"/>
            <a:ext cx="6190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931296" y="3455545"/>
                <a:ext cx="2159887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de-DE" sz="2100" b="0" i="1" smtClean="0">
                              <a:latin typeface="Cambria Math" charset="0"/>
                            </a:rPr>
                            <m:t>𝑁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de-DE" sz="2100" b="0" i="1" smtClean="0">
                              <a:latin typeface="Cambria Math" charset="0"/>
                            </a:rPr>
                            <m:t>𝑉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̂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1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296" y="3455545"/>
                <a:ext cx="2159887" cy="738664"/>
              </a:xfrm>
              <a:prstGeom prst="rect">
                <a:avLst/>
              </a:prstGeom>
              <a:blipFill rotWithShape="0">
                <a:blip r:embed="rId5"/>
                <a:stretch>
                  <a:fillRect t="-3306" b="-7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6900110" y="5036235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368056" y="5456182"/>
            <a:ext cx="243528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 will be the size of word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381410" y="4241513"/>
                <a:ext cx="322781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410" y="4241513"/>
                <a:ext cx="322781" cy="300082"/>
              </a:xfrm>
              <a:prstGeom prst="rect">
                <a:avLst/>
              </a:prstGeom>
              <a:blipFill>
                <a:blip r:embed="rId6"/>
                <a:stretch>
                  <a:fillRect r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1" name="Table 80"/>
          <p:cNvGraphicFramePr>
            <a:graphicFrameLocks noGrp="1"/>
          </p:cNvGraphicFramePr>
          <p:nvPr/>
        </p:nvGraphicFramePr>
        <p:xfrm>
          <a:off x="8135165" y="2858741"/>
          <a:ext cx="246888" cy="2468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888">
                  <a:extLst>
                    <a:ext uri="{9D8B030D-6E8A-4147-A177-3AD203B41FA5}">
                      <a16:colId xmlns:a16="http://schemas.microsoft.com/office/drawing/2014/main" val="425515912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443869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24459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56361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8155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5309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09931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42787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0.7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25921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132886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3237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8135165" y="5446645"/>
                <a:ext cx="36074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135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50" dirty="0"/>
                  <a:t> </a:t>
                </a: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5165" y="5446645"/>
                <a:ext cx="360740" cy="3000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6623543" y="1841407"/>
                <a:ext cx="241938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dirty="0">
                    <a:solidFill>
                      <a:srgbClr val="FF0000"/>
                    </a:solidFill>
                  </a:rPr>
                  <a:t>We would prefer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3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3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1350" dirty="0">
                    <a:solidFill>
                      <a:srgbClr val="FF0000"/>
                    </a:solidFill>
                  </a:rPr>
                  <a:t> close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3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3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135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𝑠𝑎𝑡</m:t>
                        </m:r>
                      </m:sub>
                    </m:sSub>
                  </m:oMath>
                </a14:m>
                <a:endParaRPr lang="en-US" sz="135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543" y="1841407"/>
                <a:ext cx="2419380" cy="300082"/>
              </a:xfrm>
              <a:prstGeom prst="rect">
                <a:avLst/>
              </a:prstGeom>
              <a:blipFill>
                <a:blip r:embed="rId8"/>
                <a:stretch>
                  <a:fillRect l="-758" t="-2041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Rectangle 85"/>
          <p:cNvSpPr/>
          <p:nvPr/>
        </p:nvSpPr>
        <p:spPr>
          <a:xfrm>
            <a:off x="71883" y="843212"/>
            <a:ext cx="8964613" cy="409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759D185F-EFD1-7A4A-BB6B-510B4189F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0351"/>
            <a:ext cx="8229600" cy="5905500"/>
          </a:xfrm>
          <a:solidFill>
            <a:srgbClr val="FFC000">
              <a:alpha val="10000"/>
            </a:srgbClr>
          </a:solidFill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688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71883" y="843212"/>
            <a:ext cx="8964613" cy="409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836685" y="1781204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36686" y="3931964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428632" y="2445091"/>
            <a:ext cx="3951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x</a:t>
            </a:r>
            <a:r>
              <a:rPr lang="en-US" sz="1350" baseline="-25000" dirty="0" err="1"/>
              <a:t>cat</a:t>
            </a:r>
            <a:endParaRPr lang="en-US" sz="1350" dirty="0"/>
          </a:p>
        </p:txBody>
      </p:sp>
      <p:sp>
        <p:nvSpPr>
          <p:cNvPr id="33" name="TextBox 32"/>
          <p:cNvSpPr txBox="1"/>
          <p:nvPr/>
        </p:nvSpPr>
        <p:spPr>
          <a:xfrm>
            <a:off x="1428632" y="4645195"/>
            <a:ext cx="3771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x</a:t>
            </a:r>
            <a:r>
              <a:rPr lang="en-US" sz="1350" baseline="-25000" dirty="0" err="1"/>
              <a:t>on</a:t>
            </a:r>
            <a:endParaRPr lang="en-US" sz="1350" dirty="0"/>
          </a:p>
        </p:txBody>
      </p:sp>
      <p:grpSp>
        <p:nvGrpSpPr>
          <p:cNvPr id="46" name="Group 45"/>
          <p:cNvGrpSpPr/>
          <p:nvPr/>
        </p:nvGrpSpPr>
        <p:grpSpPr>
          <a:xfrm>
            <a:off x="4433456" y="3143084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35092" y="2851052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491859" y="1403988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43854" y="1781205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043854" y="3140128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037561" y="3562393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043854" y="4223995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081434" y="4582242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464151" y="3588853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639196" y="2850140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39196" y="4212932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623543" y="2415558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197200" y="3321391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197200" y="5447581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271741" y="4845890"/>
            <a:ext cx="6190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N-dim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356958" y="4400003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2053870" y="2801162"/>
                <a:ext cx="906402" cy="450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/>
                      </m:sSubSup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870" y="2801162"/>
                <a:ext cx="906402" cy="450444"/>
              </a:xfrm>
              <a:prstGeom prst="rect">
                <a:avLst/>
              </a:prstGeom>
              <a:blipFill>
                <a:blip r:embed="rId3"/>
                <a:stretch>
                  <a:fillRect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2157431" y="4243868"/>
                <a:ext cx="906402" cy="450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/>
                      </m:sSubSup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431" y="4243868"/>
                <a:ext cx="906402" cy="450444"/>
              </a:xfrm>
              <a:prstGeom prst="rect">
                <a:avLst/>
              </a:prstGeom>
              <a:blipFill>
                <a:blip r:embed="rId4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36924" y="1255867"/>
          <a:ext cx="2468880" cy="1234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888">
                  <a:extLst>
                    <a:ext uri="{9D8B030D-6E8A-4147-A177-3AD203B41FA5}">
                      <a16:colId xmlns:a16="http://schemas.microsoft.com/office/drawing/2014/main" val="4253241636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4278168359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1775200123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058570661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635929464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106092754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264893750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86523009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2604712063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79722658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3.2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04826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3.6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6.1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16080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311445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582356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9996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/>
              <p:cNvSpPr txBox="1"/>
              <p:nvPr/>
            </p:nvSpPr>
            <p:spPr>
              <a:xfrm>
                <a:off x="3364441" y="843212"/>
                <a:ext cx="906402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170" name="TextBox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441" y="843212"/>
                <a:ext cx="906402" cy="4220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/>
          <p:cNvSpPr txBox="1"/>
          <p:nvPr/>
        </p:nvSpPr>
        <p:spPr>
          <a:xfrm>
            <a:off x="5624801" y="1314183"/>
            <a:ext cx="177914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Contain word’s vectors</a:t>
            </a:r>
          </a:p>
        </p:txBody>
      </p:sp>
      <p:cxnSp>
        <p:nvCxnSpPr>
          <p:cNvPr id="6" name="Straight Arrow Connector 5"/>
          <p:cNvCxnSpPr>
            <a:stCxn id="81" idx="1"/>
            <a:endCxn id="2" idx="3"/>
          </p:cNvCxnSpPr>
          <p:nvPr/>
        </p:nvCxnSpPr>
        <p:spPr>
          <a:xfrm flipH="1">
            <a:off x="5005804" y="1464224"/>
            <a:ext cx="618997" cy="408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5630643" y="3421906"/>
                <a:ext cx="922688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de-DE" sz="2100" b="0" i="1" smtClean="0">
                              <a:latin typeface="Cambria Math" charset="0"/>
                            </a:rPr>
                            <m:t>𝑁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de-DE" sz="2100" b="0" i="1" smtClean="0">
                              <a:latin typeface="Cambria Math" charset="0"/>
                            </a:rPr>
                            <m:t>𝑉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643" y="3421906"/>
                <a:ext cx="922688" cy="415498"/>
              </a:xfrm>
              <a:prstGeom prst="rect">
                <a:avLst/>
              </a:prstGeom>
              <a:blipFill rotWithShape="0">
                <a:blip r:embed="rId6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491858" y="5807005"/>
            <a:ext cx="72566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We can consider either W (“context-word role”) or  W’ (”middle word role") as the word’s representation. </a:t>
            </a:r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B9D7CC77-D08F-8441-B223-13C803220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96135"/>
          </a:xfrm>
          <a:solidFill>
            <a:srgbClr val="FFC000">
              <a:alpha val="10000"/>
            </a:srgbClr>
          </a:solidFill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874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Algebra on Words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69419"/>
            <a:ext cx="7272982" cy="515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9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word2vec?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484784"/>
            <a:ext cx="7886700" cy="377428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Word2vec</a:t>
            </a:r>
            <a:r>
              <a:rPr lang="en-US" dirty="0">
                <a:solidFill>
                  <a:srgbClr val="FF0000"/>
                </a:solidFill>
              </a:rPr>
              <a:t> is </a:t>
            </a:r>
            <a:r>
              <a:rPr lang="en-US" b="1" dirty="0">
                <a:solidFill>
                  <a:srgbClr val="FF0000"/>
                </a:solidFill>
              </a:rPr>
              <a:t>not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 single algorithm</a:t>
            </a:r>
          </a:p>
          <a:p>
            <a:r>
              <a:rPr lang="en-US" dirty="0"/>
              <a:t>It is a software package for representing words as vectors, containing:</a:t>
            </a:r>
          </a:p>
          <a:p>
            <a:pPr lvl="1"/>
            <a:r>
              <a:rPr lang="en-US" dirty="0"/>
              <a:t>Two distinct models</a:t>
            </a:r>
          </a:p>
          <a:p>
            <a:pPr lvl="2"/>
            <a:r>
              <a:rPr lang="en-US" dirty="0" err="1"/>
              <a:t>CBoW</a:t>
            </a:r>
            <a:endParaRPr lang="en-US" dirty="0"/>
          </a:p>
          <a:p>
            <a:pPr lvl="2"/>
            <a:r>
              <a:rPr lang="en-US" dirty="0"/>
              <a:t>Skip-Gram			(SG)</a:t>
            </a:r>
          </a:p>
          <a:p>
            <a:pPr lvl="1"/>
            <a:r>
              <a:rPr lang="en-US" dirty="0"/>
              <a:t>Various training methods  </a:t>
            </a:r>
          </a:p>
          <a:p>
            <a:pPr lvl="2"/>
            <a:r>
              <a:rPr lang="en-US" dirty="0"/>
              <a:t>Negative Sampling		(NS)</a:t>
            </a:r>
          </a:p>
          <a:p>
            <a:pPr lvl="2"/>
            <a:r>
              <a:rPr lang="en-US" dirty="0"/>
              <a:t>Hierarchical </a:t>
            </a:r>
            <a:r>
              <a:rPr lang="en-US" dirty="0" err="1"/>
              <a:t>Softmax</a:t>
            </a:r>
            <a:endParaRPr lang="en-US" dirty="0"/>
          </a:p>
          <a:p>
            <a:pPr lvl="1"/>
            <a:r>
              <a:rPr lang="en-US" dirty="0"/>
              <a:t>A rich preprocessing pipeline</a:t>
            </a:r>
          </a:p>
          <a:p>
            <a:pPr lvl="2"/>
            <a:r>
              <a:rPr lang="en-US" dirty="0"/>
              <a:t>Dynamic Context Windows</a:t>
            </a:r>
          </a:p>
          <a:p>
            <a:pPr lvl="2"/>
            <a:r>
              <a:rPr lang="en-US" dirty="0"/>
              <a:t>Subsampling</a:t>
            </a:r>
          </a:p>
          <a:p>
            <a:pPr lvl="2"/>
            <a:r>
              <a:rPr lang="en-US" dirty="0"/>
              <a:t>Deleting Rare Words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347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245653-8BDA-ED4B-8020-AF502A418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Knowledge Graph Embedding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9B80F30-11A3-6D45-89A0-3903F18BBA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1E40616-1CD5-0D45-835F-061A282C7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0421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FE9166-0CAB-5347-9B64-7F12F3A03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Today‘s</a:t>
            </a:r>
            <a:r>
              <a:rPr lang="de-DE" dirty="0"/>
              <a:t> Agenda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3B173EE-2630-F74C-9CE3-1D76DF413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6C591F2-ED3A-3047-BF04-E8904A68DB7F}"/>
              </a:ext>
            </a:extLst>
          </p:cNvPr>
          <p:cNvSpPr txBox="1"/>
          <p:nvPr/>
        </p:nvSpPr>
        <p:spPr>
          <a:xfrm>
            <a:off x="1835696" y="2289532"/>
            <a:ext cx="519405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600" dirty="0" err="1"/>
              <a:t>From</a:t>
            </a:r>
            <a:r>
              <a:rPr lang="de-DE" sz="2600" dirty="0"/>
              <a:t> </a:t>
            </a:r>
            <a:r>
              <a:rPr lang="de-DE" sz="2600" dirty="0" err="1"/>
              <a:t>word</a:t>
            </a:r>
            <a:r>
              <a:rPr lang="de-DE" sz="2600" dirty="0"/>
              <a:t> </a:t>
            </a:r>
            <a:r>
              <a:rPr lang="de-DE" sz="2600" dirty="0" err="1"/>
              <a:t>embeddings</a:t>
            </a:r>
            <a:r>
              <a:rPr lang="de-DE" sz="2600" dirty="0"/>
              <a:t> (word2Vec)</a:t>
            </a:r>
          </a:p>
          <a:p>
            <a:r>
              <a:rPr lang="de-DE" sz="2600" dirty="0" err="1"/>
              <a:t>to</a:t>
            </a:r>
            <a:r>
              <a:rPr lang="de-DE" sz="2600" dirty="0"/>
              <a:t> </a:t>
            </a:r>
            <a:r>
              <a:rPr lang="de-DE" sz="2600" dirty="0" err="1"/>
              <a:t>ontology</a:t>
            </a:r>
            <a:r>
              <a:rPr lang="de-DE" sz="2600" dirty="0"/>
              <a:t> </a:t>
            </a:r>
            <a:r>
              <a:rPr lang="de-DE" sz="2600" dirty="0" err="1"/>
              <a:t>embeddings</a:t>
            </a:r>
            <a:r>
              <a:rPr lang="de-DE" sz="2600" dirty="0"/>
              <a:t>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532BC85-0855-8F4D-AF78-0860D6E47D99}"/>
              </a:ext>
            </a:extLst>
          </p:cNvPr>
          <p:cNvSpPr txBox="1"/>
          <p:nvPr/>
        </p:nvSpPr>
        <p:spPr>
          <a:xfrm>
            <a:off x="1835695" y="3645705"/>
            <a:ext cx="37898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600" dirty="0" err="1"/>
              <a:t>Or</a:t>
            </a:r>
            <a:r>
              <a:rPr lang="de-DE" sz="2600" dirty="0"/>
              <a:t>: Advertising </a:t>
            </a:r>
            <a:r>
              <a:rPr lang="de-DE" sz="2600" dirty="0" err="1"/>
              <a:t>Own</a:t>
            </a:r>
            <a:r>
              <a:rPr lang="de-DE" sz="2600" dirty="0"/>
              <a:t> Work</a:t>
            </a:r>
          </a:p>
        </p:txBody>
      </p:sp>
    </p:spTree>
    <p:extLst>
      <p:ext uri="{BB962C8B-B14F-4D97-AF65-F5344CB8AC3E}">
        <p14:creationId xmlns:p14="http://schemas.microsoft.com/office/powerpoint/2010/main" val="204760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8521730" y="6594702"/>
            <a:ext cx="463070" cy="198246"/>
          </a:xfrm>
          <a:prstGeom prst="rect">
            <a:avLst/>
          </a:prstGeom>
        </p:spPr>
        <p:txBody>
          <a:bodyPr vert="horz" wrap="square" lIns="0" tIns="15100" rIns="0" bIns="0" rtlCol="0">
            <a:spAutoFit/>
          </a:bodyPr>
          <a:lstStyle/>
          <a:p>
            <a:pPr marL="25168">
              <a:spcBef>
                <a:spcPts val="119"/>
              </a:spcBef>
            </a:pPr>
            <a:r>
              <a:rPr sz="1189" spc="89" dirty="0">
                <a:solidFill>
                  <a:srgbClr val="7F7F7F"/>
                </a:solidFill>
                <a:latin typeface="Calibri"/>
                <a:cs typeface="Calibri"/>
              </a:rPr>
              <a:t>2</a:t>
            </a:r>
            <a:r>
              <a:rPr sz="1189" spc="-109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189" spc="226" dirty="0">
                <a:solidFill>
                  <a:srgbClr val="7F7F7F"/>
                </a:solidFill>
                <a:latin typeface="Calibri"/>
                <a:cs typeface="Calibri"/>
              </a:rPr>
              <a:t>/</a:t>
            </a:r>
            <a:r>
              <a:rPr sz="1189" spc="-99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189" spc="89" dirty="0">
                <a:solidFill>
                  <a:srgbClr val="7F7F7F"/>
                </a:solidFill>
                <a:latin typeface="Calibri"/>
                <a:cs typeface="Calibri"/>
              </a:rPr>
              <a:t>26</a:t>
            </a:r>
            <a:endParaRPr sz="1189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313" y="260350"/>
            <a:ext cx="8229600" cy="526749"/>
          </a:xfrm>
          <a:prstGeom prst="rect">
            <a:avLst/>
          </a:prstGeom>
        </p:spPr>
        <p:txBody>
          <a:bodyPr vert="horz" wrap="square" lIns="0" tIns="33975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5168">
              <a:spcBef>
                <a:spcPts val="268"/>
              </a:spcBef>
            </a:pPr>
            <a:r>
              <a:rPr spc="-139" dirty="0">
                <a:latin typeface="Myriad Pro" panose="020B0503030403020204" pitchFamily="34" charset="0"/>
                <a:cs typeface="Tahoma"/>
              </a:rPr>
              <a:t>Knowledge </a:t>
            </a:r>
            <a:r>
              <a:rPr spc="-119" dirty="0">
                <a:latin typeface="Myriad Pro" panose="020B0503030403020204" pitchFamily="34" charset="0"/>
                <a:cs typeface="Tahoma"/>
              </a:rPr>
              <a:t>Graph</a:t>
            </a:r>
            <a:r>
              <a:rPr spc="139" dirty="0">
                <a:latin typeface="Myriad Pro" panose="020B0503030403020204" pitchFamily="34" charset="0"/>
                <a:cs typeface="Tahoma"/>
              </a:rPr>
              <a:t> </a:t>
            </a:r>
            <a:r>
              <a:rPr spc="20" dirty="0">
                <a:latin typeface="Myriad Pro" panose="020B0503030403020204" pitchFamily="34" charset="0"/>
                <a:cs typeface="Tahoma"/>
              </a:rPr>
              <a:t>(KG)</a:t>
            </a:r>
            <a:endParaRPr dirty="0">
              <a:latin typeface="Myriad Pro" panose="020B0503030403020204" pitchFamily="34" charset="0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7898" y="1181936"/>
            <a:ext cx="3897106" cy="903068"/>
          </a:xfrm>
          <a:prstGeom prst="rect">
            <a:avLst/>
          </a:prstGeom>
        </p:spPr>
        <p:txBody>
          <a:bodyPr vert="horz" wrap="square" lIns="0" tIns="109474" rIns="0" bIns="0" rtlCol="0">
            <a:spAutoFit/>
          </a:bodyPr>
          <a:lstStyle/>
          <a:p>
            <a:pPr marL="417144" indent="-342900">
              <a:spcBef>
                <a:spcPts val="860"/>
              </a:spcBef>
              <a:buClr>
                <a:srgbClr val="004B59"/>
              </a:buClr>
              <a:buSzPct val="72727"/>
              <a:buFont typeface="Arial" panose="020B0604020202020204" pitchFamily="34" charset="0"/>
              <a:buChar char="•"/>
              <a:tabLst>
                <a:tab pos="369964" algn="l"/>
              </a:tabLst>
            </a:pPr>
            <a:r>
              <a:rPr sz="2200" spc="-59" dirty="0">
                <a:latin typeface="Myriad Pro" panose="020B0503030403020204" pitchFamily="34" charset="0"/>
                <a:cs typeface="Tahoma"/>
              </a:rPr>
              <a:t>Set </a:t>
            </a:r>
            <a:r>
              <a:rPr sz="2200" spc="-79" dirty="0">
                <a:latin typeface="Myriad Pro" panose="020B0503030403020204" pitchFamily="34" charset="0"/>
                <a:cs typeface="Tahoma"/>
              </a:rPr>
              <a:t>of </a:t>
            </a:r>
            <a:r>
              <a:rPr sz="2200" spc="-99" dirty="0">
                <a:latin typeface="Myriad Pro" panose="020B0503030403020204" pitchFamily="34" charset="0"/>
                <a:cs typeface="Tahoma"/>
              </a:rPr>
              <a:t>assertions </a:t>
            </a:r>
            <a:r>
              <a:rPr sz="2200" spc="-59" dirty="0">
                <a:latin typeface="Myriad Pro" panose="020B0503030403020204" pitchFamily="34" charset="0"/>
                <a:cs typeface="Tahoma"/>
              </a:rPr>
              <a:t>in triple</a:t>
            </a:r>
            <a:r>
              <a:rPr sz="2200" spc="357" dirty="0">
                <a:latin typeface="Myriad Pro" panose="020B0503030403020204" pitchFamily="34" charset="0"/>
                <a:cs typeface="Tahoma"/>
              </a:rPr>
              <a:t> </a:t>
            </a:r>
            <a:r>
              <a:rPr sz="2200" spc="-109" dirty="0">
                <a:latin typeface="Myriad Pro" panose="020B0503030403020204" pitchFamily="34" charset="0"/>
                <a:cs typeface="Tahoma"/>
              </a:rPr>
              <a:t>form</a:t>
            </a:r>
            <a:endParaRPr lang="de-DE" sz="2200" dirty="0">
              <a:latin typeface="Myriad Pro" panose="020B0503030403020204" pitchFamily="34" charset="0"/>
              <a:cs typeface="Tahoma"/>
            </a:endParaRPr>
          </a:p>
          <a:p>
            <a:pPr marL="417144" indent="-342900">
              <a:spcBef>
                <a:spcPts val="860"/>
              </a:spcBef>
              <a:buClr>
                <a:srgbClr val="004B59"/>
              </a:buClr>
              <a:buSzPct val="72727"/>
              <a:buFont typeface="Arial" panose="020B0604020202020204" pitchFamily="34" charset="0"/>
              <a:buChar char="•"/>
              <a:tabLst>
                <a:tab pos="369964" algn="l"/>
              </a:tabLst>
            </a:pPr>
            <a:r>
              <a:rPr sz="2200" spc="-99" dirty="0">
                <a:latin typeface="Myriad Pro" panose="020B0503030403020204" pitchFamily="34" charset="0"/>
                <a:cs typeface="Tahoma"/>
              </a:rPr>
              <a:t>Convenient </a:t>
            </a:r>
            <a:r>
              <a:rPr sz="2200" spc="-69" dirty="0">
                <a:latin typeface="Myriad Pro" panose="020B0503030403020204" pitchFamily="34" charset="0"/>
                <a:cs typeface="Tahoma"/>
              </a:rPr>
              <a:t>logical</a:t>
            </a:r>
            <a:r>
              <a:rPr sz="2200" spc="149" dirty="0">
                <a:latin typeface="Myriad Pro" panose="020B0503030403020204" pitchFamily="34" charset="0"/>
                <a:cs typeface="Tahoma"/>
              </a:rPr>
              <a:t> </a:t>
            </a:r>
            <a:r>
              <a:rPr sz="2200" spc="-69" dirty="0">
                <a:latin typeface="Myriad Pro" panose="020B0503030403020204" pitchFamily="34" charset="0"/>
                <a:cs typeface="Tahoma"/>
              </a:rPr>
              <a:t>notation</a:t>
            </a:r>
            <a:endParaRPr sz="2200" dirty="0">
              <a:latin typeface="Myriad Pro" panose="020B0503030403020204" pitchFamily="34" charset="0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66662" y="1181936"/>
            <a:ext cx="2780950" cy="871264"/>
          </a:xfrm>
          <a:prstGeom prst="rect">
            <a:avLst/>
          </a:prstGeom>
        </p:spPr>
        <p:txBody>
          <a:bodyPr vert="horz" wrap="square" lIns="0" tIns="109474" rIns="0" bIns="0" rtlCol="0">
            <a:spAutoFit/>
          </a:bodyPr>
          <a:lstStyle/>
          <a:p>
            <a:pPr marL="25168">
              <a:spcBef>
                <a:spcPts val="860"/>
              </a:spcBef>
            </a:pPr>
            <a:r>
              <a:rPr sz="2200" spc="-139" dirty="0">
                <a:solidFill>
                  <a:srgbClr val="00837F"/>
                </a:solidFill>
                <a:latin typeface="Arial"/>
                <a:cs typeface="Arial"/>
              </a:rPr>
              <a:t>KG </a:t>
            </a:r>
            <a:r>
              <a:rPr sz="2200" spc="-59" dirty="0">
                <a:solidFill>
                  <a:srgbClr val="00837F"/>
                </a:solidFill>
                <a:latin typeface="Lucida Sans Unicode"/>
                <a:cs typeface="Lucida Sans Unicode"/>
              </a:rPr>
              <a:t>= </a:t>
            </a:r>
            <a:r>
              <a:rPr sz="2200" spc="367" dirty="0">
                <a:solidFill>
                  <a:srgbClr val="00837F"/>
                </a:solidFill>
                <a:latin typeface="Lucida Sans Unicode"/>
                <a:cs typeface="Lucida Sans Unicode"/>
              </a:rPr>
              <a:t>{ </a:t>
            </a:r>
            <a:r>
              <a:rPr sz="2200" spc="-50" dirty="0">
                <a:solidFill>
                  <a:srgbClr val="00837F"/>
                </a:solidFill>
                <a:latin typeface="Lucida Sans Unicode"/>
                <a:cs typeface="Lucida Sans Unicode"/>
              </a:rPr>
              <a:t>(</a:t>
            </a:r>
            <a:r>
              <a:rPr sz="2200" i="1" spc="-50" dirty="0">
                <a:solidFill>
                  <a:srgbClr val="00837F"/>
                </a:solidFill>
                <a:latin typeface="Arial"/>
                <a:cs typeface="Arial"/>
              </a:rPr>
              <a:t>subj </a:t>
            </a:r>
            <a:r>
              <a:rPr sz="2200" i="1" spc="-79" dirty="0">
                <a:solidFill>
                  <a:srgbClr val="00837F"/>
                </a:solidFill>
                <a:latin typeface="Arial"/>
                <a:cs typeface="Arial"/>
              </a:rPr>
              <a:t>rel </a:t>
            </a:r>
            <a:r>
              <a:rPr sz="2200" i="1" spc="-50" dirty="0">
                <a:solidFill>
                  <a:srgbClr val="00837F"/>
                </a:solidFill>
                <a:latin typeface="Arial"/>
                <a:cs typeface="Arial"/>
              </a:rPr>
              <a:t>obj </a:t>
            </a:r>
            <a:r>
              <a:rPr sz="2200" spc="129" dirty="0">
                <a:solidFill>
                  <a:srgbClr val="00837F"/>
                </a:solidFill>
                <a:latin typeface="Lucida Sans Unicode"/>
                <a:cs typeface="Lucida Sans Unicode"/>
              </a:rPr>
              <a:t>)</a:t>
            </a:r>
            <a:r>
              <a:rPr sz="2200" spc="-159" dirty="0">
                <a:solidFill>
                  <a:srgbClr val="00837F"/>
                </a:solidFill>
                <a:latin typeface="Lucida Sans Unicode"/>
                <a:cs typeface="Lucida Sans Unicode"/>
              </a:rPr>
              <a:t> </a:t>
            </a:r>
            <a:r>
              <a:rPr sz="2200" spc="367" dirty="0">
                <a:solidFill>
                  <a:srgbClr val="00837F"/>
                </a:solidFill>
                <a:latin typeface="Lucida Sans Unicode"/>
                <a:cs typeface="Lucida Sans Unicode"/>
              </a:rPr>
              <a:t>}</a:t>
            </a:r>
            <a:endParaRPr sz="2200" dirty="0">
              <a:latin typeface="Lucida Sans Unicode"/>
              <a:cs typeface="Lucida Sans Unicode"/>
            </a:endParaRPr>
          </a:p>
          <a:p>
            <a:pPr marL="55369">
              <a:spcBef>
                <a:spcPts val="662"/>
              </a:spcBef>
            </a:pPr>
            <a:r>
              <a:rPr sz="2200" spc="-139" dirty="0">
                <a:solidFill>
                  <a:srgbClr val="00837F"/>
                </a:solidFill>
                <a:latin typeface="Arial"/>
                <a:cs typeface="Arial"/>
              </a:rPr>
              <a:t>KG</a:t>
            </a:r>
            <a:r>
              <a:rPr sz="2200" spc="208" dirty="0">
                <a:solidFill>
                  <a:srgbClr val="00837F"/>
                </a:solidFill>
                <a:latin typeface="Arial"/>
                <a:cs typeface="Arial"/>
              </a:rPr>
              <a:t> </a:t>
            </a:r>
            <a:r>
              <a:rPr sz="2200" spc="-59" dirty="0">
                <a:solidFill>
                  <a:srgbClr val="00837F"/>
                </a:solidFill>
                <a:latin typeface="Lucida Sans Unicode"/>
                <a:cs typeface="Lucida Sans Unicode"/>
              </a:rPr>
              <a:t>=</a:t>
            </a:r>
            <a:r>
              <a:rPr sz="2200" spc="-109" dirty="0">
                <a:solidFill>
                  <a:srgbClr val="00837F"/>
                </a:solidFill>
                <a:latin typeface="Lucida Sans Unicode"/>
                <a:cs typeface="Lucida Sans Unicode"/>
              </a:rPr>
              <a:t> </a:t>
            </a:r>
            <a:r>
              <a:rPr sz="2200" spc="367" dirty="0">
                <a:solidFill>
                  <a:srgbClr val="00837F"/>
                </a:solidFill>
                <a:latin typeface="Lucida Sans Unicode"/>
                <a:cs typeface="Lucida Sans Unicode"/>
              </a:rPr>
              <a:t>{</a:t>
            </a:r>
            <a:r>
              <a:rPr sz="2200" spc="-109" dirty="0">
                <a:solidFill>
                  <a:srgbClr val="00837F"/>
                </a:solidFill>
                <a:latin typeface="Lucida Sans Unicode"/>
                <a:cs typeface="Lucida Sans Unicode"/>
              </a:rPr>
              <a:t> </a:t>
            </a:r>
            <a:r>
              <a:rPr sz="2200" i="1" spc="-79" dirty="0">
                <a:solidFill>
                  <a:srgbClr val="00837F"/>
                </a:solidFill>
                <a:latin typeface="Arial"/>
                <a:cs typeface="Arial"/>
              </a:rPr>
              <a:t>rel</a:t>
            </a:r>
            <a:r>
              <a:rPr sz="2200" i="1" spc="-416" dirty="0">
                <a:solidFill>
                  <a:srgbClr val="00837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0837F"/>
                </a:solidFill>
                <a:latin typeface="Lucida Sans Unicode"/>
                <a:cs typeface="Lucida Sans Unicode"/>
              </a:rPr>
              <a:t>(</a:t>
            </a:r>
            <a:r>
              <a:rPr sz="2200" i="1" spc="-10" dirty="0">
                <a:solidFill>
                  <a:srgbClr val="00837F"/>
                </a:solidFill>
                <a:latin typeface="Arial"/>
                <a:cs typeface="Arial"/>
              </a:rPr>
              <a:t>subj,</a:t>
            </a:r>
            <a:r>
              <a:rPr sz="2200" i="1" spc="-258" dirty="0">
                <a:solidFill>
                  <a:srgbClr val="00837F"/>
                </a:solidFill>
                <a:latin typeface="Arial"/>
                <a:cs typeface="Arial"/>
              </a:rPr>
              <a:t> </a:t>
            </a:r>
            <a:r>
              <a:rPr sz="2200" i="1" spc="-50" dirty="0">
                <a:solidFill>
                  <a:srgbClr val="00837F"/>
                </a:solidFill>
                <a:latin typeface="Arial"/>
                <a:cs typeface="Arial"/>
              </a:rPr>
              <a:t>obj</a:t>
            </a:r>
            <a:r>
              <a:rPr sz="2200" i="1" spc="-416" dirty="0">
                <a:solidFill>
                  <a:srgbClr val="00837F"/>
                </a:solidFill>
                <a:latin typeface="Arial"/>
                <a:cs typeface="Arial"/>
              </a:rPr>
              <a:t> </a:t>
            </a:r>
            <a:r>
              <a:rPr sz="2200" spc="129" dirty="0">
                <a:solidFill>
                  <a:srgbClr val="00837F"/>
                </a:solidFill>
                <a:latin typeface="Lucida Sans Unicode"/>
                <a:cs typeface="Lucida Sans Unicode"/>
              </a:rPr>
              <a:t>)</a:t>
            </a:r>
            <a:r>
              <a:rPr sz="2200" spc="-109" dirty="0">
                <a:solidFill>
                  <a:srgbClr val="00837F"/>
                </a:solidFill>
                <a:latin typeface="Lucida Sans Unicode"/>
                <a:cs typeface="Lucida Sans Unicode"/>
              </a:rPr>
              <a:t> </a:t>
            </a:r>
            <a:r>
              <a:rPr sz="2200" spc="367" dirty="0">
                <a:solidFill>
                  <a:srgbClr val="00837F"/>
                </a:solidFill>
                <a:latin typeface="Lucida Sans Unicode"/>
                <a:cs typeface="Lucida Sans Unicode"/>
              </a:rPr>
              <a:t>}</a:t>
            </a:r>
            <a:endParaRPr sz="2200" dirty="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7706" y="2692524"/>
            <a:ext cx="7888588" cy="374828"/>
          </a:xfrm>
          <a:prstGeom prst="rect">
            <a:avLst/>
          </a:prstGeom>
          <a:solidFill>
            <a:srgbClr val="FABB00"/>
          </a:solidFill>
        </p:spPr>
        <p:txBody>
          <a:bodyPr vert="horz" wrap="square" lIns="0" tIns="8808" rIns="0" bIns="0" rtlCol="0">
            <a:spAutoFit/>
          </a:bodyPr>
          <a:lstStyle/>
          <a:p>
            <a:pPr marL="90603">
              <a:spcBef>
                <a:spcPts val="69"/>
              </a:spcBef>
            </a:pPr>
            <a:r>
              <a:rPr sz="2400" spc="-10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Example</a:t>
            </a:r>
            <a:endParaRPr sz="2400" dirty="0">
              <a:latin typeface="Myriad Pro" panose="020B0503030403020204" pitchFamily="34" charset="0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7706" y="3149583"/>
            <a:ext cx="7888588" cy="766877"/>
          </a:xfrm>
          <a:prstGeom prst="rect">
            <a:avLst/>
          </a:prstGeom>
          <a:solidFill>
            <a:srgbClr val="FEFBF2"/>
          </a:solidFill>
        </p:spPr>
        <p:txBody>
          <a:bodyPr vert="horz" wrap="square" lIns="0" tIns="0" rIns="0" bIns="0" rtlCol="0">
            <a:spAutoFit/>
          </a:bodyPr>
          <a:lstStyle/>
          <a:p>
            <a:pPr marL="90603">
              <a:tabLst>
                <a:tab pos="739927" algn="l"/>
              </a:tabLst>
            </a:pPr>
            <a:r>
              <a:rPr sz="2200" spc="-139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KG	</a:t>
            </a:r>
            <a:r>
              <a:rPr sz="2200" spc="-59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= </a:t>
            </a:r>
            <a:r>
              <a:rPr sz="2200" spc="30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{</a:t>
            </a:r>
            <a:r>
              <a:rPr lang="de-DE" sz="2200" spc="30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 </a:t>
            </a:r>
            <a:r>
              <a:rPr sz="2200" spc="30" dirty="0" err="1">
                <a:solidFill>
                  <a:srgbClr val="00837F"/>
                </a:solidFill>
                <a:latin typeface="Myriad Pro" panose="020B0503030403020204" pitchFamily="34" charset="0"/>
                <a:cs typeface="Calibri"/>
              </a:rPr>
              <a:t>worksIn</a:t>
            </a:r>
            <a:r>
              <a:rPr sz="2200" spc="30" dirty="0">
                <a:solidFill>
                  <a:srgbClr val="00837F"/>
                </a:solidFill>
                <a:latin typeface="Myriad Pro" panose="020B0503030403020204" pitchFamily="34" charset="0"/>
                <a:cs typeface="Calibri"/>
              </a:rPr>
              <a:t>(alice,AI)</a:t>
            </a:r>
            <a:r>
              <a:rPr sz="2200" spc="30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, </a:t>
            </a:r>
            <a:r>
              <a:rPr sz="2200" spc="40" dirty="0">
                <a:solidFill>
                  <a:srgbClr val="00837F"/>
                </a:solidFill>
                <a:latin typeface="Myriad Pro" panose="020B0503030403020204" pitchFamily="34" charset="0"/>
                <a:cs typeface="Calibri"/>
              </a:rPr>
              <a:t>subfield(AI,CS)</a:t>
            </a:r>
            <a:r>
              <a:rPr sz="2200" spc="40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,</a:t>
            </a:r>
            <a:r>
              <a:rPr sz="2200" spc="-404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 </a:t>
            </a:r>
            <a:r>
              <a:rPr sz="2200" spc="20" dirty="0">
                <a:solidFill>
                  <a:srgbClr val="00837F"/>
                </a:solidFill>
                <a:latin typeface="Myriad Pro" panose="020B0503030403020204" pitchFamily="34" charset="0"/>
                <a:cs typeface="Calibri"/>
              </a:rPr>
              <a:t>manyPubls(</a:t>
            </a:r>
            <a:r>
              <a:rPr sz="2200" spc="20" dirty="0" err="1">
                <a:solidFill>
                  <a:srgbClr val="00837F"/>
                </a:solidFill>
                <a:latin typeface="Myriad Pro" panose="020B0503030403020204" pitchFamily="34" charset="0"/>
                <a:cs typeface="Calibri"/>
              </a:rPr>
              <a:t>alice,bob</a:t>
            </a:r>
            <a:r>
              <a:rPr sz="2200" spc="20" dirty="0">
                <a:solidFill>
                  <a:srgbClr val="00837F"/>
                </a:solidFill>
                <a:latin typeface="Myriad Pro" panose="020B0503030403020204" pitchFamily="34" charset="0"/>
                <a:cs typeface="Calibri"/>
              </a:rPr>
              <a:t>)</a:t>
            </a:r>
            <a:r>
              <a:rPr lang="de-DE" sz="2200" spc="20" dirty="0">
                <a:solidFill>
                  <a:srgbClr val="00837F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2200" spc="20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}</a:t>
            </a:r>
            <a:endParaRPr sz="2200" dirty="0">
              <a:latin typeface="Myriad Pro" panose="020B0503030403020204" pitchFamily="34" charset="0"/>
              <a:cs typeface="Lucida Sans Unicode"/>
            </a:endParaRPr>
          </a:p>
          <a:p>
            <a:pPr marL="1265930">
              <a:spcBef>
                <a:spcPts val="664"/>
              </a:spcBef>
            </a:pPr>
            <a:r>
              <a:rPr sz="2200" spc="-297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∪</a:t>
            </a:r>
            <a:r>
              <a:rPr sz="2200" spc="-226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 </a:t>
            </a:r>
            <a:r>
              <a:rPr lang="de-DE" sz="2200" spc="-226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 </a:t>
            </a:r>
            <a:r>
              <a:rPr sz="2200" spc="59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{</a:t>
            </a:r>
            <a:r>
              <a:rPr sz="2200" spc="59" dirty="0">
                <a:solidFill>
                  <a:srgbClr val="00837F"/>
                </a:solidFill>
                <a:latin typeface="Myriad Pro" panose="020B0503030403020204" pitchFamily="34" charset="0"/>
                <a:cs typeface="Calibri"/>
              </a:rPr>
              <a:t>worksIn(</a:t>
            </a:r>
            <a:r>
              <a:rPr sz="2200" spc="59" dirty="0" err="1">
                <a:solidFill>
                  <a:srgbClr val="00837F"/>
                </a:solidFill>
                <a:latin typeface="Myriad Pro" panose="020B0503030403020204" pitchFamily="34" charset="0"/>
                <a:cs typeface="Calibri"/>
              </a:rPr>
              <a:t>bob,AI</a:t>
            </a:r>
            <a:r>
              <a:rPr sz="2200" spc="59" dirty="0">
                <a:solidFill>
                  <a:srgbClr val="00837F"/>
                </a:solidFill>
                <a:latin typeface="Myriad Pro" panose="020B0503030403020204" pitchFamily="34" charset="0"/>
                <a:cs typeface="Calibri"/>
              </a:rPr>
              <a:t>)</a:t>
            </a:r>
            <a:r>
              <a:rPr lang="de-DE" sz="2200" spc="59" dirty="0">
                <a:solidFill>
                  <a:srgbClr val="00837F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2200" spc="59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}</a:t>
            </a:r>
            <a:endParaRPr sz="2200" dirty="0">
              <a:latin typeface="Myriad Pro" panose="020B0503030403020204" pitchFamily="34" charset="0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48233" y="4797877"/>
            <a:ext cx="6353402" cy="896912"/>
          </a:xfrm>
          <a:prstGeom prst="rect">
            <a:avLst/>
          </a:prstGeom>
        </p:spPr>
        <p:txBody>
          <a:bodyPr vert="horz" wrap="square" lIns="0" tIns="109474" rIns="0" bIns="0" rtlCol="0">
            <a:spAutoFit/>
          </a:bodyPr>
          <a:lstStyle/>
          <a:p>
            <a:pPr marL="366809" indent="-342900">
              <a:spcBef>
                <a:spcPts val="860"/>
              </a:spcBef>
              <a:buClr>
                <a:srgbClr val="004B59"/>
              </a:buClr>
              <a:buSzPct val="72727"/>
              <a:buFont typeface="Arial" panose="020B0604020202020204" pitchFamily="34" charset="0"/>
              <a:buChar char="•"/>
              <a:tabLst>
                <a:tab pos="319628" algn="l"/>
              </a:tabLst>
            </a:pPr>
            <a:r>
              <a:rPr sz="2200" spc="-69" dirty="0">
                <a:latin typeface="Myriad Pro" panose="020B0503030403020204" pitchFamily="34" charset="0"/>
                <a:cs typeface="Tahoma"/>
              </a:rPr>
              <a:t>Usually </a:t>
            </a:r>
            <a:r>
              <a:rPr sz="2200" spc="-20" dirty="0">
                <a:latin typeface="Myriad Pro" panose="020B0503030403020204" pitchFamily="34" charset="0"/>
                <a:cs typeface="Tahoma"/>
              </a:rPr>
              <a:t>KGs </a:t>
            </a:r>
            <a:r>
              <a:rPr sz="2200" spc="-89" dirty="0">
                <a:latin typeface="Myriad Pro" panose="020B0503030403020204" pitchFamily="34" charset="0"/>
                <a:cs typeface="Tahoma"/>
              </a:rPr>
              <a:t>highly</a:t>
            </a:r>
            <a:r>
              <a:rPr sz="2200" spc="178" dirty="0">
                <a:latin typeface="Myriad Pro" panose="020B0503030403020204" pitchFamily="34" charset="0"/>
                <a:cs typeface="Tahoma"/>
              </a:rPr>
              <a:t> </a:t>
            </a:r>
            <a:r>
              <a:rPr sz="2200" spc="-99" dirty="0">
                <a:latin typeface="Myriad Pro" panose="020B0503030403020204" pitchFamily="34" charset="0"/>
                <a:cs typeface="Tahoma"/>
              </a:rPr>
              <a:t>incomplete</a:t>
            </a:r>
            <a:endParaRPr lang="de-DE" sz="2200" dirty="0">
              <a:latin typeface="Myriad Pro" panose="020B0503030403020204" pitchFamily="34" charset="0"/>
              <a:cs typeface="Tahoma"/>
            </a:endParaRPr>
          </a:p>
          <a:p>
            <a:pPr marL="366809" indent="-342900">
              <a:spcBef>
                <a:spcPts val="860"/>
              </a:spcBef>
              <a:buClr>
                <a:srgbClr val="004B59"/>
              </a:buClr>
              <a:buSzPct val="72727"/>
              <a:buFont typeface="Arial" panose="020B0604020202020204" pitchFamily="34" charset="0"/>
              <a:buChar char="•"/>
              <a:tabLst>
                <a:tab pos="319628" algn="l"/>
              </a:tabLst>
            </a:pPr>
            <a:r>
              <a:rPr sz="2200" spc="-159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⇒ </a:t>
            </a:r>
            <a:r>
              <a:rPr lang="de-DE" sz="2200" spc="-159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 </a:t>
            </a:r>
            <a:r>
              <a:rPr sz="2200" spc="-119" dirty="0">
                <a:latin typeface="Myriad Pro" panose="020B0503030403020204" pitchFamily="34" charset="0"/>
                <a:cs typeface="Tahoma"/>
              </a:rPr>
              <a:t>“Learn” </a:t>
            </a:r>
            <a:r>
              <a:rPr sz="2200" spc="-168" dirty="0">
                <a:latin typeface="Myriad Pro" panose="020B0503030403020204" pitchFamily="34" charset="0"/>
                <a:cs typeface="Tahoma"/>
              </a:rPr>
              <a:t>new </a:t>
            </a:r>
            <a:r>
              <a:rPr sz="2200" spc="-79" dirty="0">
                <a:latin typeface="Myriad Pro" panose="020B0503030403020204" pitchFamily="34" charset="0"/>
                <a:cs typeface="Tahoma"/>
              </a:rPr>
              <a:t>triples </a:t>
            </a:r>
            <a:r>
              <a:rPr sz="2200" spc="-119" dirty="0">
                <a:latin typeface="Myriad Pro" panose="020B0503030403020204" pitchFamily="34" charset="0"/>
                <a:cs typeface="Tahoma"/>
              </a:rPr>
              <a:t>assuming </a:t>
            </a:r>
            <a:r>
              <a:rPr sz="2200" spc="-89" dirty="0">
                <a:latin typeface="Myriad Pro" panose="020B0503030403020204" pitchFamily="34" charset="0"/>
                <a:cs typeface="Tahoma"/>
              </a:rPr>
              <a:t>regularities </a:t>
            </a:r>
            <a:r>
              <a:rPr sz="2200" spc="-59" dirty="0">
                <a:latin typeface="Myriad Pro" panose="020B0503030403020204" pitchFamily="34" charset="0"/>
                <a:cs typeface="Tahoma"/>
              </a:rPr>
              <a:t>in</a:t>
            </a:r>
            <a:r>
              <a:rPr sz="2200" spc="-367" dirty="0">
                <a:latin typeface="Myriad Pro" panose="020B0503030403020204" pitchFamily="34" charset="0"/>
                <a:cs typeface="Tahoma"/>
              </a:rPr>
              <a:t> </a:t>
            </a:r>
            <a:r>
              <a:rPr sz="2200" spc="-89" dirty="0">
                <a:latin typeface="Myriad Pro" panose="020B0503030403020204" pitchFamily="34" charset="0"/>
                <a:cs typeface="Tahoma"/>
              </a:rPr>
              <a:t>data</a:t>
            </a:r>
            <a:endParaRPr sz="2200" dirty="0">
              <a:latin typeface="Myriad Pro" panose="020B0503030403020204" pitchFamily="34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67534646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313" y="260350"/>
            <a:ext cx="8229600" cy="526749"/>
          </a:xfrm>
          <a:prstGeom prst="rect">
            <a:avLst/>
          </a:prstGeom>
        </p:spPr>
        <p:txBody>
          <a:bodyPr vert="horz" wrap="square" lIns="0" tIns="33975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5168">
              <a:spcBef>
                <a:spcPts val="268"/>
              </a:spcBef>
            </a:pPr>
            <a:r>
              <a:rPr spc="-139" dirty="0">
                <a:latin typeface="Myriad Pro" panose="020B0503030403020204" pitchFamily="34" charset="0"/>
                <a:cs typeface="Tahoma"/>
              </a:rPr>
              <a:t>Knowledge </a:t>
            </a:r>
            <a:r>
              <a:rPr spc="-119" dirty="0">
                <a:latin typeface="Myriad Pro" panose="020B0503030403020204" pitchFamily="34" charset="0"/>
                <a:cs typeface="Tahoma"/>
              </a:rPr>
              <a:t>Graph</a:t>
            </a:r>
            <a:r>
              <a:rPr spc="139" dirty="0">
                <a:latin typeface="Myriad Pro" panose="020B0503030403020204" pitchFamily="34" charset="0"/>
                <a:cs typeface="Tahoma"/>
              </a:rPr>
              <a:t> </a:t>
            </a:r>
            <a:r>
              <a:rPr spc="-119" dirty="0">
                <a:latin typeface="Myriad Pro" panose="020B0503030403020204" pitchFamily="34" charset="0"/>
                <a:cs typeface="Tahoma"/>
              </a:rPr>
              <a:t>Embedding</a:t>
            </a:r>
            <a:endParaRPr dirty="0">
              <a:latin typeface="Myriad Pro" panose="020B0503030403020204" pitchFamily="34" charset="0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26069" y="1340768"/>
            <a:ext cx="7888588" cy="2536831"/>
            <a:chOff x="313816" y="382955"/>
            <a:chExt cx="3980815" cy="1280160"/>
          </a:xfrm>
        </p:grpSpPr>
        <p:sp>
          <p:nvSpPr>
            <p:cNvPr id="4" name="object 4"/>
            <p:cNvSpPr/>
            <p:nvPr/>
          </p:nvSpPr>
          <p:spPr>
            <a:xfrm>
              <a:off x="313816" y="382955"/>
              <a:ext cx="3980815" cy="201295"/>
            </a:xfrm>
            <a:custGeom>
              <a:avLst/>
              <a:gdLst/>
              <a:ahLst/>
              <a:cxnLst/>
              <a:rect l="l" t="t" r="r" b="b"/>
              <a:pathLst>
                <a:path w="3980815" h="201295">
                  <a:moveTo>
                    <a:pt x="0" y="201142"/>
                  </a:moveTo>
                  <a:lnTo>
                    <a:pt x="3980370" y="201142"/>
                  </a:lnTo>
                  <a:lnTo>
                    <a:pt x="3980370" y="0"/>
                  </a:lnTo>
                  <a:lnTo>
                    <a:pt x="0" y="0"/>
                  </a:lnTo>
                  <a:lnTo>
                    <a:pt x="0" y="201142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3816" y="584098"/>
              <a:ext cx="3980815" cy="1078865"/>
            </a:xfrm>
            <a:custGeom>
              <a:avLst/>
              <a:gdLst/>
              <a:ahLst/>
              <a:cxnLst/>
              <a:rect l="l" t="t" r="r" b="b"/>
              <a:pathLst>
                <a:path w="3980815" h="1078864">
                  <a:moveTo>
                    <a:pt x="3980370" y="0"/>
                  </a:moveTo>
                  <a:lnTo>
                    <a:pt x="0" y="0"/>
                  </a:lnTo>
                  <a:lnTo>
                    <a:pt x="0" y="1078801"/>
                  </a:lnTo>
                  <a:lnTo>
                    <a:pt x="3980370" y="1078801"/>
                  </a:lnTo>
                  <a:lnTo>
                    <a:pt x="3980370" y="0"/>
                  </a:lnTo>
                  <a:close/>
                </a:path>
              </a:pathLst>
            </a:custGeom>
            <a:solidFill>
              <a:srgbClr val="92D050">
                <a:alpha val="1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6"/>
              <p:cNvSpPr txBox="1"/>
              <p:nvPr/>
            </p:nvSpPr>
            <p:spPr>
              <a:xfrm>
                <a:off x="766689" y="1340768"/>
                <a:ext cx="7632848" cy="2392868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50335">
                  <a:spcBef>
                    <a:spcPts val="188"/>
                  </a:spcBef>
                </a:pPr>
                <a:r>
                  <a:rPr lang="de-DE" sz="2200" spc="-30" dirty="0">
                    <a:solidFill>
                      <a:srgbClr val="FFFFFF"/>
                    </a:solidFill>
                    <a:latin typeface="Myriad Pro" panose="020B0503030403020204" pitchFamily="34" charset="0"/>
                    <a:cs typeface="Tahoma"/>
                  </a:rPr>
                  <a:t>Main</a:t>
                </a:r>
                <a:r>
                  <a:rPr lang="de-DE" sz="2200" spc="20" dirty="0">
                    <a:solidFill>
                      <a:srgbClr val="FFFFFF"/>
                    </a:solidFill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lang="de-DE" sz="2200" spc="-188" dirty="0">
                    <a:solidFill>
                      <a:srgbClr val="FFFFFF"/>
                    </a:solidFill>
                    <a:latin typeface="Myriad Pro" panose="020B0503030403020204" pitchFamily="34" charset="0"/>
                    <a:cs typeface="Tahoma"/>
                  </a:rPr>
                  <a:t>Idea (</a:t>
                </a:r>
                <a:r>
                  <a:rPr lang="de-DE" sz="2200" spc="-188" dirty="0" err="1">
                    <a:solidFill>
                      <a:srgbClr val="FFFFFF"/>
                    </a:solidFill>
                    <a:latin typeface="Myriad Pro" panose="020B0503030403020204" pitchFamily="34" charset="0"/>
                    <a:cs typeface="Tahoma"/>
                  </a:rPr>
                  <a:t>for</a:t>
                </a:r>
                <a:r>
                  <a:rPr lang="de-DE" sz="2200" spc="-188" dirty="0">
                    <a:solidFill>
                      <a:srgbClr val="FFFFFF"/>
                    </a:solidFill>
                    <a:latin typeface="Myriad Pro" panose="020B0503030403020204" pitchFamily="34" charset="0"/>
                    <a:cs typeface="Tahoma"/>
                  </a:rPr>
                  <a:t>  </a:t>
                </a:r>
                <a:r>
                  <a:rPr lang="de-DE" sz="2200" spc="-188" dirty="0" err="1">
                    <a:solidFill>
                      <a:srgbClr val="FFFFFF"/>
                    </a:solidFill>
                    <a:latin typeface="Myriad Pro" panose="020B0503030403020204" pitchFamily="34" charset="0"/>
                    <a:cs typeface="Tahoma"/>
                  </a:rPr>
                  <a:t>embedding</a:t>
                </a:r>
                <a:r>
                  <a:rPr lang="de-DE" sz="2200" spc="-188" dirty="0">
                    <a:solidFill>
                      <a:srgbClr val="FFFFFF"/>
                    </a:solidFill>
                    <a:latin typeface="Myriad Pro" panose="020B0503030403020204" pitchFamily="34" charset="0"/>
                    <a:cs typeface="Tahoma"/>
                  </a:rPr>
                  <a:t>/</a:t>
                </a:r>
                <a:r>
                  <a:rPr lang="de-DE" sz="2200" spc="-188" dirty="0" err="1">
                    <a:solidFill>
                      <a:srgbClr val="FFFFFF"/>
                    </a:solidFill>
                    <a:latin typeface="Myriad Pro" panose="020B0503030403020204" pitchFamily="34" charset="0"/>
                    <a:cs typeface="Tahoma"/>
                  </a:rPr>
                  <a:t>interpretation</a:t>
                </a:r>
                <a:r>
                  <a:rPr lang="de-DE" sz="2200" spc="-188" dirty="0">
                    <a:solidFill>
                      <a:srgbClr val="FFFFFF"/>
                    </a:solidFill>
                    <a:latin typeface="Myriad Pro" panose="020B0503030403020204" pitchFamily="34" charset="0"/>
                    <a:cs typeface="Tahoma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2200" i="1" spc="-188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sz="2200" i="1" spc="-188" dirty="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Tahoma"/>
                              </a:rPr>
                            </m:ctrlPr>
                          </m:dPr>
                          <m:e/>
                        </m:d>
                      </m:e>
                      <m:sup>
                        <m:r>
                          <a:rPr lang="de-DE" sz="2200" b="0" i="1" spc="-188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  <m:t>𝐼</m:t>
                        </m:r>
                      </m:sup>
                    </m:sSup>
                  </m:oMath>
                </a14:m>
                <a:r>
                  <a:rPr lang="ar-AE" sz="2200" spc="-188" dirty="0">
                    <a:solidFill>
                      <a:srgbClr val="FFFFFF"/>
                    </a:solidFill>
                    <a:latin typeface="Myriad Pro" panose="020B0503030403020204" pitchFamily="34" charset="0"/>
                    <a:cs typeface="Tahoma"/>
                  </a:rPr>
                  <a:t> )</a:t>
                </a:r>
                <a:endParaRPr lang="ar-AE" sz="2200" dirty="0">
                  <a:latin typeface="Myriad Pro" panose="020B0503030403020204" pitchFamily="34" charset="0"/>
                  <a:cs typeface="Tahoma"/>
                </a:endParaRPr>
              </a:p>
              <a:p>
                <a:pPr marL="647428" indent="-342900">
                  <a:spcBef>
                    <a:spcPts val="1585"/>
                  </a:spcBef>
                  <a:buClr>
                    <a:srgbClr val="004B59"/>
                  </a:buClr>
                  <a:buSzPct val="72727"/>
                  <a:buFont typeface="Arial" panose="020B0604020202020204" pitchFamily="34" charset="0"/>
                  <a:buChar char="•"/>
                  <a:tabLst>
                    <a:tab pos="600247" algn="l"/>
                  </a:tabLst>
                </a:pPr>
                <a:r>
                  <a:rPr lang="de-DE" sz="2200" spc="-99" dirty="0">
                    <a:latin typeface="Myriad Pro" panose="020B0503030403020204" pitchFamily="34" charset="0"/>
                    <a:cs typeface="Tahoma"/>
                  </a:rPr>
                  <a:t>Learn</a:t>
                </a:r>
                <a:endParaRPr lang="de-DE" sz="2200" dirty="0">
                  <a:latin typeface="Myriad Pro" panose="020B0503030403020204" pitchFamily="34" charset="0"/>
                  <a:cs typeface="Tahoma"/>
                </a:endParaRPr>
              </a:p>
              <a:p>
                <a:pPr marL="1147642" marR="85570" lvl="1" indent="-333471">
                  <a:spcBef>
                    <a:spcPts val="347"/>
                  </a:spcBef>
                  <a:buClr>
                    <a:srgbClr val="004B59"/>
                  </a:buClr>
                  <a:buAutoNum type="arabicPeriod"/>
                  <a:tabLst>
                    <a:tab pos="1148900" algn="l"/>
                  </a:tabLst>
                </a:pPr>
                <a:r>
                  <a:rPr lang="de-DE" sz="2200" spc="-79" dirty="0">
                    <a:latin typeface="Myriad Pro" panose="020B0503030403020204" pitchFamily="34" charset="0"/>
                    <a:cs typeface="Tahoma"/>
                  </a:rPr>
                  <a:t>vector </a:t>
                </a:r>
                <a:r>
                  <a:rPr lang="de-DE" sz="2200" spc="-89" dirty="0" err="1">
                    <a:latin typeface="Myriad Pro" panose="020B0503030403020204" pitchFamily="34" charset="0"/>
                    <a:cs typeface="Tahoma"/>
                  </a:rPr>
                  <a:t>representation</a:t>
                </a:r>
                <a:r>
                  <a:rPr lang="de-DE" sz="2200" spc="-89" dirty="0">
                    <a:latin typeface="Myriad Pro" panose="020B0503030403020204" pitchFamily="34" charset="0"/>
                    <a:cs typeface="Tahoma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200" b="0" i="1" spc="-89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</m:ctrlPr>
                      </m:sSupPr>
                      <m:e>
                        <m:r>
                          <a:rPr lang="de-DE" sz="2200" b="0" i="1" spc="-89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  <m:t>𝑜</m:t>
                        </m:r>
                      </m:e>
                      <m:sup>
                        <m:r>
                          <a:rPr lang="de-DE" sz="2200" b="0" i="1" spc="-89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  <m:t>𝐼</m:t>
                        </m:r>
                      </m:sup>
                    </m:sSup>
                  </m:oMath>
                </a14:m>
                <a:r>
                  <a:rPr lang="de-DE" sz="2200" i="1" spc="386" baseline="27777" dirty="0">
                    <a:solidFill>
                      <a:srgbClr val="3C8C93"/>
                    </a:solidFill>
                    <a:latin typeface="Myriad Pro" panose="020B0503030403020204" pitchFamily="34" charset="0"/>
                    <a:cs typeface="Arial"/>
                  </a:rPr>
                  <a:t> </a:t>
                </a:r>
                <a:r>
                  <a:rPr lang="de-DE" sz="2200" spc="-69" dirty="0">
                    <a:latin typeface="Myriad Pro" panose="020B0503030403020204" pitchFamily="34" charset="0"/>
                    <a:cs typeface="Tahoma"/>
                  </a:rPr>
                  <a:t>of </a:t>
                </a:r>
                <a:r>
                  <a:rPr lang="de-DE" sz="2200" spc="-79" dirty="0" err="1">
                    <a:latin typeface="Myriad Pro" panose="020B0503030403020204" pitchFamily="34" charset="0"/>
                    <a:cs typeface="Tahoma"/>
                  </a:rPr>
                  <a:t>objects</a:t>
                </a:r>
                <a:r>
                  <a:rPr lang="de-DE" sz="2200" spc="-79" dirty="0">
                    <a:latin typeface="Myriad Pro" panose="020B0503030403020204" pitchFamily="34" charset="0"/>
                    <a:cs typeface="Tahoma"/>
                  </a:rPr>
                  <a:t> </a:t>
                </a:r>
                <a14:m>
                  <m:oMath xmlns:m="http://schemas.openxmlformats.org/officeDocument/2006/math">
                    <m:r>
                      <a:rPr lang="de-DE" sz="2200" b="0" i="1" spc="-89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cs typeface="Tahoma"/>
                      </a:rPr>
                      <m:t>𝑜</m:t>
                    </m:r>
                  </m:oMath>
                </a14:m>
                <a:r>
                  <a:rPr lang="de-DE" sz="2200" i="1" spc="-119" dirty="0">
                    <a:solidFill>
                      <a:srgbClr val="00837F"/>
                    </a:solidFill>
                    <a:latin typeface="Myriad Pro" panose="020B0503030403020204" pitchFamily="34" charset="0"/>
                    <a:cs typeface="Arial"/>
                  </a:rPr>
                  <a:t> </a:t>
                </a:r>
                <a:r>
                  <a:rPr lang="de-DE" sz="2200" spc="-40" dirty="0">
                    <a:latin typeface="Myriad Pro" panose="020B0503030403020204" pitchFamily="34" charset="0"/>
                    <a:cs typeface="Tahoma"/>
                  </a:rPr>
                  <a:t>in </a:t>
                </a:r>
                <a:r>
                  <a:rPr lang="de-DE" sz="2200" spc="-69" dirty="0">
                    <a:latin typeface="Myriad Pro" panose="020B0503030403020204" pitchFamily="34" charset="0"/>
                    <a:cs typeface="Tahoma"/>
                  </a:rPr>
                  <a:t>(low-dimensional)  continuous </a:t>
                </a:r>
                <a:r>
                  <a:rPr lang="de-DE" sz="2200" spc="-109" dirty="0">
                    <a:latin typeface="Myriad Pro" panose="020B0503030403020204" pitchFamily="34" charset="0"/>
                    <a:cs typeface="Tahoma"/>
                  </a:rPr>
                  <a:t>space </a:t>
                </a:r>
                <a14:m>
                  <m:oMath xmlns:m="http://schemas.openxmlformats.org/officeDocument/2006/math">
                    <m:r>
                      <a:rPr lang="de-DE" sz="2200" i="1" spc="-14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𝐸</m:t>
                    </m:r>
                    <m:r>
                      <a:rPr lang="de-DE" sz="2200" i="1" spc="-14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= </m:t>
                    </m:r>
                    <m:r>
                      <a:rPr lang="de-DE" sz="2200" i="1" spc="11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Sans Unicode"/>
                      </a:rPr>
                      <m:t>ℝ</m:t>
                    </m:r>
                    <m:r>
                      <a:rPr lang="de-DE" sz="2200" i="1" spc="-14" baseline="2777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𝑛</m:t>
                    </m:r>
                  </m:oMath>
                </a14:m>
                <a:endParaRPr lang="de-DE" sz="2200" baseline="27777" dirty="0">
                  <a:latin typeface="Myriad Pro" panose="020B0503030403020204" pitchFamily="34" charset="0"/>
                  <a:cs typeface="Arial"/>
                </a:endParaRPr>
              </a:p>
              <a:p>
                <a:pPr marL="1147642" lvl="1" indent="-333471">
                  <a:lnSpc>
                    <a:spcPts val="2358"/>
                  </a:lnSpc>
                  <a:buClr>
                    <a:srgbClr val="004B59"/>
                  </a:buClr>
                  <a:buAutoNum type="arabicPeriod"/>
                  <a:tabLst>
                    <a:tab pos="1148900" algn="l"/>
                  </a:tabLst>
                </a:pPr>
                <a:r>
                  <a:rPr lang="de-DE" sz="2200" spc="-89" dirty="0">
                    <a:latin typeface="Myriad Pro" panose="020B0503030403020204" pitchFamily="34" charset="0"/>
                    <a:cs typeface="Tahoma"/>
                  </a:rPr>
                  <a:t>scoring </a:t>
                </a:r>
                <a:r>
                  <a:rPr lang="de-DE" sz="2200" spc="-50" dirty="0">
                    <a:latin typeface="Myriad Pro" panose="020B0503030403020204" pitchFamily="34" charset="0"/>
                    <a:cs typeface="Tahoma"/>
                  </a:rPr>
                  <a:t>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200" b="0" i="1" spc="-50" dirty="0" smtClean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Lucida Sans Unicode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sz="2200" b="0" i="0" spc="-50" dirty="0" smtClean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Lucida Sans Unicode"/>
                          </a:rPr>
                          <m:t>r</m:t>
                        </m:r>
                      </m:e>
                      <m:sup>
                        <m:r>
                          <a:rPr lang="de-DE" sz="2200" b="0" i="1" spc="-50" dirty="0" smtClean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Lucida Sans Unicode"/>
                          </a:rPr>
                          <m:t>𝐼</m:t>
                        </m:r>
                      </m:sup>
                    </m:sSup>
                    <m:r>
                      <a:rPr lang="de-DE" sz="2200" i="1" spc="-5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= </m:t>
                    </m:r>
                    <m:r>
                      <a:rPr lang="de-DE" sz="2200" i="1" spc="-9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𝑠</m:t>
                    </m:r>
                    <m:r>
                      <a:rPr lang="de-DE" sz="2200" i="1" spc="-149" baseline="-11904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𝑟</m:t>
                    </m:r>
                    <m:r>
                      <a:rPr lang="de-DE" sz="2200" i="1" spc="-149" baseline="-11904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: </m:t>
                    </m:r>
                    <m:r>
                      <a:rPr lang="de-DE" sz="2200" i="1" spc="-14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𝐸</m:t>
                    </m:r>
                    <m:r>
                      <a:rPr lang="de-DE" sz="2200" i="1" spc="-14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× </m:t>
                    </m:r>
                    <m:r>
                      <a:rPr lang="de-DE" sz="2200" i="1" spc="-14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𝐸</m:t>
                    </m:r>
                    <m:r>
                      <a:rPr lang="de-DE" sz="2200" i="1" spc="-14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→</m:t>
                    </m:r>
                    <m:r>
                      <a:rPr lang="de-DE" sz="2200" i="1" spc="11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Sans Unicode"/>
                      </a:rPr>
                      <m:t>ℝ</m:t>
                    </m:r>
                    <m:r>
                      <a:rPr lang="de-DE" sz="2200" b="0" i="1" spc="11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Sans Unicode"/>
                      </a:rPr>
                      <m:t> </m:t>
                    </m:r>
                  </m:oMath>
                </a14:m>
                <a:r>
                  <a:rPr lang="de-DE" sz="2200" spc="-79" dirty="0">
                    <a:latin typeface="Myriad Pro" panose="020B0503030403020204" pitchFamily="34" charset="0"/>
                    <a:cs typeface="Tahoma"/>
                  </a:rPr>
                  <a:t>for </a:t>
                </a:r>
                <a:r>
                  <a:rPr lang="de-DE" sz="2200" spc="-59" dirty="0" err="1">
                    <a:latin typeface="Myriad Pro" panose="020B0503030403020204" pitchFamily="34" charset="0"/>
                    <a:cs typeface="Tahoma"/>
                  </a:rPr>
                  <a:t>relations</a:t>
                </a:r>
                <a:r>
                  <a:rPr lang="de-DE" sz="2200" spc="-386" dirty="0">
                    <a:latin typeface="Myriad Pro" panose="020B0503030403020204" pitchFamily="34" charset="0"/>
                    <a:cs typeface="Tahoma"/>
                  </a:rPr>
                  <a:t>   </a:t>
                </a:r>
                <a14:m>
                  <m:oMath xmlns:m="http://schemas.openxmlformats.org/officeDocument/2006/math">
                    <m:r>
                      <a:rPr lang="de-DE" sz="2200" i="1" spc="1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𝑟</m:t>
                    </m:r>
                  </m:oMath>
                </a14:m>
                <a:endParaRPr lang="de-DE" sz="2200" dirty="0">
                  <a:latin typeface="Myriad Pro" panose="020B0503030403020204" pitchFamily="34" charset="0"/>
                  <a:cs typeface="Arial"/>
                </a:endParaRPr>
              </a:p>
              <a:p>
                <a:pPr marL="647428" indent="-342900">
                  <a:spcBef>
                    <a:spcPts val="704"/>
                  </a:spcBef>
                  <a:buClr>
                    <a:srgbClr val="004B59"/>
                  </a:buClr>
                  <a:buSzPct val="72727"/>
                  <a:buFont typeface="Arial" panose="020B0604020202020204" pitchFamily="34" charset="0"/>
                  <a:buChar char="•"/>
                  <a:tabLst>
                    <a:tab pos="600247" algn="l"/>
                  </a:tabLst>
                </a:pPr>
                <a:r>
                  <a:rPr lang="de-DE" sz="2200" spc="-89" dirty="0">
                    <a:latin typeface="Myriad Pro" panose="020B0503030403020204" pitchFamily="34" charset="0"/>
                    <a:cs typeface="Tahoma"/>
                  </a:rPr>
                  <a:t>Completion:</a:t>
                </a:r>
                <a:r>
                  <a:rPr lang="de-DE" sz="2200" spc="30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lang="de-DE" sz="2200" spc="-139" dirty="0">
                    <a:latin typeface="Myriad Pro" panose="020B0503030403020204" pitchFamily="34" charset="0"/>
                    <a:cs typeface="Tahoma"/>
                  </a:rPr>
                  <a:t>If</a:t>
                </a:r>
                <a:r>
                  <a:rPr lang="de-DE" sz="2200" spc="40" dirty="0">
                    <a:latin typeface="Myriad Pro" panose="020B0503030403020204" pitchFamily="34" charset="0"/>
                    <a:cs typeface="Tahoma"/>
                  </a:rPr>
                  <a:t> </a:t>
                </a:r>
                <a14:m>
                  <m:oMath xmlns:m="http://schemas.openxmlformats.org/officeDocument/2006/math">
                    <m:r>
                      <a:rPr lang="de-DE" sz="2200" i="1" spc="-10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𝑠</m:t>
                    </m:r>
                    <m:r>
                      <a:rPr lang="de-DE" sz="2200" i="1" spc="-162" baseline="-10416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𝑟</m:t>
                    </m:r>
                    <m:r>
                      <a:rPr lang="de-DE" sz="2200" i="1" spc="-252" baseline="-10416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200" i="1" spc="-5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sSubSup>
                      <m:sSubSupPr>
                        <m:ctrlPr>
                          <a:rPr lang="de-DE" sz="2200" i="1" spc="-50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SupPr>
                      <m:e>
                        <m:r>
                          <a:rPr lang="de-DE" sz="2200" i="1" spc="-50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𝑜</m:t>
                        </m:r>
                      </m:e>
                      <m:sub>
                        <m:r>
                          <a:rPr lang="de-DE" sz="2200" b="0" i="1" spc="-50" dirty="0" smtClean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1</m:t>
                        </m:r>
                      </m:sub>
                      <m:sup>
                        <m:r>
                          <a:rPr lang="de-DE" sz="2200" b="0" i="1" spc="-50" dirty="0" smtClean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𝐼</m:t>
                        </m:r>
                      </m:sup>
                    </m:sSubSup>
                    <m:r>
                      <a:rPr lang="de-DE" sz="2200" i="1" spc="-1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,</m:t>
                    </m:r>
                    <m:sSubSup>
                      <m:sSubSupPr>
                        <m:ctrlPr>
                          <a:rPr lang="de-DE" sz="2200" b="0" i="1" spc="-10" dirty="0" smtClean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SupPr>
                      <m:e>
                        <m:r>
                          <a:rPr lang="de-DE" sz="2200" b="0" i="1" spc="-10" dirty="0" smtClean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𝑜</m:t>
                        </m:r>
                      </m:e>
                      <m:sub>
                        <m:r>
                          <a:rPr lang="de-DE" sz="2200" b="0" i="1" spc="-10" dirty="0" smtClean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2</m:t>
                        </m:r>
                      </m:sub>
                      <m:sup>
                        <m:r>
                          <a:rPr lang="de-DE" sz="2200" b="0" i="1" spc="-10" dirty="0" smtClean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𝐼</m:t>
                        </m:r>
                      </m:sup>
                    </m:sSubSup>
                    <m:r>
                      <a:rPr lang="de-DE" sz="2200" i="1" spc="12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)</m:t>
                    </m:r>
                    <m:r>
                      <a:rPr lang="de-DE" sz="2200" i="1" spc="3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</m:oMath>
                </a14:m>
                <a:r>
                  <a:rPr lang="de-DE" sz="2200" spc="-89" dirty="0">
                    <a:latin typeface="Myriad Pro" panose="020B0503030403020204" pitchFamily="34" charset="0"/>
                    <a:cs typeface="Tahoma"/>
                  </a:rPr>
                  <a:t>small,</a:t>
                </a:r>
                <a:r>
                  <a:rPr lang="de-DE" sz="2200" spc="30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lang="de-DE" sz="2200" spc="-109" dirty="0">
                    <a:latin typeface="Myriad Pro" panose="020B0503030403020204" pitchFamily="34" charset="0"/>
                    <a:cs typeface="Tahoma"/>
                  </a:rPr>
                  <a:t>add</a:t>
                </a:r>
                <a:r>
                  <a:rPr lang="de-DE" sz="2200" spc="40" dirty="0">
                    <a:latin typeface="Myriad Pro" panose="020B0503030403020204" pitchFamily="34" charset="0"/>
                    <a:cs typeface="Tahoma"/>
                  </a:rPr>
                  <a:t> </a:t>
                </a:r>
                <a14:m>
                  <m:oMath xmlns:m="http://schemas.openxmlformats.org/officeDocument/2006/math">
                    <m:r>
                      <a:rPr lang="de-DE" sz="2200" i="1" spc="1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𝑟</m:t>
                    </m:r>
                    <m:r>
                      <a:rPr lang="de-DE" sz="2200" i="1" spc="-37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200" i="1" spc="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de-DE" sz="2200" i="1" spc="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𝑜</m:t>
                    </m:r>
                    <m:r>
                      <a:rPr lang="de-DE" sz="2200" i="1" spc="30" baseline="-10416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Book Antiqua"/>
                      </a:rPr>
                      <m:t>1</m:t>
                    </m:r>
                    <m:r>
                      <a:rPr lang="de-DE" sz="2200" i="1" spc="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,</m:t>
                    </m:r>
                    <m:r>
                      <a:rPr lang="de-DE" sz="2200" i="1" spc="-24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200" i="1" spc="4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𝑜</m:t>
                    </m:r>
                    <m:r>
                      <a:rPr lang="de-DE" sz="2200" i="1" spc="59" baseline="-10416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Book Antiqua"/>
                      </a:rPr>
                      <m:t>2</m:t>
                    </m:r>
                    <m:r>
                      <a:rPr lang="de-DE" sz="2200" i="1" spc="4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)</m:t>
                    </m:r>
                    <m:r>
                      <a:rPr lang="de-DE" sz="2200" i="1" spc="3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</m:oMath>
                </a14:m>
                <a:r>
                  <a:rPr lang="de-DE" sz="2200" spc="-40" dirty="0">
                    <a:latin typeface="Myriad Pro" panose="020B0503030403020204" pitchFamily="34" charset="0"/>
                    <a:cs typeface="Tahoma"/>
                  </a:rPr>
                  <a:t>to</a:t>
                </a:r>
                <a:r>
                  <a:rPr lang="de-DE" sz="2200" spc="30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lang="de-DE" sz="2200" spc="10" dirty="0">
                    <a:latin typeface="Myriad Pro" panose="020B0503030403020204" pitchFamily="34" charset="0"/>
                    <a:cs typeface="Tahoma"/>
                  </a:rPr>
                  <a:t>KG.</a:t>
                </a:r>
                <a:endParaRPr sz="2200" dirty="0">
                  <a:latin typeface="Myriad Pro" panose="020B0503030403020204" pitchFamily="34" charset="0"/>
                  <a:cs typeface="Tahoma"/>
                </a:endParaRPr>
              </a:p>
            </p:txBody>
          </p:sp>
        </mc:Choice>
        <mc:Fallback xmlns="">
          <p:sp>
            <p:nvSpPr>
              <p:cNvPr id="6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689" y="1340768"/>
                <a:ext cx="7632848" cy="2392868"/>
              </a:xfrm>
              <a:prstGeom prst="rect">
                <a:avLst/>
              </a:prstGeom>
              <a:blipFill>
                <a:blip r:embed="rId2"/>
                <a:stretch>
                  <a:fillRect l="-1661" t="-3175" b="-52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ject 7"/>
          <p:cNvSpPr txBox="1"/>
          <p:nvPr/>
        </p:nvSpPr>
        <p:spPr>
          <a:xfrm>
            <a:off x="8521730" y="6594702"/>
            <a:ext cx="463070" cy="198246"/>
          </a:xfrm>
          <a:prstGeom prst="rect">
            <a:avLst/>
          </a:prstGeom>
        </p:spPr>
        <p:txBody>
          <a:bodyPr vert="horz" wrap="square" lIns="0" tIns="15100" rIns="0" bIns="0" rtlCol="0">
            <a:spAutoFit/>
          </a:bodyPr>
          <a:lstStyle/>
          <a:p>
            <a:pPr marL="25168">
              <a:spcBef>
                <a:spcPts val="119"/>
              </a:spcBef>
            </a:pPr>
            <a:r>
              <a:rPr sz="1189" spc="89" dirty="0">
                <a:solidFill>
                  <a:srgbClr val="7F7F7F"/>
                </a:solidFill>
                <a:latin typeface="Calibri"/>
                <a:cs typeface="Calibri"/>
              </a:rPr>
              <a:t>3</a:t>
            </a:r>
            <a:r>
              <a:rPr sz="1189" spc="-109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189" spc="226" dirty="0">
                <a:solidFill>
                  <a:srgbClr val="7F7F7F"/>
                </a:solidFill>
                <a:latin typeface="Calibri"/>
                <a:cs typeface="Calibri"/>
              </a:rPr>
              <a:t>/</a:t>
            </a:r>
            <a:r>
              <a:rPr sz="1189" spc="-99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189" spc="89" dirty="0">
                <a:solidFill>
                  <a:srgbClr val="7F7F7F"/>
                </a:solidFill>
                <a:latin typeface="Calibri"/>
                <a:cs typeface="Calibri"/>
              </a:rPr>
              <a:t>26</a:t>
            </a:r>
            <a:endParaRPr sz="1189">
              <a:latin typeface="Calibri"/>
              <a:cs typeface="Calibri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329D75B-23E9-A34E-B714-821475C15A4D}"/>
              </a:ext>
            </a:extLst>
          </p:cNvPr>
          <p:cNvSpPr txBox="1"/>
          <p:nvPr/>
        </p:nvSpPr>
        <p:spPr>
          <a:xfrm>
            <a:off x="899592" y="4014125"/>
            <a:ext cx="7622138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7144" indent="-342900">
              <a:spcBef>
                <a:spcPts val="565"/>
              </a:spcBef>
              <a:buClr>
                <a:srgbClr val="004B59"/>
              </a:buClr>
              <a:buSzPct val="72727"/>
              <a:buFont typeface="Arial" panose="020B0604020202020204" pitchFamily="34" charset="0"/>
              <a:buChar char="•"/>
              <a:tabLst>
                <a:tab pos="369964" algn="l"/>
              </a:tabLst>
            </a:pPr>
            <a:r>
              <a:rPr lang="de-DE" sz="2000" spc="-79" dirty="0" err="1">
                <a:latin typeface="Myriad Pro" panose="020B0503030403020204" pitchFamily="34" charset="0"/>
                <a:cs typeface="Tahoma"/>
              </a:rPr>
              <a:t>Various</a:t>
            </a:r>
            <a:r>
              <a:rPr lang="de-DE" sz="2000" spc="-79" dirty="0">
                <a:latin typeface="Myriad Pro" panose="020B0503030403020204" pitchFamily="34" charset="0"/>
                <a:cs typeface="Tahoma"/>
              </a:rPr>
              <a:t> </a:t>
            </a:r>
            <a:r>
              <a:rPr lang="de-DE" sz="2000" spc="-119" dirty="0" err="1">
                <a:latin typeface="Myriad Pro" panose="020B0503030403020204" pitchFamily="34" charset="0"/>
                <a:cs typeface="Tahoma"/>
              </a:rPr>
              <a:t>approaches</a:t>
            </a:r>
            <a:r>
              <a:rPr lang="de-DE" sz="2000" spc="-119" dirty="0">
                <a:latin typeface="Myriad Pro" panose="020B0503030403020204" pitchFamily="34" charset="0"/>
                <a:cs typeface="Tahoma"/>
              </a:rPr>
              <a:t> </a:t>
            </a:r>
            <a:r>
              <a:rPr lang="de-DE" sz="2000" spc="-89" dirty="0" err="1">
                <a:latin typeface="Myriad Pro" panose="020B0503030403020204" pitchFamily="34" charset="0"/>
                <a:cs typeface="Tahoma"/>
              </a:rPr>
              <a:t>differing</a:t>
            </a:r>
            <a:r>
              <a:rPr lang="de-DE" sz="2000" spc="-89" dirty="0">
                <a:latin typeface="Myriad Pro" panose="020B0503030403020204" pitchFamily="34" charset="0"/>
                <a:cs typeface="Tahoma"/>
              </a:rPr>
              <a:t> </a:t>
            </a:r>
            <a:r>
              <a:rPr lang="de-DE" sz="2000" spc="-59" dirty="0">
                <a:latin typeface="Myriad Pro" panose="020B0503030403020204" pitchFamily="34" charset="0"/>
                <a:cs typeface="Tahoma"/>
              </a:rPr>
              <a:t>in </a:t>
            </a:r>
            <a:r>
              <a:rPr lang="de-DE" sz="2000" spc="-89" dirty="0">
                <a:latin typeface="Myriad Pro" panose="020B0503030403020204" pitchFamily="34" charset="0"/>
                <a:cs typeface="Tahoma"/>
              </a:rPr>
              <a:t>type </a:t>
            </a:r>
            <a:r>
              <a:rPr lang="de-DE" sz="2000" spc="-79" dirty="0" err="1">
                <a:latin typeface="Myriad Pro" panose="020B0503030403020204" pitchFamily="34" charset="0"/>
                <a:cs typeface="Tahoma"/>
              </a:rPr>
              <a:t>of</a:t>
            </a:r>
            <a:r>
              <a:rPr lang="de-DE" sz="2000" spc="-30" dirty="0">
                <a:latin typeface="Myriad Pro" panose="020B0503030403020204" pitchFamily="34" charset="0"/>
                <a:cs typeface="Tahoma"/>
              </a:rPr>
              <a:t> </a:t>
            </a:r>
            <a:r>
              <a:rPr lang="de-DE" sz="2000" i="1" spc="-109" dirty="0" err="1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s</a:t>
            </a:r>
            <a:r>
              <a:rPr lang="de-DE" sz="2000" i="1" spc="-162" baseline="-10416" dirty="0" err="1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r</a:t>
            </a:r>
            <a:endParaRPr lang="de-DE" sz="2000" i="1" baseline="-10416" dirty="0">
              <a:solidFill>
                <a:srgbClr val="00837F"/>
              </a:solidFill>
              <a:latin typeface="Myriad Pro" panose="020B0503030403020204" pitchFamily="34" charset="0"/>
              <a:cs typeface="Arial"/>
            </a:endParaRPr>
          </a:p>
          <a:p>
            <a:pPr marL="874344" lvl="1" indent="-342900">
              <a:spcBef>
                <a:spcPts val="565"/>
              </a:spcBef>
              <a:buClr>
                <a:srgbClr val="004B59"/>
              </a:buClr>
              <a:buSzPct val="72727"/>
              <a:buFont typeface="Symbol" pitchFamily="2" charset="2"/>
              <a:buChar char="-"/>
              <a:tabLst>
                <a:tab pos="369964" algn="l"/>
              </a:tabLst>
            </a:pPr>
            <a:r>
              <a:rPr lang="de-DE" spc="-10" dirty="0" err="1">
                <a:latin typeface="Myriad Pro" panose="020B0503030403020204" pitchFamily="34" charset="0"/>
                <a:cs typeface="Tahoma"/>
              </a:rPr>
              <a:t>TRansE</a:t>
            </a:r>
            <a:r>
              <a:rPr lang="de-DE" spc="-10" dirty="0">
                <a:latin typeface="Myriad Pro" panose="020B0503030403020204" pitchFamily="34" charset="0"/>
                <a:cs typeface="Tahoma"/>
              </a:rPr>
              <a:t> </a:t>
            </a:r>
            <a:r>
              <a:rPr lang="de-DE" spc="-69" dirty="0">
                <a:latin typeface="Myriad Pro" panose="020B0503030403020204" pitchFamily="34" charset="0"/>
                <a:cs typeface="Tahoma"/>
              </a:rPr>
              <a:t>(Bordes </a:t>
            </a:r>
            <a:r>
              <a:rPr lang="de-DE" spc="-59" dirty="0">
                <a:latin typeface="Myriad Pro" panose="020B0503030403020204" pitchFamily="34" charset="0"/>
                <a:cs typeface="Tahoma"/>
              </a:rPr>
              <a:t>et </a:t>
            </a:r>
            <a:r>
              <a:rPr lang="de-DE" spc="-50" dirty="0">
                <a:latin typeface="Myriad Pro" panose="020B0503030403020204" pitchFamily="34" charset="0"/>
                <a:cs typeface="Tahoma"/>
              </a:rPr>
              <a:t>al. </a:t>
            </a:r>
            <a:r>
              <a:rPr lang="de-DE" spc="-69" dirty="0">
                <a:latin typeface="Myriad Pro" panose="020B0503030403020204" pitchFamily="34" charset="0"/>
                <a:cs typeface="Tahoma"/>
              </a:rPr>
              <a:t>13), </a:t>
            </a:r>
            <a:r>
              <a:rPr lang="de-DE" spc="-59" dirty="0" err="1">
                <a:latin typeface="Myriad Pro" panose="020B0503030403020204" pitchFamily="34" charset="0"/>
                <a:cs typeface="Tahoma"/>
              </a:rPr>
              <a:t>TransR</a:t>
            </a:r>
            <a:r>
              <a:rPr lang="de-DE" spc="-59" dirty="0">
                <a:latin typeface="Myriad Pro" panose="020B0503030403020204" pitchFamily="34" charset="0"/>
                <a:cs typeface="Tahoma"/>
              </a:rPr>
              <a:t> </a:t>
            </a:r>
            <a:r>
              <a:rPr lang="de-DE" spc="-10" dirty="0">
                <a:latin typeface="Myriad Pro" panose="020B0503030403020204" pitchFamily="34" charset="0"/>
                <a:cs typeface="Tahoma"/>
              </a:rPr>
              <a:t>(Lin </a:t>
            </a:r>
            <a:r>
              <a:rPr lang="de-DE" spc="-59" dirty="0">
                <a:latin typeface="Myriad Pro" panose="020B0503030403020204" pitchFamily="34" charset="0"/>
                <a:cs typeface="Tahoma"/>
              </a:rPr>
              <a:t>et </a:t>
            </a:r>
            <a:r>
              <a:rPr lang="de-DE" spc="-50" dirty="0">
                <a:latin typeface="Myriad Pro" panose="020B0503030403020204" pitchFamily="34" charset="0"/>
                <a:cs typeface="Tahoma"/>
              </a:rPr>
              <a:t>al. </a:t>
            </a:r>
            <a:r>
              <a:rPr lang="de-DE" spc="-69" dirty="0">
                <a:latin typeface="Myriad Pro" panose="020B0503030403020204" pitchFamily="34" charset="0"/>
                <a:cs typeface="Tahoma"/>
              </a:rPr>
              <a:t>15),  </a:t>
            </a:r>
            <a:r>
              <a:rPr lang="de-DE" spc="-50" dirty="0" err="1">
                <a:latin typeface="Myriad Pro" panose="020B0503030403020204" pitchFamily="34" charset="0"/>
                <a:cs typeface="Tahoma"/>
              </a:rPr>
              <a:t>STransE</a:t>
            </a:r>
            <a:r>
              <a:rPr lang="de-DE" spc="-50" dirty="0">
                <a:latin typeface="Myriad Pro" panose="020B0503030403020204" pitchFamily="34" charset="0"/>
                <a:cs typeface="Tahoma"/>
              </a:rPr>
              <a:t>  </a:t>
            </a:r>
            <a:r>
              <a:rPr lang="de-DE" spc="-79" dirty="0">
                <a:latin typeface="Myriad Pro" panose="020B0503030403020204" pitchFamily="34" charset="0"/>
                <a:cs typeface="Tahoma"/>
              </a:rPr>
              <a:t>(Nguyen </a:t>
            </a:r>
            <a:r>
              <a:rPr lang="de-DE" spc="-59" dirty="0">
                <a:latin typeface="Myriad Pro" panose="020B0503030403020204" pitchFamily="34" charset="0"/>
                <a:cs typeface="Tahoma"/>
              </a:rPr>
              <a:t>et </a:t>
            </a:r>
            <a:r>
              <a:rPr lang="de-DE" spc="-50" dirty="0">
                <a:latin typeface="Myriad Pro" panose="020B0503030403020204" pitchFamily="34" charset="0"/>
                <a:cs typeface="Tahoma"/>
              </a:rPr>
              <a:t>al.</a:t>
            </a:r>
            <a:r>
              <a:rPr lang="de-DE" spc="226" dirty="0">
                <a:latin typeface="Myriad Pro" panose="020B0503030403020204" pitchFamily="34" charset="0"/>
                <a:cs typeface="Tahoma"/>
              </a:rPr>
              <a:t> </a:t>
            </a:r>
            <a:r>
              <a:rPr lang="de-DE" spc="-79" dirty="0">
                <a:latin typeface="Myriad Pro" panose="020B0503030403020204" pitchFamily="34" charset="0"/>
                <a:cs typeface="Tahoma"/>
              </a:rPr>
              <a:t>16)</a:t>
            </a:r>
            <a:endParaRPr lang="de-DE" dirty="0">
              <a:latin typeface="Myriad Pro" panose="020B0503030403020204" pitchFamily="34" charset="0"/>
              <a:cs typeface="Tahoma"/>
            </a:endParaRPr>
          </a:p>
          <a:p>
            <a:pPr marL="874344" lvl="1" indent="-342900">
              <a:spcBef>
                <a:spcPts val="565"/>
              </a:spcBef>
              <a:buClr>
                <a:srgbClr val="004B59"/>
              </a:buClr>
              <a:buSzPct val="72727"/>
              <a:buFont typeface="Symbol" pitchFamily="2" charset="2"/>
              <a:buChar char="-"/>
              <a:tabLst>
                <a:tab pos="369964" algn="l"/>
              </a:tabLst>
            </a:pPr>
            <a:r>
              <a:rPr lang="de-DE" spc="20" dirty="0" err="1">
                <a:latin typeface="Myriad Pro" panose="020B0503030403020204" pitchFamily="34" charset="0"/>
                <a:cs typeface="Tahoma"/>
              </a:rPr>
              <a:t>DistMult</a:t>
            </a:r>
            <a:r>
              <a:rPr lang="de-DE" spc="20" dirty="0">
                <a:latin typeface="Myriad Pro" panose="020B0503030403020204" pitchFamily="34" charset="0"/>
                <a:cs typeface="Tahoma"/>
              </a:rPr>
              <a:t> </a:t>
            </a:r>
            <a:r>
              <a:rPr lang="de-DE" spc="-59" dirty="0">
                <a:latin typeface="Myriad Pro" panose="020B0503030403020204" pitchFamily="34" charset="0"/>
                <a:cs typeface="Tahoma"/>
              </a:rPr>
              <a:t>(Yang et </a:t>
            </a:r>
            <a:r>
              <a:rPr lang="de-DE" spc="-50" dirty="0">
                <a:latin typeface="Myriad Pro" panose="020B0503030403020204" pitchFamily="34" charset="0"/>
                <a:cs typeface="Tahoma"/>
              </a:rPr>
              <a:t>al.</a:t>
            </a:r>
            <a:r>
              <a:rPr lang="de-DE" spc="297" dirty="0">
                <a:latin typeface="Myriad Pro" panose="020B0503030403020204" pitchFamily="34" charset="0"/>
                <a:cs typeface="Tahoma"/>
              </a:rPr>
              <a:t> </a:t>
            </a:r>
            <a:r>
              <a:rPr lang="de-DE" spc="-79" dirty="0">
                <a:latin typeface="Myriad Pro" panose="020B0503030403020204" pitchFamily="34" charset="0"/>
                <a:cs typeface="Tahoma"/>
              </a:rPr>
              <a:t>15)</a:t>
            </a:r>
            <a:endParaRPr lang="de-DE" dirty="0">
              <a:latin typeface="Myriad Pro" panose="020B0503030403020204" pitchFamily="34" charset="0"/>
              <a:cs typeface="Tahoma"/>
            </a:endParaRPr>
          </a:p>
          <a:p>
            <a:pPr marL="874344" lvl="1" indent="-342900">
              <a:spcBef>
                <a:spcPts val="565"/>
              </a:spcBef>
              <a:buClr>
                <a:srgbClr val="004B59"/>
              </a:buClr>
              <a:buSzPct val="72727"/>
              <a:buFont typeface="Symbol" pitchFamily="2" charset="2"/>
              <a:buChar char="-"/>
              <a:tabLst>
                <a:tab pos="369964" algn="l"/>
              </a:tabLst>
            </a:pPr>
            <a:r>
              <a:rPr lang="de-DE" spc="-40" dirty="0" err="1">
                <a:latin typeface="Myriad Pro" panose="020B0503030403020204" pitchFamily="34" charset="0"/>
                <a:cs typeface="Tahoma"/>
              </a:rPr>
              <a:t>ComplEx</a:t>
            </a:r>
            <a:r>
              <a:rPr lang="de-DE" spc="-40" dirty="0">
                <a:latin typeface="Myriad Pro" panose="020B0503030403020204" pitchFamily="34" charset="0"/>
                <a:cs typeface="Tahoma"/>
              </a:rPr>
              <a:t> (</a:t>
            </a:r>
            <a:r>
              <a:rPr lang="de-DE" spc="-40" dirty="0" err="1">
                <a:latin typeface="Myriad Pro" panose="020B0503030403020204" pitchFamily="34" charset="0"/>
                <a:cs typeface="Tahoma"/>
              </a:rPr>
              <a:t>Trouillon</a:t>
            </a:r>
            <a:r>
              <a:rPr lang="de-DE" spc="-40" dirty="0">
                <a:latin typeface="Myriad Pro" panose="020B0503030403020204" pitchFamily="34" charset="0"/>
                <a:cs typeface="Tahoma"/>
              </a:rPr>
              <a:t> </a:t>
            </a:r>
            <a:r>
              <a:rPr lang="de-DE" spc="-59" dirty="0">
                <a:latin typeface="Myriad Pro" panose="020B0503030403020204" pitchFamily="34" charset="0"/>
                <a:cs typeface="Tahoma"/>
              </a:rPr>
              <a:t>et </a:t>
            </a:r>
            <a:r>
              <a:rPr lang="de-DE" spc="-50" dirty="0">
                <a:latin typeface="Myriad Pro" panose="020B0503030403020204" pitchFamily="34" charset="0"/>
                <a:cs typeface="Tahoma"/>
              </a:rPr>
              <a:t>al.</a:t>
            </a:r>
            <a:r>
              <a:rPr lang="de-DE" spc="347" dirty="0">
                <a:latin typeface="Myriad Pro" panose="020B0503030403020204" pitchFamily="34" charset="0"/>
                <a:cs typeface="Tahoma"/>
              </a:rPr>
              <a:t> </a:t>
            </a:r>
            <a:r>
              <a:rPr lang="de-DE" spc="-79" dirty="0">
                <a:latin typeface="Myriad Pro" panose="020B0503030403020204" pitchFamily="34" charset="0"/>
                <a:cs typeface="Tahoma"/>
              </a:rPr>
              <a:t>16)</a:t>
            </a:r>
            <a:endParaRPr lang="de-DE" dirty="0">
              <a:latin typeface="Myriad Pro" panose="020B0503030403020204" pitchFamily="34" charset="0"/>
              <a:cs typeface="Tahoma"/>
            </a:endParaRPr>
          </a:p>
          <a:p>
            <a:pPr marL="874344" lvl="1" indent="-342900">
              <a:spcBef>
                <a:spcPts val="565"/>
              </a:spcBef>
              <a:buClr>
                <a:srgbClr val="004B59"/>
              </a:buClr>
              <a:buSzPct val="72727"/>
              <a:buFont typeface="Symbol" pitchFamily="2" charset="2"/>
              <a:buChar char="-"/>
              <a:tabLst>
                <a:tab pos="369964" algn="l"/>
              </a:tabLst>
            </a:pPr>
            <a:r>
              <a:rPr lang="de-DE" spc="-20" dirty="0" err="1">
                <a:latin typeface="Myriad Pro" panose="020B0503030403020204" pitchFamily="34" charset="0"/>
                <a:cs typeface="Tahoma"/>
              </a:rPr>
              <a:t>SimplE</a:t>
            </a:r>
            <a:r>
              <a:rPr lang="de-DE" spc="-20" dirty="0">
                <a:latin typeface="Myriad Pro" panose="020B0503030403020204" pitchFamily="34" charset="0"/>
                <a:cs typeface="Tahoma"/>
              </a:rPr>
              <a:t> (</a:t>
            </a:r>
            <a:r>
              <a:rPr lang="de-DE" spc="-20" dirty="0" err="1">
                <a:latin typeface="Myriad Pro" panose="020B0503030403020204" pitchFamily="34" charset="0"/>
                <a:cs typeface="Tahoma"/>
              </a:rPr>
              <a:t>Kazemi</a:t>
            </a:r>
            <a:r>
              <a:rPr lang="de-DE" spc="-20" dirty="0">
                <a:latin typeface="Myriad Pro" panose="020B0503030403020204" pitchFamily="34" charset="0"/>
                <a:cs typeface="Tahoma"/>
              </a:rPr>
              <a:t>/Poole</a:t>
            </a:r>
            <a:r>
              <a:rPr lang="de-DE" spc="178" dirty="0">
                <a:latin typeface="Myriad Pro" panose="020B0503030403020204" pitchFamily="34" charset="0"/>
                <a:cs typeface="Tahoma"/>
              </a:rPr>
              <a:t> </a:t>
            </a:r>
            <a:r>
              <a:rPr lang="de-DE" spc="-79" dirty="0">
                <a:latin typeface="Myriad Pro" panose="020B0503030403020204" pitchFamily="34" charset="0"/>
                <a:cs typeface="Tahoma"/>
              </a:rPr>
              <a:t>18)</a:t>
            </a:r>
            <a:endParaRPr lang="de-DE" dirty="0">
              <a:latin typeface="Myriad Pro" panose="020B0503030403020204" pitchFamily="34" charset="0"/>
              <a:cs typeface="Tahoma"/>
            </a:endParaRPr>
          </a:p>
          <a:p>
            <a:pPr marL="874344" lvl="1" indent="-342900">
              <a:spcBef>
                <a:spcPts val="565"/>
              </a:spcBef>
              <a:buClr>
                <a:srgbClr val="004B59"/>
              </a:buClr>
              <a:buSzPct val="72727"/>
              <a:buFont typeface="Symbol" pitchFamily="2" charset="2"/>
              <a:buChar char="-"/>
              <a:tabLst>
                <a:tab pos="369964" algn="l"/>
              </a:tabLst>
            </a:pPr>
            <a:r>
              <a:rPr lang="de-DE" spc="50" dirty="0">
                <a:latin typeface="Myriad Pro" panose="020B0503030403020204" pitchFamily="34" charset="0"/>
                <a:cs typeface="Tahoma"/>
              </a:rPr>
              <a:t>RESCAL </a:t>
            </a:r>
            <a:r>
              <a:rPr lang="de-DE" spc="-30" dirty="0">
                <a:latin typeface="Myriad Pro" panose="020B0503030403020204" pitchFamily="34" charset="0"/>
                <a:cs typeface="Tahoma"/>
              </a:rPr>
              <a:t>(Nickel </a:t>
            </a:r>
            <a:r>
              <a:rPr lang="de-DE" spc="-59" dirty="0">
                <a:latin typeface="Myriad Pro" panose="020B0503030403020204" pitchFamily="34" charset="0"/>
                <a:cs typeface="Tahoma"/>
              </a:rPr>
              <a:t>et </a:t>
            </a:r>
            <a:r>
              <a:rPr lang="de-DE" spc="-50" dirty="0">
                <a:latin typeface="Myriad Pro" panose="020B0503030403020204" pitchFamily="34" charset="0"/>
                <a:cs typeface="Tahoma"/>
              </a:rPr>
              <a:t>al.</a:t>
            </a:r>
            <a:r>
              <a:rPr lang="de-DE" spc="238" dirty="0">
                <a:latin typeface="Myriad Pro" panose="020B0503030403020204" pitchFamily="34" charset="0"/>
                <a:cs typeface="Tahoma"/>
              </a:rPr>
              <a:t> </a:t>
            </a:r>
            <a:r>
              <a:rPr lang="de-DE" spc="-79" dirty="0">
                <a:latin typeface="Myriad Pro" panose="020B0503030403020204" pitchFamily="34" charset="0"/>
                <a:cs typeface="Tahoma"/>
              </a:rPr>
              <a:t>11)</a:t>
            </a:r>
            <a:endParaRPr lang="de-DE" dirty="0">
              <a:latin typeface="Myriad Pro" panose="020B0503030403020204" pitchFamily="34" charset="0"/>
              <a:cs typeface="Tahoma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916954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313" y="260350"/>
            <a:ext cx="8229600" cy="526749"/>
          </a:xfrm>
          <a:prstGeom prst="rect">
            <a:avLst/>
          </a:prstGeom>
        </p:spPr>
        <p:txBody>
          <a:bodyPr vert="horz" wrap="square" lIns="0" tIns="33975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5168">
              <a:spcBef>
                <a:spcPts val="268"/>
              </a:spcBef>
            </a:pPr>
            <a:r>
              <a:rPr spc="-99" dirty="0">
                <a:latin typeface="Myriad Pro" panose="020B0503030403020204" pitchFamily="34" charset="0"/>
                <a:cs typeface="Tahoma"/>
              </a:rPr>
              <a:t>Problems </a:t>
            </a:r>
            <a:r>
              <a:rPr spc="-109" dirty="0">
                <a:latin typeface="Myriad Pro" panose="020B0503030403020204" pitchFamily="34" charset="0"/>
                <a:cs typeface="Tahoma"/>
              </a:rPr>
              <a:t>of </a:t>
            </a:r>
            <a:r>
              <a:rPr spc="-89" dirty="0">
                <a:latin typeface="Myriad Pro" panose="020B0503030403020204" pitchFamily="34" charset="0"/>
                <a:cs typeface="Tahoma"/>
              </a:rPr>
              <a:t>Classical</a:t>
            </a:r>
            <a:r>
              <a:rPr spc="188" dirty="0">
                <a:latin typeface="Myriad Pro" panose="020B0503030403020204" pitchFamily="34" charset="0"/>
                <a:cs typeface="Tahoma"/>
              </a:rPr>
              <a:t> </a:t>
            </a:r>
            <a:r>
              <a:rPr spc="-129" dirty="0">
                <a:latin typeface="Myriad Pro" panose="020B0503030403020204" pitchFamily="34" charset="0"/>
                <a:cs typeface="Tahoma"/>
              </a:rPr>
              <a:t>Embeddings</a:t>
            </a:r>
            <a:endParaRPr dirty="0">
              <a:latin typeface="Myriad Pro" panose="020B0503030403020204" pitchFamily="34" charset="0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3336" y="1180779"/>
            <a:ext cx="8027861" cy="4317676"/>
            <a:chOff x="313816" y="385635"/>
            <a:chExt cx="3980815" cy="2142490"/>
          </a:xfrm>
        </p:grpSpPr>
        <p:sp>
          <p:nvSpPr>
            <p:cNvPr id="4" name="object 4"/>
            <p:cNvSpPr/>
            <p:nvPr/>
          </p:nvSpPr>
          <p:spPr>
            <a:xfrm>
              <a:off x="313816" y="385635"/>
              <a:ext cx="3980815" cy="242570"/>
            </a:xfrm>
            <a:custGeom>
              <a:avLst/>
              <a:gdLst/>
              <a:ahLst/>
              <a:cxnLst/>
              <a:rect l="l" t="t" r="r" b="b"/>
              <a:pathLst>
                <a:path w="3980815" h="242570">
                  <a:moveTo>
                    <a:pt x="0" y="242239"/>
                  </a:moveTo>
                  <a:lnTo>
                    <a:pt x="3980370" y="242239"/>
                  </a:lnTo>
                  <a:lnTo>
                    <a:pt x="3980370" y="0"/>
                  </a:lnTo>
                  <a:lnTo>
                    <a:pt x="0" y="0"/>
                  </a:lnTo>
                  <a:lnTo>
                    <a:pt x="0" y="242239"/>
                  </a:lnTo>
                  <a:close/>
                </a:path>
              </a:pathLst>
            </a:custGeom>
            <a:solidFill>
              <a:srgbClr val="FA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3816" y="627875"/>
              <a:ext cx="3980815" cy="1899920"/>
            </a:xfrm>
            <a:custGeom>
              <a:avLst/>
              <a:gdLst/>
              <a:ahLst/>
              <a:cxnLst/>
              <a:rect l="l" t="t" r="r" b="b"/>
              <a:pathLst>
                <a:path w="3980815" h="1899920">
                  <a:moveTo>
                    <a:pt x="3980370" y="0"/>
                  </a:moveTo>
                  <a:lnTo>
                    <a:pt x="0" y="0"/>
                  </a:lnTo>
                  <a:lnTo>
                    <a:pt x="0" y="1899881"/>
                  </a:lnTo>
                  <a:lnTo>
                    <a:pt x="3980370" y="1899881"/>
                  </a:lnTo>
                  <a:lnTo>
                    <a:pt x="3980370" y="0"/>
                  </a:lnTo>
                  <a:close/>
                </a:path>
              </a:pathLst>
            </a:custGeom>
            <a:solidFill>
              <a:srgbClr val="FEFBF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392456" y="707156"/>
              <a:ext cx="1864995" cy="1008380"/>
            </a:xfrm>
            <a:custGeom>
              <a:avLst/>
              <a:gdLst/>
              <a:ahLst/>
              <a:cxnLst/>
              <a:rect l="l" t="t" r="r" b="b"/>
              <a:pathLst>
                <a:path w="1864995" h="1008380">
                  <a:moveTo>
                    <a:pt x="0" y="1008007"/>
                  </a:moveTo>
                  <a:lnTo>
                    <a:pt x="0" y="0"/>
                  </a:lnTo>
                  <a:lnTo>
                    <a:pt x="1864816" y="0"/>
                  </a:lnTo>
                  <a:lnTo>
                    <a:pt x="1864816" y="1008007"/>
                  </a:lnTo>
                  <a:lnTo>
                    <a:pt x="0" y="1008007"/>
                  </a:lnTo>
                  <a:close/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809204" y="2525412"/>
            <a:ext cx="533540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>
              <a:spcBef>
                <a:spcPts val="178"/>
              </a:spcBef>
            </a:pPr>
            <a:r>
              <a:rPr sz="2200" spc="-30" dirty="0">
                <a:latin typeface="Myriad Pro" panose="020B0503030403020204" pitchFamily="34" charset="0"/>
                <a:cs typeface="Tahoma"/>
              </a:rPr>
              <a:t>Man</a:t>
            </a:r>
            <a:endParaRPr sz="2200" dirty="0">
              <a:latin typeface="Myriad Pro" panose="020B0503030403020204" pitchFamily="34" charset="0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45289" y="3029632"/>
            <a:ext cx="659375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>
              <a:spcBef>
                <a:spcPts val="178"/>
              </a:spcBef>
            </a:pPr>
            <a:r>
              <a:rPr sz="2200" spc="-69" dirty="0">
                <a:latin typeface="Myriad Pro" panose="020B0503030403020204" pitchFamily="34" charset="0"/>
                <a:cs typeface="Tahoma"/>
              </a:rPr>
              <a:t>Uncle</a:t>
            </a:r>
            <a:endParaRPr sz="2200">
              <a:latin typeface="Myriad Pro" panose="020B0503030403020204" pitchFamily="34" charset="0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80810" y="2525412"/>
            <a:ext cx="585132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>
              <a:spcBef>
                <a:spcPts val="178"/>
              </a:spcBef>
            </a:pPr>
            <a:r>
              <a:rPr sz="2200" spc="-30" dirty="0">
                <a:latin typeface="Myriad Pro" panose="020B0503030403020204" pitchFamily="34" charset="0"/>
                <a:cs typeface="Tahoma"/>
              </a:rPr>
              <a:t>Aunt</a:t>
            </a:r>
            <a:endParaRPr sz="2200" dirty="0">
              <a:latin typeface="Myriad Pro" panose="020B0503030403020204" pitchFamily="34" charset="0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403095" y="2392307"/>
            <a:ext cx="277257" cy="172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70452" y="1222143"/>
            <a:ext cx="4595489" cy="393474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50335">
              <a:spcBef>
                <a:spcPts val="188"/>
              </a:spcBef>
            </a:pPr>
            <a:r>
              <a:rPr sz="2400" spc="-10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Example </a:t>
            </a:r>
            <a:r>
              <a:rPr sz="2400" spc="-7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(TransE </a:t>
            </a:r>
            <a:r>
              <a:rPr sz="2400" spc="-10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(Bordes </a:t>
            </a:r>
            <a:r>
              <a:rPr sz="2400" spc="-8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et </a:t>
            </a:r>
            <a:r>
              <a:rPr sz="2400" spc="-7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al.</a:t>
            </a:r>
            <a:r>
              <a:rPr sz="2400" spc="476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 </a:t>
            </a:r>
            <a:r>
              <a:rPr sz="2400" spc="-8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13))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444088" y="2888312"/>
            <a:ext cx="241686" cy="1547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507724" y="2574687"/>
            <a:ext cx="119543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>
              <a:spcBef>
                <a:spcPts val="178"/>
              </a:spcBef>
            </a:pPr>
            <a:r>
              <a:rPr sz="2180" i="1" spc="10" dirty="0">
                <a:solidFill>
                  <a:srgbClr val="00837F"/>
                </a:solidFill>
                <a:latin typeface="Arial"/>
                <a:cs typeface="Arial"/>
              </a:rPr>
              <a:t>r</a:t>
            </a:r>
            <a:endParaRPr sz="218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411382" y="3408439"/>
            <a:ext cx="232095" cy="1498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419876" y="3007560"/>
            <a:ext cx="1078405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50335">
              <a:spcBef>
                <a:spcPts val="178"/>
              </a:spcBef>
            </a:pPr>
            <a:r>
              <a:rPr sz="2200" i="1" spc="14" baseline="-17676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r</a:t>
            </a:r>
            <a:r>
              <a:rPr sz="2200" i="1" spc="503" baseline="-17676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 </a:t>
            </a:r>
            <a:r>
              <a:rPr sz="2200" spc="-129" dirty="0">
                <a:latin typeface="Myriad Pro" panose="020B0503030403020204" pitchFamily="34" charset="0"/>
                <a:cs typeface="Tahoma"/>
              </a:rPr>
              <a:t>Queen</a:t>
            </a:r>
            <a:endParaRPr sz="2200" dirty="0">
              <a:latin typeface="Myriad Pro" panose="020B0503030403020204" pitchFamily="34" charset="0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21730" y="6594702"/>
            <a:ext cx="463070" cy="198246"/>
          </a:xfrm>
          <a:prstGeom prst="rect">
            <a:avLst/>
          </a:prstGeom>
        </p:spPr>
        <p:txBody>
          <a:bodyPr vert="horz" wrap="square" lIns="0" tIns="15100" rIns="0" bIns="0" rtlCol="0">
            <a:spAutoFit/>
          </a:bodyPr>
          <a:lstStyle/>
          <a:p>
            <a:pPr marL="25168">
              <a:spcBef>
                <a:spcPts val="119"/>
              </a:spcBef>
            </a:pPr>
            <a:r>
              <a:rPr sz="1189" spc="89" dirty="0">
                <a:solidFill>
                  <a:srgbClr val="7F7F7F"/>
                </a:solidFill>
                <a:latin typeface="Calibri"/>
                <a:cs typeface="Calibri"/>
              </a:rPr>
              <a:t>4</a:t>
            </a:r>
            <a:r>
              <a:rPr sz="1189" spc="-109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189" spc="226" dirty="0">
                <a:solidFill>
                  <a:srgbClr val="7F7F7F"/>
                </a:solidFill>
                <a:latin typeface="Calibri"/>
                <a:cs typeface="Calibri"/>
              </a:rPr>
              <a:t>/</a:t>
            </a:r>
            <a:r>
              <a:rPr sz="1189" spc="-99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189" spc="89" dirty="0">
                <a:solidFill>
                  <a:srgbClr val="7F7F7F"/>
                </a:solidFill>
                <a:latin typeface="Calibri"/>
                <a:cs typeface="Calibri"/>
              </a:rPr>
              <a:t>26</a:t>
            </a:r>
            <a:endParaRPr sz="1189"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16"/>
              <p:cNvSpPr txBox="1"/>
              <p:nvPr/>
            </p:nvSpPr>
            <p:spPr>
              <a:xfrm>
                <a:off x="907690" y="4114383"/>
                <a:ext cx="7746240" cy="2779780"/>
              </a:xfrm>
              <a:prstGeom prst="rect">
                <a:avLst/>
              </a:prstGeom>
            </p:spPr>
            <p:txBody>
              <a:bodyPr vert="horz" wrap="square" lIns="0" tIns="22650" rIns="0" bIns="0" rtlCol="0">
                <a:spAutoFit/>
              </a:bodyPr>
              <a:lstStyle/>
              <a:p>
                <a:pPr marL="517813" indent="-342900">
                  <a:spcBef>
                    <a:spcPts val="10"/>
                  </a:spcBef>
                  <a:buClr>
                    <a:srgbClr val="004B59"/>
                  </a:buClr>
                  <a:buSzPct val="72727"/>
                  <a:buFont typeface="Arial" panose="020B0604020202020204" pitchFamily="34" charset="0"/>
                  <a:buChar char="•"/>
                  <a:tabLst>
                    <a:tab pos="470634" algn="l"/>
                    <a:tab pos="5088887" algn="l"/>
                  </a:tabLst>
                </a:pPr>
                <a14:m>
                  <m:oMath xmlns:m="http://schemas.openxmlformats.org/officeDocument/2006/math">
                    <m:r>
                      <a:rPr lang="de-DE" sz="2200" i="1" spc="-10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𝑠</m:t>
                    </m:r>
                    <m:r>
                      <a:rPr lang="de-DE" sz="2200" i="1" spc="-162" baseline="-10416" dirty="0" err="1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𝑟</m:t>
                    </m:r>
                    <m:r>
                      <a:rPr lang="de-DE" sz="2200" i="1" spc="-252" baseline="-10416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200" i="1" spc="3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de-DE" sz="2200" i="1" spc="3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𝑢</m:t>
                    </m:r>
                    <m:r>
                      <a:rPr lang="de-DE" sz="2200" i="1" spc="3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, </m:t>
                    </m:r>
                    <m:r>
                      <a:rPr lang="de-DE" sz="2200" i="1" spc="-9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𝑣</m:t>
                    </m:r>
                    <m:r>
                      <a:rPr lang="de-DE" sz="2200" i="1" spc="-37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200" i="1" spc="12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)</m:t>
                    </m:r>
                    <m:r>
                      <a:rPr lang="de-DE" sz="2200" i="1" spc="-6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200" i="1" spc="-5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=</m:t>
                    </m:r>
                    <m:r>
                      <a:rPr lang="de-DE" sz="2200" i="1" spc="-7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200" i="1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ǁ</m:t>
                    </m:r>
                    <m:r>
                      <a:rPr lang="de-DE" sz="2200" i="1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𝑢</m:t>
                    </m:r>
                    <m:r>
                      <a:rPr lang="de-DE" sz="2200" i="1" spc="-3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200" i="1" spc="-5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+</m:t>
                    </m:r>
                    <m:r>
                      <a:rPr lang="de-DE" sz="2200" i="1" spc="-18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200" i="1" spc="1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𝑟</m:t>
                    </m:r>
                    <m:r>
                      <a:rPr lang="de-DE" sz="2200" i="1" spc="11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200" i="1" spc="-5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−</m:t>
                    </m:r>
                    <m:r>
                      <a:rPr lang="de-DE" sz="2200" i="1" spc="-19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200" i="1" spc="-9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𝑣</m:t>
                    </m:r>
                    <m:r>
                      <a:rPr lang="de-DE" sz="2200" i="1" spc="-36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200" i="1" spc="10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ǁ</m:t>
                    </m:r>
                  </m:oMath>
                </a14:m>
                <a:r>
                  <a:rPr sz="2200" spc="109" dirty="0">
                    <a:solidFill>
                      <a:srgbClr val="00837F"/>
                    </a:solidFill>
                    <a:latin typeface="Myriad Pro" panose="020B0503030403020204" pitchFamily="34" charset="0"/>
                    <a:cs typeface="Lucida Sans Unicode"/>
                  </a:rPr>
                  <a:t>	</a:t>
                </a:r>
                <a:r>
                  <a:rPr sz="2200" spc="-149" dirty="0">
                    <a:latin typeface="Myriad Pro" panose="020B0503030403020204" pitchFamily="34" charset="0"/>
                    <a:cs typeface="Tahoma"/>
                  </a:rPr>
                  <a:t>(</a:t>
                </a:r>
                <a14:m>
                  <m:oMath xmlns:m="http://schemas.openxmlformats.org/officeDocument/2006/math">
                    <m:r>
                      <a:rPr lang="de-DE" sz="2200" i="1" spc="-14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ǁ·ǁ</m:t>
                    </m:r>
                  </m:oMath>
                </a14:m>
                <a:r>
                  <a:rPr sz="2200" spc="-149" dirty="0">
                    <a:latin typeface="Myriad Pro" panose="020B0503030403020204" pitchFamily="34" charset="0"/>
                    <a:cs typeface="Tahoma"/>
                  </a:rPr>
                  <a:t>: </a:t>
                </a:r>
                <a:r>
                  <a:rPr lang="de-DE" sz="2200" spc="-149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sz="2200" spc="-79" dirty="0">
                    <a:latin typeface="Myriad Pro" panose="020B0503030403020204" pitchFamily="34" charset="0"/>
                    <a:cs typeface="Tahoma"/>
                  </a:rPr>
                  <a:t>Euclidean</a:t>
                </a:r>
                <a:r>
                  <a:rPr sz="2200" spc="149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sz="2200" spc="-69" dirty="0">
                    <a:latin typeface="Myriad Pro" panose="020B0503030403020204" pitchFamily="34" charset="0"/>
                    <a:cs typeface="Tahoma"/>
                  </a:rPr>
                  <a:t>Norm)</a:t>
                </a:r>
                <a:endParaRPr lang="de-DE" sz="2200" dirty="0">
                  <a:latin typeface="Myriad Pro" panose="020B0503030403020204" pitchFamily="34" charset="0"/>
                  <a:cs typeface="Tahoma"/>
                </a:endParaRPr>
              </a:p>
              <a:p>
                <a:pPr marL="517813" indent="-342900">
                  <a:spcBef>
                    <a:spcPts val="10"/>
                  </a:spcBef>
                  <a:buClr>
                    <a:srgbClr val="004B59"/>
                  </a:buClr>
                  <a:buSzPct val="72727"/>
                  <a:buFont typeface="Arial" panose="020B0604020202020204" pitchFamily="34" charset="0"/>
                  <a:buChar char="•"/>
                  <a:tabLst>
                    <a:tab pos="470634" algn="l"/>
                    <a:tab pos="5088887" algn="l"/>
                  </a:tabLst>
                </a:pPr>
                <a:r>
                  <a:rPr sz="2200" spc="-50" dirty="0">
                    <a:latin typeface="Myriad Pro" panose="020B0503030403020204" pitchFamily="34" charset="0"/>
                    <a:cs typeface="Tahoma"/>
                  </a:rPr>
                  <a:t>Limitation: </a:t>
                </a:r>
                <a:r>
                  <a:rPr sz="2200" spc="-69" dirty="0">
                    <a:latin typeface="Myriad Pro" panose="020B0503030403020204" pitchFamily="34" charset="0"/>
                    <a:cs typeface="Tahoma"/>
                  </a:rPr>
                  <a:t>Relations </a:t>
                </a:r>
                <a14:m>
                  <m:oMath xmlns:m="http://schemas.openxmlformats.org/officeDocument/2006/math">
                    <m:r>
                      <a:rPr lang="de-DE" sz="2200" i="1" spc="1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𝑟</m:t>
                    </m:r>
                    <m:r>
                      <a:rPr lang="de-DE" sz="2200" i="1" spc="1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</m:oMath>
                </a14:m>
                <a:r>
                  <a:rPr sz="2200" spc="79" dirty="0">
                    <a:latin typeface="Myriad Pro" panose="020B0503030403020204" pitchFamily="34" charset="0"/>
                    <a:cs typeface="Tahoma"/>
                  </a:rPr>
                  <a:t>= </a:t>
                </a:r>
                <a:r>
                  <a:rPr sz="2200" spc="-89" dirty="0">
                    <a:latin typeface="Myriad Pro" panose="020B0503030403020204" pitchFamily="34" charset="0"/>
                    <a:cs typeface="Tahoma"/>
                  </a:rPr>
                  <a:t>vector </a:t>
                </a:r>
                <a:r>
                  <a:rPr sz="2200" spc="-79" dirty="0">
                    <a:latin typeface="Myriad Pro" panose="020B0503030403020204" pitchFamily="34" charset="0"/>
                    <a:cs typeface="Tahoma"/>
                  </a:rPr>
                  <a:t>translations, </a:t>
                </a:r>
                <a:r>
                  <a:rPr sz="2200" spc="-149" dirty="0">
                    <a:latin typeface="Myriad Pro" panose="020B0503030403020204" pitchFamily="34" charset="0"/>
                    <a:cs typeface="Tahoma"/>
                  </a:rPr>
                  <a:t>hence</a:t>
                </a:r>
                <a:r>
                  <a:rPr sz="2200" spc="89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sz="2200" spc="-69" dirty="0">
                    <a:latin typeface="Myriad Pro" panose="020B0503030403020204" pitchFamily="34" charset="0"/>
                    <a:cs typeface="Tahoma"/>
                  </a:rPr>
                  <a:t>functional</a:t>
                </a:r>
                <a:endParaRPr sz="2200" dirty="0">
                  <a:latin typeface="Myriad Pro" panose="020B0503030403020204" pitchFamily="34" charset="0"/>
                  <a:cs typeface="Tahoma"/>
                </a:endParaRPr>
              </a:p>
              <a:p>
                <a:pPr marL="174913" marR="1601917">
                  <a:lnSpc>
                    <a:spcPct val="102600"/>
                  </a:lnSpc>
                  <a:buClr>
                    <a:srgbClr val="004B59"/>
                  </a:buClr>
                  <a:buSzPct val="72727"/>
                  <a:tabLst>
                    <a:tab pos="470634" algn="l"/>
                  </a:tabLst>
                </a:pPr>
                <a:endParaRPr lang="de-DE" sz="2200" spc="-59" dirty="0">
                  <a:latin typeface="Myriad Pro" panose="020B0503030403020204" pitchFamily="34" charset="0"/>
                  <a:cs typeface="Tahoma"/>
                </a:endParaRPr>
              </a:p>
              <a:p>
                <a:pPr marL="517813" marR="1601917" indent="-342900">
                  <a:lnSpc>
                    <a:spcPct val="102600"/>
                  </a:lnSpc>
                  <a:buClr>
                    <a:srgbClr val="004B59"/>
                  </a:buClr>
                  <a:buSzPct val="72727"/>
                  <a:buFont typeface="Arial" panose="020B0604020202020204" pitchFamily="34" charset="0"/>
                  <a:buChar char="•"/>
                  <a:tabLst>
                    <a:tab pos="470634" algn="l"/>
                  </a:tabLst>
                </a:pPr>
                <a:endParaRPr lang="de-DE" sz="2200" spc="-59" dirty="0">
                  <a:latin typeface="Myriad Pro" panose="020B0503030403020204" pitchFamily="34" charset="0"/>
                  <a:cs typeface="Tahoma"/>
                </a:endParaRPr>
              </a:p>
              <a:p>
                <a:pPr marL="517813" marR="1601917" indent="-342900">
                  <a:lnSpc>
                    <a:spcPct val="102600"/>
                  </a:lnSpc>
                  <a:buClr>
                    <a:srgbClr val="004B59"/>
                  </a:buClr>
                  <a:buSzPct val="72727"/>
                  <a:buFont typeface="Arial" panose="020B0604020202020204" pitchFamily="34" charset="0"/>
                  <a:buChar char="•"/>
                  <a:tabLst>
                    <a:tab pos="470634" algn="l"/>
                  </a:tabLst>
                </a:pPr>
                <a:r>
                  <a:rPr sz="2200" spc="-59" dirty="0">
                    <a:latin typeface="Myriad Pro" panose="020B0503030403020204" pitchFamily="34" charset="0"/>
                    <a:cs typeface="Tahoma"/>
                  </a:rPr>
                  <a:t>Similar </a:t>
                </a:r>
                <a:r>
                  <a:rPr sz="2200" spc="-119" dirty="0">
                    <a:latin typeface="Myriad Pro" panose="020B0503030403020204" pitchFamily="34" charset="0"/>
                    <a:cs typeface="Tahoma"/>
                  </a:rPr>
                  <a:t>problems </a:t>
                </a:r>
                <a:r>
                  <a:rPr sz="2200" spc="-99" dirty="0">
                    <a:latin typeface="Myriad Pro" panose="020B0503030403020204" pitchFamily="34" charset="0"/>
                    <a:cs typeface="Tahoma"/>
                  </a:rPr>
                  <a:t>for other </a:t>
                </a:r>
                <a:r>
                  <a:rPr sz="2200" spc="-119" dirty="0">
                    <a:latin typeface="Myriad Pro" panose="020B0503030403020204" pitchFamily="34" charset="0"/>
                    <a:cs typeface="Tahoma"/>
                  </a:rPr>
                  <a:t>embedding </a:t>
                </a:r>
                <a:r>
                  <a:rPr sz="2200" spc="-129" dirty="0">
                    <a:latin typeface="Myriad Pro" panose="020B0503030403020204" pitchFamily="34" charset="0"/>
                    <a:cs typeface="Tahoma"/>
                  </a:rPr>
                  <a:t>approaches:  </a:t>
                </a:r>
                <a:r>
                  <a:rPr sz="2200" spc="-69" dirty="0">
                    <a:solidFill>
                      <a:srgbClr val="032EF0"/>
                    </a:solidFill>
                    <a:latin typeface="Myriad Pro" panose="020B0503030403020204" pitchFamily="34" charset="0"/>
                    <a:cs typeface="Tahoma"/>
                  </a:rPr>
                  <a:t>not </a:t>
                </a:r>
                <a:r>
                  <a:rPr sz="2200" spc="-59" dirty="0">
                    <a:solidFill>
                      <a:srgbClr val="032EF0"/>
                    </a:solidFill>
                    <a:latin typeface="Myriad Pro" panose="020B0503030403020204" pitchFamily="34" charset="0"/>
                    <a:cs typeface="Tahoma"/>
                  </a:rPr>
                  <a:t>fully </a:t>
                </a:r>
                <a:r>
                  <a:rPr sz="2200" spc="-129" dirty="0">
                    <a:solidFill>
                      <a:srgbClr val="032EF0"/>
                    </a:solidFill>
                    <a:latin typeface="Myriad Pro" panose="020B0503030403020204" pitchFamily="34" charset="0"/>
                    <a:cs typeface="Tahoma"/>
                  </a:rPr>
                  <a:t>expressive. </a:t>
                </a:r>
                <a:r>
                  <a:rPr lang="de-DE" sz="2200" spc="-129" dirty="0">
                    <a:solidFill>
                      <a:srgbClr val="032EF0"/>
                    </a:solidFill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sz="2200" spc="-30" dirty="0">
                    <a:latin typeface="Myriad Pro" panose="020B0503030403020204" pitchFamily="34" charset="0"/>
                    <a:cs typeface="Tahoma"/>
                  </a:rPr>
                  <a:t>(Kazemi/Poole</a:t>
                </a:r>
                <a:r>
                  <a:rPr lang="de-DE" sz="2200" spc="377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sz="2200" spc="-89" dirty="0">
                    <a:latin typeface="Myriad Pro" panose="020B0503030403020204" pitchFamily="34" charset="0"/>
                    <a:cs typeface="Tahoma"/>
                  </a:rPr>
                  <a:t>18)</a:t>
                </a:r>
                <a:endParaRPr lang="de-DE" sz="2200" spc="-89" dirty="0">
                  <a:latin typeface="Myriad Pro" panose="020B0503030403020204" pitchFamily="34" charset="0"/>
                  <a:cs typeface="Tahoma"/>
                </a:endParaRPr>
              </a:p>
              <a:p>
                <a:pPr marL="517813" marR="1601917" indent="-342900">
                  <a:lnSpc>
                    <a:spcPct val="102600"/>
                  </a:lnSpc>
                  <a:buClr>
                    <a:srgbClr val="004B59"/>
                  </a:buClr>
                  <a:buSzPct val="72727"/>
                  <a:buFont typeface="Arial" panose="020B0604020202020204" pitchFamily="34" charset="0"/>
                  <a:buChar char="•"/>
                  <a:tabLst>
                    <a:tab pos="470634" algn="l"/>
                  </a:tabLst>
                </a:pPr>
                <a:endParaRPr lang="de-DE" sz="2200" spc="-89" dirty="0">
                  <a:latin typeface="Myriad Pro" panose="020B0503030403020204" pitchFamily="34" charset="0"/>
                  <a:cs typeface="Tahoma"/>
                </a:endParaRPr>
              </a:p>
              <a:p>
                <a:pPr marL="517813" marR="1601917" indent="-342900">
                  <a:lnSpc>
                    <a:spcPct val="102600"/>
                  </a:lnSpc>
                  <a:buClr>
                    <a:srgbClr val="004B59"/>
                  </a:buClr>
                  <a:buSzPct val="72727"/>
                  <a:buFont typeface="Arial" panose="020B0604020202020204" pitchFamily="34" charset="0"/>
                  <a:buChar char="•"/>
                  <a:tabLst>
                    <a:tab pos="470634" algn="l"/>
                  </a:tabLst>
                </a:pPr>
                <a:endParaRPr sz="2200" dirty="0">
                  <a:latin typeface="Myriad Pro" panose="020B0503030403020204" pitchFamily="34" charset="0"/>
                  <a:cs typeface="Tahoma"/>
                </a:endParaRPr>
              </a:p>
            </p:txBody>
          </p:sp>
        </mc:Choice>
        <mc:Fallback xmlns="">
          <p:sp>
            <p:nvSpPr>
              <p:cNvPr id="16" name="object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690" y="4114383"/>
                <a:ext cx="7746240" cy="2779780"/>
              </a:xfrm>
              <a:prstGeom prst="rect">
                <a:avLst/>
              </a:prstGeom>
              <a:blipFill>
                <a:blip r:embed="rId5"/>
                <a:stretch>
                  <a:fillRect t="-228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bject 9">
            <a:extLst>
              <a:ext uri="{FF2B5EF4-FFF2-40B4-BE49-F238E27FC236}">
                <a16:creationId xmlns:a16="http://schemas.microsoft.com/office/drawing/2014/main" id="{AC972E95-0B19-314E-87C4-6E0173A5999A}"/>
              </a:ext>
            </a:extLst>
          </p:cNvPr>
          <p:cNvSpPr txBox="1"/>
          <p:nvPr/>
        </p:nvSpPr>
        <p:spPr>
          <a:xfrm>
            <a:off x="3898014" y="2060385"/>
            <a:ext cx="1215620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>
              <a:spcBef>
                <a:spcPts val="178"/>
              </a:spcBef>
            </a:pPr>
            <a:r>
              <a:rPr lang="de-DE" sz="2200" spc="-30" dirty="0" err="1">
                <a:latin typeface="Myriad Pro" panose="020B0503030403020204" pitchFamily="34" charset="0"/>
                <a:cs typeface="Tahoma"/>
              </a:rPr>
              <a:t>Woman</a:t>
            </a:r>
            <a:endParaRPr sz="2200" dirty="0">
              <a:latin typeface="Myriad Pro" panose="020B0503030403020204" pitchFamily="34" charset="0"/>
              <a:cs typeface="Tahoma"/>
            </a:endParaRPr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id="{006ADC1E-4B7E-2A4E-BB0B-E2BA22476E42}"/>
              </a:ext>
            </a:extLst>
          </p:cNvPr>
          <p:cNvSpPr txBox="1"/>
          <p:nvPr/>
        </p:nvSpPr>
        <p:spPr>
          <a:xfrm>
            <a:off x="3422180" y="2107356"/>
            <a:ext cx="119543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>
              <a:spcBef>
                <a:spcPts val="178"/>
              </a:spcBef>
            </a:pPr>
            <a:r>
              <a:rPr sz="2180" i="1" spc="10" dirty="0">
                <a:solidFill>
                  <a:srgbClr val="00837F"/>
                </a:solidFill>
                <a:latin typeface="Arial"/>
                <a:cs typeface="Arial"/>
              </a:rPr>
              <a:t>r</a:t>
            </a:r>
            <a:endParaRPr sz="2180" dirty="0">
              <a:latin typeface="Arial"/>
              <a:cs typeface="Arial"/>
            </a:endParaRPr>
          </a:p>
        </p:txBody>
      </p:sp>
      <p:sp>
        <p:nvSpPr>
          <p:cNvPr id="20" name="object 15">
            <a:extLst>
              <a:ext uri="{FF2B5EF4-FFF2-40B4-BE49-F238E27FC236}">
                <a16:creationId xmlns:a16="http://schemas.microsoft.com/office/drawing/2014/main" id="{A2F16ED7-4451-C247-B8E0-41C68611B15D}"/>
              </a:ext>
            </a:extLst>
          </p:cNvPr>
          <p:cNvSpPr txBox="1"/>
          <p:nvPr/>
        </p:nvSpPr>
        <p:spPr>
          <a:xfrm>
            <a:off x="4826739" y="3532378"/>
            <a:ext cx="1078405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50335">
              <a:spcBef>
                <a:spcPts val="178"/>
              </a:spcBef>
            </a:pPr>
            <a:r>
              <a:rPr lang="de-DE" sz="2200" spc="-129" dirty="0">
                <a:latin typeface="Myriad Pro" panose="020B0503030403020204" pitchFamily="34" charset="0"/>
                <a:cs typeface="Tahoma"/>
              </a:rPr>
              <a:t>King</a:t>
            </a:r>
            <a:endParaRPr sz="2200" dirty="0">
              <a:latin typeface="Myriad Pro" panose="020B0503030403020204" pitchFamily="34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5077733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8433392" y="6594703"/>
            <a:ext cx="551157" cy="198246"/>
          </a:xfrm>
          <a:prstGeom prst="rect">
            <a:avLst/>
          </a:prstGeom>
        </p:spPr>
        <p:txBody>
          <a:bodyPr vert="horz" wrap="square" lIns="0" tIns="15100" rIns="0" bIns="0" rtlCol="0">
            <a:spAutoFit/>
          </a:bodyPr>
          <a:lstStyle/>
          <a:p>
            <a:pPr marL="25168">
              <a:spcBef>
                <a:spcPts val="119"/>
              </a:spcBef>
            </a:pPr>
            <a:r>
              <a:rPr sz="1189" spc="89" dirty="0">
                <a:solidFill>
                  <a:srgbClr val="7F7F7F"/>
                </a:solidFill>
                <a:latin typeface="Calibri"/>
                <a:cs typeface="Calibri"/>
              </a:rPr>
              <a:t>11</a:t>
            </a:r>
            <a:r>
              <a:rPr sz="1189" spc="-109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189" spc="226" dirty="0">
                <a:solidFill>
                  <a:srgbClr val="7F7F7F"/>
                </a:solidFill>
                <a:latin typeface="Calibri"/>
                <a:cs typeface="Calibri"/>
              </a:rPr>
              <a:t>/</a:t>
            </a:r>
            <a:r>
              <a:rPr sz="1189" spc="-99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189" spc="89" dirty="0">
                <a:solidFill>
                  <a:srgbClr val="7F7F7F"/>
                </a:solidFill>
                <a:latin typeface="Calibri"/>
                <a:cs typeface="Calibri"/>
              </a:rPr>
              <a:t>39</a:t>
            </a:r>
            <a:endParaRPr sz="1189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975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5168">
              <a:spcBef>
                <a:spcPts val="268"/>
              </a:spcBef>
            </a:pPr>
            <a:r>
              <a:rPr spc="-119" dirty="0"/>
              <a:t>Expressivity</a:t>
            </a:r>
            <a:r>
              <a:rPr lang="de-DE" spc="-119" dirty="0"/>
              <a:t> </a:t>
            </a:r>
            <a:r>
              <a:rPr spc="-79" dirty="0"/>
              <a:t>Criterion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3"/>
              <p:cNvSpPr txBox="1"/>
              <p:nvPr/>
            </p:nvSpPr>
            <p:spPr>
              <a:xfrm>
                <a:off x="626068" y="1195972"/>
                <a:ext cx="7888587" cy="1955016"/>
              </a:xfrm>
              <a:prstGeom prst="rect">
                <a:avLst/>
              </a:prstGeom>
            </p:spPr>
            <p:txBody>
              <a:bodyPr vert="horz" wrap="square" lIns="0" tIns="69209" rIns="0" bIns="0" rtlCol="0">
                <a:spAutoFit/>
              </a:bodyPr>
              <a:lstStyle/>
              <a:p>
                <a:pPr marL="443570" indent="-342900">
                  <a:spcBef>
                    <a:spcPts val="545"/>
                  </a:spcBef>
                  <a:buFont typeface="Arial" panose="020B0604020202020204" pitchFamily="34" charset="0"/>
                  <a:buChar char="•"/>
                </a:pPr>
                <a:r>
                  <a:rPr sz="2200" spc="252" baseline="6944" dirty="0">
                    <a:solidFill>
                      <a:srgbClr val="004B59"/>
                    </a:solidFill>
                    <a:latin typeface="Myriad Pro" panose="020B0503030403020204" pitchFamily="34" charset="0"/>
                    <a:cs typeface="Arial Black"/>
                  </a:rPr>
                  <a:t> </a:t>
                </a:r>
                <a:r>
                  <a:rPr sz="2200" spc="-69" dirty="0">
                    <a:latin typeface="Myriad Pro" panose="020B0503030403020204" pitchFamily="34" charset="0"/>
                    <a:cs typeface="Tahoma"/>
                  </a:rPr>
                  <a:t>Usually </a:t>
                </a:r>
                <a:r>
                  <a:rPr sz="2200" spc="-149" dirty="0">
                    <a:latin typeface="Myriad Pro" panose="020B0503030403020204" pitchFamily="34" charset="0"/>
                    <a:cs typeface="Tahoma"/>
                  </a:rPr>
                  <a:t>one </a:t>
                </a:r>
                <a:r>
                  <a:rPr sz="2200" spc="-119" dirty="0">
                    <a:latin typeface="Myriad Pro" panose="020B0503030403020204" pitchFamily="34" charset="0"/>
                    <a:cs typeface="Tahoma"/>
                  </a:rPr>
                  <a:t>considers </a:t>
                </a:r>
                <a:r>
                  <a:rPr sz="2200" spc="-99" dirty="0">
                    <a:latin typeface="Myriad Pro" panose="020B0503030403020204" pitchFamily="34" charset="0"/>
                    <a:cs typeface="Tahoma"/>
                  </a:rPr>
                  <a:t>low-dimensional</a:t>
                </a:r>
                <a:r>
                  <a:rPr sz="2200" spc="-386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sz="2200" spc="-139" dirty="0">
                    <a:latin typeface="Myriad Pro" panose="020B0503030403020204" pitchFamily="34" charset="0"/>
                    <a:cs typeface="Tahoma"/>
                  </a:rPr>
                  <a:t>spaces</a:t>
                </a:r>
                <a:endParaRPr lang="de-DE" sz="2200" dirty="0">
                  <a:latin typeface="Myriad Pro" panose="020B0503030403020204" pitchFamily="34" charset="0"/>
                  <a:cs typeface="Tahoma"/>
                </a:endParaRPr>
              </a:p>
              <a:p>
                <a:pPr marL="443570" indent="-342900">
                  <a:spcBef>
                    <a:spcPts val="545"/>
                  </a:spcBef>
                  <a:buFont typeface="Arial" panose="020B0604020202020204" pitchFamily="34" charset="0"/>
                  <a:buChar char="•"/>
                </a:pPr>
                <a:r>
                  <a:rPr sz="2200" spc="252" baseline="6944" dirty="0">
                    <a:solidFill>
                      <a:srgbClr val="004B59"/>
                    </a:solidFill>
                    <a:latin typeface="Myriad Pro" panose="020B0503030403020204" pitchFamily="34" charset="0"/>
                    <a:cs typeface="Arial Black"/>
                  </a:rPr>
                  <a:t> </a:t>
                </a:r>
                <a:r>
                  <a:rPr sz="2200" spc="20" dirty="0">
                    <a:latin typeface="Myriad Pro" panose="020B0503030403020204" pitchFamily="34" charset="0"/>
                    <a:cs typeface="Tahoma"/>
                  </a:rPr>
                  <a:t>But </a:t>
                </a:r>
                <a:r>
                  <a:rPr sz="2200" spc="-129" dirty="0">
                    <a:latin typeface="Myriad Pro" panose="020B0503030403020204" pitchFamily="34" charset="0"/>
                    <a:cs typeface="Tahoma"/>
                  </a:rPr>
                  <a:t>nonetheless </a:t>
                </a:r>
                <a:r>
                  <a:rPr sz="2200" spc="-99" dirty="0">
                    <a:latin typeface="Myriad Pro" panose="020B0503030403020204" pitchFamily="34" charset="0"/>
                    <a:cs typeface="Tahoma"/>
                  </a:rPr>
                  <a:t>must </a:t>
                </a:r>
                <a:r>
                  <a:rPr sz="2200" spc="-129" dirty="0">
                    <a:latin typeface="Myriad Pro" panose="020B0503030403020204" pitchFamily="34" charset="0"/>
                    <a:cs typeface="Tahoma"/>
                  </a:rPr>
                  <a:t>be </a:t>
                </a:r>
                <a:r>
                  <a:rPr sz="2200" spc="-79" dirty="0">
                    <a:latin typeface="Myriad Pro" panose="020B0503030403020204" pitchFamily="34" charset="0"/>
                    <a:cs typeface="Tahoma"/>
                  </a:rPr>
                  <a:t>sufficiently </a:t>
                </a:r>
                <a:r>
                  <a:rPr sz="2200" spc="-99" dirty="0">
                    <a:latin typeface="Myriad Pro" panose="020B0503030403020204" pitchFamily="34" charset="0"/>
                    <a:cs typeface="Tahoma"/>
                  </a:rPr>
                  <a:t>high </a:t>
                </a:r>
                <a:r>
                  <a:rPr sz="2200" spc="-40" dirty="0">
                    <a:latin typeface="Myriad Pro" panose="020B0503030403020204" pitchFamily="34" charset="0"/>
                    <a:cs typeface="Tahoma"/>
                  </a:rPr>
                  <a:t>to </a:t>
                </a:r>
                <a:r>
                  <a:rPr sz="2200" spc="-139" dirty="0">
                    <a:latin typeface="Myriad Pro" panose="020B0503030403020204" pitchFamily="34" charset="0"/>
                    <a:cs typeface="Tahoma"/>
                  </a:rPr>
                  <a:t>embed </a:t>
                </a:r>
                <a:r>
                  <a:rPr sz="2200" spc="-129" dirty="0">
                    <a:latin typeface="Myriad Pro" panose="020B0503030403020204" pitchFamily="34" charset="0"/>
                    <a:cs typeface="Tahoma"/>
                  </a:rPr>
                  <a:t>knowledge  </a:t>
                </a:r>
                <a:r>
                  <a:rPr sz="2200" spc="-149" dirty="0">
                    <a:latin typeface="Myriad Pro" panose="020B0503030403020204" pitchFamily="34" charset="0"/>
                    <a:cs typeface="Tahoma"/>
                  </a:rPr>
                  <a:t>expressed </a:t>
                </a:r>
                <a:r>
                  <a:rPr sz="2200" spc="-59" dirty="0">
                    <a:latin typeface="Myriad Pro" panose="020B0503030403020204" pitchFamily="34" charset="0"/>
                    <a:cs typeface="Tahoma"/>
                  </a:rPr>
                  <a:t>in</a:t>
                </a:r>
                <a:r>
                  <a:rPr sz="2200" spc="-337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sz="2200" spc="-20" dirty="0">
                    <a:latin typeface="Myriad Pro" panose="020B0503030403020204" pitchFamily="34" charset="0"/>
                    <a:cs typeface="Tahoma"/>
                  </a:rPr>
                  <a:t>KGs</a:t>
                </a:r>
                <a:endParaRPr lang="de-DE" sz="2200" dirty="0">
                  <a:latin typeface="Myriad Pro" panose="020B0503030403020204" pitchFamily="34" charset="0"/>
                  <a:cs typeface="Tahoma"/>
                </a:endParaRPr>
              </a:p>
              <a:p>
                <a:pPr marL="900770" lvl="1" indent="-342900">
                  <a:spcBef>
                    <a:spcPts val="545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200" i="1" spc="-3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𝑃</m:t>
                    </m:r>
                  </m:oMath>
                </a14:m>
                <a:r>
                  <a:rPr sz="2200" spc="-30" dirty="0">
                    <a:latin typeface="Myriad Pro" panose="020B0503030403020204" pitchFamily="34" charset="0"/>
                    <a:cs typeface="Tahoma"/>
                  </a:rPr>
                  <a:t>: </a:t>
                </a:r>
                <a:r>
                  <a:rPr sz="2200" spc="-89" dirty="0">
                    <a:latin typeface="Myriad Pro" panose="020B0503030403020204" pitchFamily="34" charset="0"/>
                    <a:cs typeface="Tahoma"/>
                  </a:rPr>
                  <a:t>set </a:t>
                </a:r>
                <a:r>
                  <a:rPr sz="2200" spc="-69" dirty="0">
                    <a:latin typeface="Myriad Pro" panose="020B0503030403020204" pitchFamily="34" charset="0"/>
                    <a:cs typeface="Tahoma"/>
                  </a:rPr>
                  <a:t>of </a:t>
                </a:r>
                <a:r>
                  <a:rPr sz="2200" spc="-50" dirty="0">
                    <a:latin typeface="Myriad Pro" panose="020B0503030403020204" pitchFamily="34" charset="0"/>
                    <a:cs typeface="Tahoma"/>
                  </a:rPr>
                  <a:t>valid triples </a:t>
                </a:r>
                <a:r>
                  <a:rPr sz="2200" spc="-40" dirty="0">
                    <a:latin typeface="Myriad Pro" panose="020B0503030403020204" pitchFamily="34" charset="0"/>
                    <a:cs typeface="Tahoma"/>
                  </a:rPr>
                  <a:t>in</a:t>
                </a:r>
                <a:r>
                  <a:rPr sz="2200" spc="-10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sz="2200" spc="69" dirty="0">
                    <a:latin typeface="Myriad Pro" panose="020B0503030403020204" pitchFamily="34" charset="0"/>
                    <a:cs typeface="Tahoma"/>
                  </a:rPr>
                  <a:t>KG</a:t>
                </a:r>
                <a:endParaRPr lang="de-DE" sz="2200" dirty="0">
                  <a:latin typeface="Myriad Pro" panose="020B0503030403020204" pitchFamily="34" charset="0"/>
                  <a:cs typeface="Tahoma"/>
                </a:endParaRPr>
              </a:p>
              <a:p>
                <a:pPr marL="900770" lvl="1" indent="-342900">
                  <a:spcBef>
                    <a:spcPts val="545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200" i="1" spc="-2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𝑁</m:t>
                    </m:r>
                  </m:oMath>
                </a14:m>
                <a:r>
                  <a:rPr sz="2200" spc="-20" dirty="0">
                    <a:latin typeface="Myriad Pro" panose="020B0503030403020204" pitchFamily="34" charset="0"/>
                    <a:cs typeface="Tahoma"/>
                  </a:rPr>
                  <a:t>: </a:t>
                </a:r>
                <a:r>
                  <a:rPr sz="2200" spc="-89" dirty="0">
                    <a:latin typeface="Myriad Pro" panose="020B0503030403020204" pitchFamily="34" charset="0"/>
                    <a:cs typeface="Tahoma"/>
                  </a:rPr>
                  <a:t>set </a:t>
                </a:r>
                <a:r>
                  <a:rPr sz="2200" spc="-69" dirty="0">
                    <a:latin typeface="Myriad Pro" panose="020B0503030403020204" pitchFamily="34" charset="0"/>
                    <a:cs typeface="Tahoma"/>
                  </a:rPr>
                  <a:t>of non-valid </a:t>
                </a:r>
                <a:r>
                  <a:rPr sz="2200" spc="-50" dirty="0">
                    <a:latin typeface="Myriad Pro" panose="020B0503030403020204" pitchFamily="34" charset="0"/>
                    <a:cs typeface="Tahoma"/>
                  </a:rPr>
                  <a:t>triples </a:t>
                </a:r>
                <a:r>
                  <a:rPr sz="2200" spc="10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sz="2200" spc="-40" dirty="0">
                    <a:latin typeface="Myriad Pro" panose="020B0503030403020204" pitchFamily="34" charset="0"/>
                    <a:cs typeface="Tahoma"/>
                  </a:rPr>
                  <a:t>in</a:t>
                </a:r>
                <a:r>
                  <a:rPr sz="2200" spc="40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sz="2200" spc="69" dirty="0">
                    <a:latin typeface="Myriad Pro" panose="020B0503030403020204" pitchFamily="34" charset="0"/>
                    <a:cs typeface="Tahoma"/>
                  </a:rPr>
                  <a:t>KG	</a:t>
                </a:r>
                <a14:m>
                  <m:oMath xmlns:m="http://schemas.openxmlformats.org/officeDocument/2006/math">
                    <m:r>
                      <a:rPr lang="de-DE" sz="2200" i="1" spc="4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de-DE" sz="2200" i="1" spc="4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𝑁</m:t>
                    </m:r>
                    <m:r>
                      <a:rPr lang="de-DE" sz="2200" i="1" spc="4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∩ </m:t>
                    </m:r>
                    <m:r>
                      <a:rPr lang="de-DE" sz="2200" i="1" spc="-6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𝑃</m:t>
                    </m:r>
                    <m:r>
                      <a:rPr lang="de-DE" sz="2200" i="1" spc="-6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= ∅)</m:t>
                    </m:r>
                  </m:oMath>
                </a14:m>
                <a:endParaRPr sz="2200" dirty="0">
                  <a:latin typeface="Myriad Pro" panose="020B0503030403020204" pitchFamily="34" charset="0"/>
                  <a:cs typeface="Lucida Sans Unicode"/>
                </a:endParaRPr>
              </a:p>
            </p:txBody>
          </p:sp>
        </mc:Choice>
        <mc:Fallback xmlns="">
          <p:sp>
            <p:nvSpPr>
              <p:cNvPr id="3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68" y="1195972"/>
                <a:ext cx="7888587" cy="1955016"/>
              </a:xfrm>
              <a:prstGeom prst="rect">
                <a:avLst/>
              </a:prstGeom>
              <a:blipFill>
                <a:blip r:embed="rId2"/>
                <a:stretch>
                  <a:fillRect l="-804" t="-645" b="-709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ject 4"/>
          <p:cNvSpPr txBox="1"/>
          <p:nvPr/>
        </p:nvSpPr>
        <p:spPr>
          <a:xfrm>
            <a:off x="626069" y="3583373"/>
            <a:ext cx="7888588" cy="381181"/>
          </a:xfrm>
          <a:prstGeom prst="rect">
            <a:avLst/>
          </a:prstGeom>
          <a:solidFill>
            <a:srgbClr val="032EF0"/>
          </a:solidFill>
        </p:spPr>
        <p:txBody>
          <a:bodyPr vert="horz" wrap="square" lIns="0" tIns="15100" rIns="0" bIns="0" rtlCol="0">
            <a:spAutoFit/>
          </a:bodyPr>
          <a:lstStyle/>
          <a:p>
            <a:pPr marL="90603">
              <a:spcBef>
                <a:spcPts val="119"/>
              </a:spcBef>
            </a:pPr>
            <a:r>
              <a:rPr sz="2378" spc="-59" dirty="0">
                <a:solidFill>
                  <a:srgbClr val="FFFFFF"/>
                </a:solidFill>
                <a:latin typeface="Tahoma"/>
                <a:cs typeface="Tahoma"/>
              </a:rPr>
              <a:t>Definition </a:t>
            </a:r>
            <a:r>
              <a:rPr sz="2378" spc="-50" dirty="0">
                <a:solidFill>
                  <a:srgbClr val="FFFFFF"/>
                </a:solidFill>
                <a:latin typeface="Tahoma"/>
                <a:cs typeface="Tahoma"/>
              </a:rPr>
              <a:t>(Kazemi/Poole</a:t>
            </a:r>
            <a:r>
              <a:rPr sz="2378" spc="9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78" spc="-99" dirty="0">
                <a:solidFill>
                  <a:srgbClr val="FFFFFF"/>
                </a:solidFill>
                <a:latin typeface="Tahoma"/>
                <a:cs typeface="Tahoma"/>
              </a:rPr>
              <a:t>18)</a:t>
            </a:r>
            <a:endParaRPr sz="2378">
              <a:latin typeface="Tahoma"/>
              <a:cs typeface="Tahom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5"/>
              <p:cNvSpPr txBox="1"/>
              <p:nvPr/>
            </p:nvSpPr>
            <p:spPr>
              <a:xfrm>
                <a:off x="626068" y="3964554"/>
                <a:ext cx="7888588" cy="1597484"/>
              </a:xfrm>
              <a:prstGeom prst="rect">
                <a:avLst/>
              </a:prstGeom>
              <a:solidFill>
                <a:srgbClr val="032EF0">
                  <a:alpha val="10000"/>
                </a:srgbClr>
              </a:solidFill>
            </p:spPr>
            <p:txBody>
              <a:bodyPr vert="horz" wrap="square" lIns="0" tIns="55367" rIns="0" bIns="0" rtlCol="0">
                <a:spAutoFit/>
              </a:bodyPr>
              <a:lstStyle/>
              <a:p>
                <a:pPr marL="90603" marR="849406">
                  <a:lnSpc>
                    <a:spcPct val="102600"/>
                  </a:lnSpc>
                  <a:spcBef>
                    <a:spcPts val="436"/>
                  </a:spcBef>
                  <a:tabLst>
                    <a:tab pos="4902647" algn="l"/>
                    <a:tab pos="5490310" algn="l"/>
                  </a:tabLst>
                </a:pPr>
                <a:r>
                  <a:rPr sz="2200" spc="-10" dirty="0">
                    <a:latin typeface="Myriad Pro" panose="020B0503030403020204" pitchFamily="34" charset="0"/>
                    <a:cs typeface="Tahoma"/>
                  </a:rPr>
                  <a:t>An </a:t>
                </a:r>
                <a:r>
                  <a:rPr sz="2200" spc="-119" dirty="0">
                    <a:latin typeface="Myriad Pro" panose="020B0503030403020204" pitchFamily="34" charset="0"/>
                    <a:cs typeface="Tahoma"/>
                  </a:rPr>
                  <a:t>embedding  </a:t>
                </a:r>
                <a:r>
                  <a:rPr sz="2200" spc="-99" dirty="0">
                    <a:latin typeface="Myriad Pro" panose="020B0503030403020204" pitchFamily="34" charset="0"/>
                    <a:cs typeface="Tahoma"/>
                  </a:rPr>
                  <a:t>model </a:t>
                </a:r>
                <a:r>
                  <a:rPr sz="2200" spc="-79" dirty="0">
                    <a:latin typeface="Myriad Pro" panose="020B0503030403020204" pitchFamily="34" charset="0"/>
                    <a:cs typeface="Tahoma"/>
                  </a:rPr>
                  <a:t>is</a:t>
                </a:r>
                <a:r>
                  <a:rPr sz="2200" spc="-129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lang="de-DE" sz="2200" spc="-129" dirty="0">
                    <a:latin typeface="Myriad Pro" panose="020B0503030403020204" pitchFamily="34" charset="0"/>
                    <a:cs typeface="Tahoma"/>
                  </a:rPr>
                  <a:t>      </a:t>
                </a:r>
                <a:r>
                  <a:rPr sz="2200" spc="-59" dirty="0">
                    <a:solidFill>
                      <a:srgbClr val="032EF0"/>
                    </a:solidFill>
                    <a:latin typeface="Myriad Pro" panose="020B0503030403020204" pitchFamily="34" charset="0"/>
                    <a:cs typeface="Tahoma"/>
                  </a:rPr>
                  <a:t>fully</a:t>
                </a:r>
                <a:r>
                  <a:rPr sz="2200" spc="59" dirty="0">
                    <a:solidFill>
                      <a:srgbClr val="032EF0"/>
                    </a:solidFill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sz="2200" spc="-139" dirty="0">
                    <a:solidFill>
                      <a:srgbClr val="032EF0"/>
                    </a:solidFill>
                    <a:latin typeface="Myriad Pro" panose="020B0503030403020204" pitchFamily="34" charset="0"/>
                    <a:cs typeface="Tahoma"/>
                  </a:rPr>
                  <a:t>expressive</a:t>
                </a:r>
                <a:r>
                  <a:rPr sz="2200" spc="-139" dirty="0">
                    <a:solidFill>
                      <a:srgbClr val="6DA5CE"/>
                    </a:solidFill>
                    <a:latin typeface="Myriad Pro" panose="020B0503030403020204" pitchFamily="34" charset="0"/>
                    <a:cs typeface="Tahoma"/>
                  </a:rPr>
                  <a:t>	</a:t>
                </a:r>
                <a:r>
                  <a:rPr sz="2200" spc="-50" dirty="0">
                    <a:latin typeface="Myriad Pro" panose="020B0503030403020204" pitchFamily="34" charset="0"/>
                    <a:cs typeface="Tahoma"/>
                  </a:rPr>
                  <a:t>iff	</a:t>
                </a:r>
                <a:r>
                  <a:rPr sz="2200" spc="-109" dirty="0">
                    <a:latin typeface="Myriad Pro" panose="020B0503030403020204" pitchFamily="34" charset="0"/>
                    <a:cs typeface="Tahoma"/>
                  </a:rPr>
                  <a:t>there </a:t>
                </a:r>
                <a:r>
                  <a:rPr sz="2200" spc="-149" dirty="0">
                    <a:latin typeface="Myriad Pro" panose="020B0503030403020204" pitchFamily="34" charset="0"/>
                    <a:cs typeface="Tahoma"/>
                  </a:rPr>
                  <a:t>are </a:t>
                </a:r>
                <a:r>
                  <a:rPr sz="2200" spc="-119" dirty="0">
                    <a:latin typeface="Myriad Pro" panose="020B0503030403020204" pitchFamily="34" charset="0"/>
                    <a:cs typeface="Tahoma"/>
                  </a:rPr>
                  <a:t>a  </a:t>
                </a:r>
                <a:r>
                  <a:rPr sz="2200" spc="-109" dirty="0">
                    <a:latin typeface="Myriad Pro" panose="020B0503030403020204" pitchFamily="34" charset="0"/>
                    <a:cs typeface="Tahoma"/>
                  </a:rPr>
                  <a:t>dimension</a:t>
                </a:r>
                <a:r>
                  <a:rPr sz="2200" spc="20" dirty="0">
                    <a:latin typeface="Myriad Pro" panose="020B0503030403020204" pitchFamily="34" charset="0"/>
                    <a:cs typeface="Tahoma"/>
                  </a:rPr>
                  <a:t> </a:t>
                </a:r>
                <a14:m>
                  <m:oMath xmlns:m="http://schemas.openxmlformats.org/officeDocument/2006/math">
                    <m:r>
                      <a:rPr lang="de-DE" sz="2200" i="1" spc="-6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𝑛</m:t>
                    </m:r>
                  </m:oMath>
                </a14:m>
                <a:r>
                  <a:rPr sz="2200" spc="-69" dirty="0">
                    <a:latin typeface="Myriad Pro" panose="020B0503030403020204" pitchFamily="34" charset="0"/>
                    <a:cs typeface="Tahoma"/>
                  </a:rPr>
                  <a:t>,</a:t>
                </a:r>
                <a:r>
                  <a:rPr sz="2200" spc="30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sz="2200" spc="-119" dirty="0">
                    <a:latin typeface="Myriad Pro" panose="020B0503030403020204" pitchFamily="34" charset="0"/>
                    <a:cs typeface="Tahoma"/>
                  </a:rPr>
                  <a:t>an</a:t>
                </a:r>
                <a:r>
                  <a:rPr sz="2200" spc="30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sz="2200" spc="-119" dirty="0">
                    <a:latin typeface="Myriad Pro" panose="020B0503030403020204" pitchFamily="34" charset="0"/>
                    <a:cs typeface="Tahoma"/>
                  </a:rPr>
                  <a:t>embedding</a:t>
                </a:r>
                <a:r>
                  <a:rPr sz="2200" spc="30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sz="2200" i="1" spc="-89" dirty="0">
                    <a:solidFill>
                      <a:srgbClr val="00837F"/>
                    </a:solidFill>
                    <a:latin typeface="Myriad Pro" panose="020B0503030403020204" pitchFamily="34" charset="0"/>
                    <a:cs typeface="Arial"/>
                  </a:rPr>
                  <a:t>e</a:t>
                </a:r>
                <a:r>
                  <a:rPr sz="2200" spc="-89" dirty="0">
                    <a:latin typeface="Myriad Pro" panose="020B0503030403020204" pitchFamily="34" charset="0"/>
                    <a:cs typeface="Tahoma"/>
                  </a:rPr>
                  <a:t>,</a:t>
                </a:r>
                <a:r>
                  <a:rPr sz="2200" spc="30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sz="2200" spc="-109" dirty="0">
                    <a:latin typeface="Myriad Pro" panose="020B0503030403020204" pitchFamily="34" charset="0"/>
                    <a:cs typeface="Tahoma"/>
                  </a:rPr>
                  <a:t>and</a:t>
                </a:r>
                <a:r>
                  <a:rPr sz="2200" spc="30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sz="2200" spc="-119" dirty="0">
                    <a:latin typeface="Myriad Pro" panose="020B0503030403020204" pitchFamily="34" charset="0"/>
                    <a:cs typeface="Tahoma"/>
                  </a:rPr>
                  <a:t>a</a:t>
                </a:r>
                <a:r>
                  <a:rPr sz="2200" spc="30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sz="2200" spc="-99" dirty="0">
                    <a:latin typeface="Myriad Pro" panose="020B0503030403020204" pitchFamily="34" charset="0"/>
                    <a:cs typeface="Tahoma"/>
                  </a:rPr>
                  <a:t>threshold</a:t>
                </a:r>
                <a:r>
                  <a:rPr sz="2200" spc="30" dirty="0">
                    <a:latin typeface="Myriad Pro" panose="020B0503030403020204" pitchFamily="34" charset="0"/>
                    <a:cs typeface="Tahoma"/>
                  </a:rPr>
                  <a:t> </a:t>
                </a:r>
                <a14:m>
                  <m:oMath xmlns:m="http://schemas.openxmlformats.org/officeDocument/2006/math">
                    <m:r>
                      <a:rPr lang="de-DE" sz="2200" i="1" spc="-5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𝜆</m:t>
                    </m:r>
                    <m:r>
                      <a:rPr lang="de-DE" sz="2200" i="1" spc="-73" baseline="-13888" dirty="0" err="1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𝑅</m:t>
                    </m:r>
                  </m:oMath>
                </a14:m>
                <a:r>
                  <a:rPr sz="2200" i="1" spc="162" baseline="-13888" dirty="0">
                    <a:solidFill>
                      <a:srgbClr val="00837F"/>
                    </a:solidFill>
                    <a:latin typeface="Myriad Pro" panose="020B0503030403020204" pitchFamily="34" charset="0"/>
                    <a:cs typeface="Arial"/>
                  </a:rPr>
                  <a:t> </a:t>
                </a:r>
                <a:r>
                  <a:rPr lang="de-DE" sz="2200" i="1" spc="162" baseline="-13888" dirty="0">
                    <a:solidFill>
                      <a:srgbClr val="00837F"/>
                    </a:solidFill>
                    <a:latin typeface="Myriad Pro" panose="020B0503030403020204" pitchFamily="34" charset="0"/>
                    <a:cs typeface="Arial"/>
                  </a:rPr>
                  <a:t> </a:t>
                </a:r>
                <a:r>
                  <a:rPr sz="2200" spc="-119" dirty="0">
                    <a:latin typeface="Myriad Pro" panose="020B0503030403020204" pitchFamily="34" charset="0"/>
                    <a:cs typeface="Tahoma"/>
                  </a:rPr>
                  <a:t>such</a:t>
                </a:r>
                <a:r>
                  <a:rPr sz="2200" spc="30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sz="2200" spc="-79" dirty="0">
                    <a:latin typeface="Myriad Pro" panose="020B0503030403020204" pitchFamily="34" charset="0"/>
                    <a:cs typeface="Tahoma"/>
                  </a:rPr>
                  <a:t>that:</a:t>
                </a:r>
                <a:endParaRPr sz="2200" dirty="0">
                  <a:latin typeface="Myriad Pro" panose="020B0503030403020204" pitchFamily="34" charset="0"/>
                  <a:cs typeface="Tahoma"/>
                </a:endParaRPr>
              </a:p>
              <a:p>
                <a:pPr marL="347313">
                  <a:spcBef>
                    <a:spcPts val="662"/>
                  </a:spcBef>
                  <a:tabLst>
                    <a:tab pos="3205093" algn="l"/>
                  </a:tabLst>
                </a:pPr>
                <a:r>
                  <a:rPr sz="2200" spc="252" baseline="6944" dirty="0">
                    <a:solidFill>
                      <a:srgbClr val="004B59"/>
                    </a:solidFill>
                    <a:latin typeface="Myriad Pro" panose="020B0503030403020204" pitchFamily="34" charset="0"/>
                    <a:cs typeface="Arial Black"/>
                  </a:rPr>
                  <a:t>e </a:t>
                </a:r>
                <a:r>
                  <a:rPr sz="2200" spc="-99" dirty="0">
                    <a:latin typeface="Myriad Pro" panose="020B0503030403020204" pitchFamily="34" charset="0"/>
                    <a:cs typeface="Tahoma"/>
                  </a:rPr>
                  <a:t>for </a:t>
                </a:r>
                <a:r>
                  <a:rPr sz="2200" spc="-40" dirty="0">
                    <a:latin typeface="Myriad Pro" panose="020B0503030403020204" pitchFamily="34" charset="0"/>
                    <a:cs typeface="Tahoma"/>
                  </a:rPr>
                  <a:t>all </a:t>
                </a:r>
                <a14:m>
                  <m:oMath xmlns:m="http://schemas.openxmlformats.org/officeDocument/2006/math">
                    <m:r>
                      <a:rPr lang="de-DE" sz="2200" i="1" spc="-2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𝑅</m:t>
                    </m:r>
                    <m:r>
                      <a:rPr lang="de-D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de-D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𝑢</m:t>
                    </m:r>
                    <m:r>
                      <a:rPr lang="de-D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, </m:t>
                    </m:r>
                    <m:r>
                      <a:rPr lang="de-DE" sz="2200" i="1" spc="-9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𝑣</m:t>
                    </m:r>
                    <m:r>
                      <a:rPr lang="de-DE" sz="2200" i="1" spc="-9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) ∈ </m:t>
                    </m:r>
                    <m:r>
                      <a:rPr lang="de-DE" sz="2200" i="1" spc="-4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𝑃</m:t>
                    </m:r>
                    <m:r>
                      <a:rPr lang="de-DE" sz="2200" i="1" spc="-40" dirty="0">
                        <a:latin typeface="Cambria Math" panose="02040503050406030204" pitchFamily="18" charset="0"/>
                        <a:cs typeface="Tahoma"/>
                      </a:rPr>
                      <m:t>:</m:t>
                    </m:r>
                    <m:r>
                      <a:rPr lang="de-DE" sz="2200" i="1" spc="-40" dirty="0">
                        <a:latin typeface="Cambria Math" panose="02040503050406030204" pitchFamily="18" charset="0"/>
                        <a:cs typeface="Tahoma"/>
                      </a:rPr>
                      <m:t>	</m:t>
                    </m:r>
                    <m:r>
                      <a:rPr lang="de-DE" sz="2200" i="1" spc="-16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𝑠</m:t>
                    </m:r>
                    <m:r>
                      <a:rPr lang="de-DE" sz="2200" i="1" spc="-252" baseline="-1388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𝑅</m:t>
                    </m:r>
                    <m:r>
                      <a:rPr lang="de-DE" sz="2200" i="1" spc="-355" baseline="-1388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200" i="1" spc="1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de-DE" sz="2200" i="1" spc="1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𝑒</m:t>
                    </m:r>
                    <m:r>
                      <a:rPr lang="de-DE" sz="2200" i="1" spc="1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de-DE" sz="2200" i="1" spc="1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𝑢</m:t>
                    </m:r>
                    <m:r>
                      <a:rPr lang="de-DE" sz="2200" i="1" spc="1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)</m:t>
                    </m:r>
                    <m:r>
                      <a:rPr lang="de-DE" sz="2200" i="1" spc="1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,</m:t>
                    </m:r>
                    <m:r>
                      <a:rPr lang="de-DE" sz="2200" i="1" spc="-426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 </m:t>
                    </m:r>
                    <m:r>
                      <a:rPr lang="de-DE" sz="2200" i="1" spc="-3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𝑒</m:t>
                    </m:r>
                    <m:r>
                      <a:rPr lang="de-DE" sz="2200" i="1" spc="-3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de-DE" sz="2200" i="1" spc="-3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𝑣</m:t>
                    </m:r>
                    <m:r>
                      <a:rPr lang="de-DE" sz="2200" i="1" spc="-396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200" i="1" spc="12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))</m:t>
                    </m:r>
                    <m:r>
                      <a:rPr lang="de-DE" sz="2200" i="1" spc="-12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200" i="1" spc="-5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≤</m:t>
                    </m:r>
                    <m:r>
                      <a:rPr lang="de-DE" sz="2200" i="1" spc="-12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200" i="1" spc="-5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𝜆</m:t>
                    </m:r>
                    <m:r>
                      <a:rPr lang="de-DE" sz="2200" i="1" spc="-73" baseline="-1388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𝑅</m:t>
                    </m:r>
                  </m:oMath>
                </a14:m>
                <a:endParaRPr sz="2200" baseline="-13888" dirty="0">
                  <a:latin typeface="Myriad Pro" panose="020B0503030403020204" pitchFamily="34" charset="0"/>
                  <a:cs typeface="Arial"/>
                </a:endParaRPr>
              </a:p>
              <a:p>
                <a:pPr marL="347313">
                  <a:spcBef>
                    <a:spcPts val="654"/>
                  </a:spcBef>
                  <a:tabLst>
                    <a:tab pos="3223968" algn="l"/>
                  </a:tabLst>
                </a:pPr>
                <a:r>
                  <a:rPr sz="2200" spc="252" baseline="6944" dirty="0">
                    <a:solidFill>
                      <a:srgbClr val="004B59"/>
                    </a:solidFill>
                    <a:latin typeface="Myriad Pro" panose="020B0503030403020204" pitchFamily="34" charset="0"/>
                    <a:cs typeface="Arial Black"/>
                  </a:rPr>
                  <a:t>e </a:t>
                </a:r>
                <a:r>
                  <a:rPr sz="2200" spc="-99" dirty="0">
                    <a:latin typeface="Myriad Pro" panose="020B0503030403020204" pitchFamily="34" charset="0"/>
                    <a:cs typeface="Tahoma"/>
                  </a:rPr>
                  <a:t>for </a:t>
                </a:r>
                <a:r>
                  <a:rPr sz="2200" spc="-40" dirty="0">
                    <a:latin typeface="Myriad Pro" panose="020B0503030403020204" pitchFamily="34" charset="0"/>
                    <a:cs typeface="Tahoma"/>
                  </a:rPr>
                  <a:t>all </a:t>
                </a:r>
                <a14:m>
                  <m:oMath xmlns:m="http://schemas.openxmlformats.org/officeDocument/2006/math">
                    <m:r>
                      <a:rPr lang="de-DE" sz="2200" i="1" spc="-2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𝑅</m:t>
                    </m:r>
                    <m:r>
                      <a:rPr lang="de-D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de-D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𝑢</m:t>
                    </m:r>
                    <m:r>
                      <a:rPr lang="de-D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, </m:t>
                    </m:r>
                    <m:r>
                      <a:rPr lang="de-DE" sz="2200" i="1" spc="-9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𝑣</m:t>
                    </m:r>
                    <m:r>
                      <a:rPr lang="de-DE" sz="2200" i="1" spc="-9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) ∈ </m:t>
                    </m:r>
                    <m:r>
                      <a:rPr lang="de-DE" sz="2200" i="1" spc="-3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𝑁</m:t>
                    </m:r>
                    <m:r>
                      <a:rPr lang="de-DE" sz="2200" i="1" spc="-30" dirty="0">
                        <a:latin typeface="Cambria Math" panose="02040503050406030204" pitchFamily="18" charset="0"/>
                        <a:cs typeface="Tahoma"/>
                      </a:rPr>
                      <m:t>:</m:t>
                    </m:r>
                    <m:r>
                      <a:rPr lang="de-DE" sz="2200" i="1" spc="-30" dirty="0">
                        <a:latin typeface="Cambria Math" panose="02040503050406030204" pitchFamily="18" charset="0"/>
                        <a:cs typeface="Tahoma"/>
                      </a:rPr>
                      <m:t>	</m:t>
                    </m:r>
                    <m:r>
                      <a:rPr lang="de-DE" sz="2200" i="1" spc="-16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𝑠</m:t>
                    </m:r>
                    <m:r>
                      <a:rPr lang="de-DE" sz="2200" i="1" spc="-252" baseline="-1388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𝑅</m:t>
                    </m:r>
                    <m:r>
                      <a:rPr lang="de-DE" sz="2200" i="1" spc="-355" baseline="-1388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200" i="1" spc="1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de-DE" sz="2200" i="1" spc="1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𝑒</m:t>
                    </m:r>
                    <m:r>
                      <a:rPr lang="de-DE" sz="2200" i="1" spc="1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de-DE" sz="2200" i="1" spc="1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𝑢</m:t>
                    </m:r>
                    <m:r>
                      <a:rPr lang="de-DE" sz="2200" i="1" spc="1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)</m:t>
                    </m:r>
                    <m:r>
                      <a:rPr lang="de-DE" sz="2200" i="1" spc="1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,</m:t>
                    </m:r>
                    <m:r>
                      <a:rPr lang="de-DE" sz="2200" i="1" spc="-426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 </m:t>
                    </m:r>
                    <m:r>
                      <a:rPr lang="de-DE" sz="2200" i="1" spc="-3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𝑒</m:t>
                    </m:r>
                    <m:r>
                      <a:rPr lang="de-DE" sz="2200" i="1" spc="-3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de-DE" sz="2200" i="1" spc="-3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𝑣</m:t>
                    </m:r>
                    <m:r>
                      <a:rPr lang="de-DE" sz="2200" i="1" spc="-396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200" i="1" spc="12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))</m:t>
                    </m:r>
                    <m:r>
                      <a:rPr lang="de-DE" sz="2200" i="1" spc="-12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200" i="1" spc="-10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&gt;</m:t>
                    </m:r>
                    <m:r>
                      <a:rPr lang="de-DE" sz="2200" i="1" spc="-20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 </m:t>
                    </m:r>
                    <m:r>
                      <a:rPr lang="de-DE" sz="2200" i="1" spc="-5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𝜆</m:t>
                    </m:r>
                    <m:r>
                      <a:rPr lang="de-DE" sz="2200" i="1" spc="-73" baseline="-1388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𝑅</m:t>
                    </m:r>
                  </m:oMath>
                </a14:m>
                <a:endParaRPr sz="2200" baseline="-13888" dirty="0">
                  <a:latin typeface="Myriad Pro" panose="020B0503030403020204" pitchFamily="34" charset="0"/>
                  <a:cs typeface="Arial"/>
                </a:endParaRPr>
              </a:p>
            </p:txBody>
          </p:sp>
        </mc:Choice>
        <mc:Fallback xmlns="">
          <p:sp>
            <p:nvSpPr>
              <p:cNvPr id="5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68" y="3964554"/>
                <a:ext cx="7888588" cy="1597484"/>
              </a:xfrm>
              <a:prstGeom prst="rect">
                <a:avLst/>
              </a:prstGeom>
              <a:blipFill>
                <a:blip r:embed="rId3"/>
                <a:stretch>
                  <a:fillRect l="-965" t="-3175" b="-1031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1196268"/>
      </p:ext>
    </p:extLst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0007" y="326988"/>
            <a:ext cx="8229600" cy="526749"/>
          </a:xfrm>
          <a:prstGeom prst="rect">
            <a:avLst/>
          </a:prstGeom>
        </p:spPr>
        <p:txBody>
          <a:bodyPr vert="horz" wrap="square" lIns="0" tIns="33975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5168">
              <a:spcBef>
                <a:spcPts val="268"/>
              </a:spcBef>
            </a:pPr>
            <a:r>
              <a:rPr lang="de-DE" spc="-109" dirty="0">
                <a:latin typeface="Myriad Pro" panose="020B0503030403020204" pitchFamily="34" charset="0"/>
                <a:cs typeface="Tahoma"/>
              </a:rPr>
              <a:t>Solution: </a:t>
            </a:r>
            <a:r>
              <a:rPr spc="-109" dirty="0">
                <a:latin typeface="Myriad Pro" panose="020B0503030403020204" pitchFamily="34" charset="0"/>
                <a:cs typeface="Tahoma"/>
              </a:rPr>
              <a:t>Logico-geometrical</a:t>
            </a:r>
            <a:r>
              <a:rPr spc="20" dirty="0">
                <a:latin typeface="Myriad Pro" panose="020B0503030403020204" pitchFamily="34" charset="0"/>
                <a:cs typeface="Tahoma"/>
              </a:rPr>
              <a:t> </a:t>
            </a:r>
            <a:r>
              <a:rPr spc="-119" dirty="0">
                <a:latin typeface="Myriad Pro" panose="020B0503030403020204" pitchFamily="34" charset="0"/>
                <a:cs typeface="Tahoma"/>
              </a:rPr>
              <a:t>Semantics</a:t>
            </a:r>
            <a:endParaRPr dirty="0">
              <a:latin typeface="Myriad Pro" panose="020B0503030403020204" pitchFamily="34" charset="0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59862" y="1289113"/>
            <a:ext cx="4224276" cy="2283903"/>
          </a:xfrm>
          <a:custGeom>
            <a:avLst/>
            <a:gdLst/>
            <a:ahLst/>
            <a:cxnLst/>
            <a:rect l="l" t="t" r="r" b="b"/>
            <a:pathLst>
              <a:path w="2131695" h="1152525">
                <a:moveTo>
                  <a:pt x="0" y="1152018"/>
                </a:moveTo>
                <a:lnTo>
                  <a:pt x="0" y="0"/>
                </a:lnTo>
                <a:lnTo>
                  <a:pt x="2131236" y="0"/>
                </a:lnTo>
                <a:lnTo>
                  <a:pt x="2131236" y="1152018"/>
                </a:lnTo>
                <a:lnTo>
                  <a:pt x="0" y="1152018"/>
                </a:lnTo>
                <a:close/>
              </a:path>
            </a:pathLst>
          </a:custGeom>
          <a:ln w="10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200">
              <a:latin typeface="Myriad Pro" panose="020B0503030403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93858" y="1918524"/>
            <a:ext cx="533540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>
              <a:spcBef>
                <a:spcPts val="178"/>
              </a:spcBef>
            </a:pPr>
            <a:r>
              <a:rPr sz="2200" spc="-30" dirty="0">
                <a:latin typeface="Myriad Pro" panose="020B0503030403020204" pitchFamily="34" charset="0"/>
                <a:cs typeface="Tahoma"/>
              </a:rPr>
              <a:t>Man</a:t>
            </a:r>
            <a:endParaRPr sz="2200" dirty="0">
              <a:latin typeface="Myriad Pro" panose="020B0503030403020204" pitchFamily="34" charset="0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413561" y="2253911"/>
            <a:ext cx="1893815" cy="838058"/>
            <a:chOff x="1719612" y="943690"/>
            <a:chExt cx="955675" cy="422909"/>
          </a:xfrm>
        </p:grpSpPr>
        <p:sp>
          <p:nvSpPr>
            <p:cNvPr id="6" name="object 6"/>
            <p:cNvSpPr/>
            <p:nvPr/>
          </p:nvSpPr>
          <p:spPr>
            <a:xfrm>
              <a:off x="1722152" y="960631"/>
              <a:ext cx="576580" cy="403225"/>
            </a:xfrm>
            <a:custGeom>
              <a:avLst/>
              <a:gdLst/>
              <a:ahLst/>
              <a:cxnLst/>
              <a:rect l="l" t="t" r="r" b="b"/>
              <a:pathLst>
                <a:path w="576580" h="403225">
                  <a:moveTo>
                    <a:pt x="288004" y="0"/>
                  </a:moveTo>
                  <a:lnTo>
                    <a:pt x="229960" y="4095"/>
                  </a:lnTo>
                  <a:lnTo>
                    <a:pt x="175899" y="15842"/>
                  </a:lnTo>
                  <a:lnTo>
                    <a:pt x="126977" y="34430"/>
                  </a:lnTo>
                  <a:lnTo>
                    <a:pt x="84353" y="59047"/>
                  </a:lnTo>
                  <a:lnTo>
                    <a:pt x="49186" y="88883"/>
                  </a:lnTo>
                  <a:lnTo>
                    <a:pt x="22632" y="123129"/>
                  </a:lnTo>
                  <a:lnTo>
                    <a:pt x="5851" y="160971"/>
                  </a:lnTo>
                  <a:lnTo>
                    <a:pt x="0" y="201602"/>
                  </a:lnTo>
                  <a:lnTo>
                    <a:pt x="5851" y="242232"/>
                  </a:lnTo>
                  <a:lnTo>
                    <a:pt x="22632" y="280075"/>
                  </a:lnTo>
                  <a:lnTo>
                    <a:pt x="49186" y="314320"/>
                  </a:lnTo>
                  <a:lnTo>
                    <a:pt x="84353" y="344157"/>
                  </a:lnTo>
                  <a:lnTo>
                    <a:pt x="126977" y="368774"/>
                  </a:lnTo>
                  <a:lnTo>
                    <a:pt x="175899" y="387361"/>
                  </a:lnTo>
                  <a:lnTo>
                    <a:pt x="229960" y="399108"/>
                  </a:lnTo>
                  <a:lnTo>
                    <a:pt x="288004" y="403204"/>
                  </a:lnTo>
                  <a:lnTo>
                    <a:pt x="346047" y="399108"/>
                  </a:lnTo>
                  <a:lnTo>
                    <a:pt x="400109" y="387361"/>
                  </a:lnTo>
                  <a:lnTo>
                    <a:pt x="449031" y="368774"/>
                  </a:lnTo>
                  <a:lnTo>
                    <a:pt x="491655" y="344157"/>
                  </a:lnTo>
                  <a:lnTo>
                    <a:pt x="526822" y="314320"/>
                  </a:lnTo>
                  <a:lnTo>
                    <a:pt x="553376" y="280075"/>
                  </a:lnTo>
                  <a:lnTo>
                    <a:pt x="570157" y="242232"/>
                  </a:lnTo>
                  <a:lnTo>
                    <a:pt x="576009" y="201602"/>
                  </a:lnTo>
                  <a:lnTo>
                    <a:pt x="570157" y="160971"/>
                  </a:lnTo>
                  <a:lnTo>
                    <a:pt x="553376" y="123129"/>
                  </a:lnTo>
                  <a:lnTo>
                    <a:pt x="526822" y="88883"/>
                  </a:lnTo>
                  <a:lnTo>
                    <a:pt x="491655" y="59047"/>
                  </a:lnTo>
                  <a:lnTo>
                    <a:pt x="449031" y="34430"/>
                  </a:lnTo>
                  <a:lnTo>
                    <a:pt x="400109" y="15842"/>
                  </a:lnTo>
                  <a:lnTo>
                    <a:pt x="346047" y="4095"/>
                  </a:lnTo>
                  <a:lnTo>
                    <a:pt x="288004" y="0"/>
                  </a:lnTo>
                  <a:close/>
                </a:path>
              </a:pathLst>
            </a:custGeom>
            <a:solidFill>
              <a:srgbClr val="FFE5E5"/>
            </a:solidFill>
          </p:spPr>
          <p:txBody>
            <a:bodyPr wrap="square" lIns="0" tIns="0" rIns="0" bIns="0" rtlCol="0"/>
            <a:lstStyle/>
            <a:p>
              <a:endParaRPr sz="2200">
                <a:latin typeface="Myriad Pro" panose="020B0503030403020204" pitchFamily="34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722152" y="960631"/>
              <a:ext cx="576580" cy="403225"/>
            </a:xfrm>
            <a:custGeom>
              <a:avLst/>
              <a:gdLst/>
              <a:ahLst/>
              <a:cxnLst/>
              <a:rect l="l" t="t" r="r" b="b"/>
              <a:pathLst>
                <a:path w="576580" h="403225">
                  <a:moveTo>
                    <a:pt x="576009" y="201602"/>
                  </a:moveTo>
                  <a:lnTo>
                    <a:pt x="570157" y="160971"/>
                  </a:lnTo>
                  <a:lnTo>
                    <a:pt x="553376" y="123129"/>
                  </a:lnTo>
                  <a:lnTo>
                    <a:pt x="526822" y="88883"/>
                  </a:lnTo>
                  <a:lnTo>
                    <a:pt x="491655" y="59047"/>
                  </a:lnTo>
                  <a:lnTo>
                    <a:pt x="449031" y="34430"/>
                  </a:lnTo>
                  <a:lnTo>
                    <a:pt x="400109" y="15842"/>
                  </a:lnTo>
                  <a:lnTo>
                    <a:pt x="346047" y="4095"/>
                  </a:lnTo>
                  <a:lnTo>
                    <a:pt x="288004" y="0"/>
                  </a:lnTo>
                  <a:lnTo>
                    <a:pt x="229960" y="4095"/>
                  </a:lnTo>
                  <a:lnTo>
                    <a:pt x="175899" y="15842"/>
                  </a:lnTo>
                  <a:lnTo>
                    <a:pt x="126977" y="34430"/>
                  </a:lnTo>
                  <a:lnTo>
                    <a:pt x="84353" y="59047"/>
                  </a:lnTo>
                  <a:lnTo>
                    <a:pt x="49186" y="88883"/>
                  </a:lnTo>
                  <a:lnTo>
                    <a:pt x="22632" y="123129"/>
                  </a:lnTo>
                  <a:lnTo>
                    <a:pt x="5851" y="160971"/>
                  </a:lnTo>
                  <a:lnTo>
                    <a:pt x="0" y="201602"/>
                  </a:lnTo>
                  <a:lnTo>
                    <a:pt x="5851" y="242232"/>
                  </a:lnTo>
                  <a:lnTo>
                    <a:pt x="22632" y="280075"/>
                  </a:lnTo>
                  <a:lnTo>
                    <a:pt x="49186" y="314320"/>
                  </a:lnTo>
                  <a:lnTo>
                    <a:pt x="84353" y="344157"/>
                  </a:lnTo>
                  <a:lnTo>
                    <a:pt x="126977" y="368774"/>
                  </a:lnTo>
                  <a:lnTo>
                    <a:pt x="175899" y="387361"/>
                  </a:lnTo>
                  <a:lnTo>
                    <a:pt x="229960" y="399108"/>
                  </a:lnTo>
                  <a:lnTo>
                    <a:pt x="288004" y="403204"/>
                  </a:lnTo>
                  <a:lnTo>
                    <a:pt x="346047" y="399108"/>
                  </a:lnTo>
                  <a:lnTo>
                    <a:pt x="400109" y="387361"/>
                  </a:lnTo>
                  <a:lnTo>
                    <a:pt x="449031" y="368774"/>
                  </a:lnTo>
                  <a:lnTo>
                    <a:pt x="491655" y="344157"/>
                  </a:lnTo>
                  <a:lnTo>
                    <a:pt x="526822" y="314320"/>
                  </a:lnTo>
                  <a:lnTo>
                    <a:pt x="553376" y="280075"/>
                  </a:lnTo>
                  <a:lnTo>
                    <a:pt x="570157" y="242232"/>
                  </a:lnTo>
                  <a:lnTo>
                    <a:pt x="576009" y="201602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200">
                <a:latin typeface="Myriad Pro" panose="020B0503030403020204" pitchFamily="34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2499764" y="946230"/>
              <a:ext cx="173355" cy="316865"/>
            </a:xfrm>
            <a:custGeom>
              <a:avLst/>
              <a:gdLst/>
              <a:ahLst/>
              <a:cxnLst/>
              <a:rect l="l" t="t" r="r" b="b"/>
              <a:pathLst>
                <a:path w="173355" h="316865">
                  <a:moveTo>
                    <a:pt x="86402" y="0"/>
                  </a:moveTo>
                  <a:lnTo>
                    <a:pt x="52770" y="12447"/>
                  </a:lnTo>
                  <a:lnTo>
                    <a:pt x="25306" y="46394"/>
                  </a:lnTo>
                  <a:lnTo>
                    <a:pt x="6789" y="96745"/>
                  </a:lnTo>
                  <a:lnTo>
                    <a:pt x="0" y="158403"/>
                  </a:lnTo>
                  <a:lnTo>
                    <a:pt x="6789" y="220061"/>
                  </a:lnTo>
                  <a:lnTo>
                    <a:pt x="25306" y="270411"/>
                  </a:lnTo>
                  <a:lnTo>
                    <a:pt x="52770" y="304358"/>
                  </a:lnTo>
                  <a:lnTo>
                    <a:pt x="86402" y="316806"/>
                  </a:lnTo>
                  <a:lnTo>
                    <a:pt x="120033" y="304358"/>
                  </a:lnTo>
                  <a:lnTo>
                    <a:pt x="147497" y="270411"/>
                  </a:lnTo>
                  <a:lnTo>
                    <a:pt x="166014" y="220061"/>
                  </a:lnTo>
                  <a:lnTo>
                    <a:pt x="172804" y="158403"/>
                  </a:lnTo>
                  <a:lnTo>
                    <a:pt x="166014" y="96745"/>
                  </a:lnTo>
                  <a:lnTo>
                    <a:pt x="147497" y="46394"/>
                  </a:lnTo>
                  <a:lnTo>
                    <a:pt x="120033" y="12447"/>
                  </a:lnTo>
                  <a:lnTo>
                    <a:pt x="86402" y="0"/>
                  </a:lnTo>
                  <a:close/>
                </a:path>
              </a:pathLst>
            </a:custGeom>
            <a:solidFill>
              <a:srgbClr val="FFE5E5"/>
            </a:solidFill>
          </p:spPr>
          <p:txBody>
            <a:bodyPr wrap="square" lIns="0" tIns="0" rIns="0" bIns="0" rtlCol="0"/>
            <a:lstStyle/>
            <a:p>
              <a:endParaRPr sz="2200">
                <a:latin typeface="Myriad Pro" panose="020B0503030403020204" pitchFamily="34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2499764" y="946230"/>
              <a:ext cx="173355" cy="316865"/>
            </a:xfrm>
            <a:custGeom>
              <a:avLst/>
              <a:gdLst/>
              <a:ahLst/>
              <a:cxnLst/>
              <a:rect l="l" t="t" r="r" b="b"/>
              <a:pathLst>
                <a:path w="173355" h="316865">
                  <a:moveTo>
                    <a:pt x="172804" y="158403"/>
                  </a:moveTo>
                  <a:lnTo>
                    <a:pt x="166014" y="96745"/>
                  </a:lnTo>
                  <a:lnTo>
                    <a:pt x="147497" y="46394"/>
                  </a:lnTo>
                  <a:lnTo>
                    <a:pt x="120033" y="12447"/>
                  </a:lnTo>
                  <a:lnTo>
                    <a:pt x="86402" y="0"/>
                  </a:lnTo>
                  <a:lnTo>
                    <a:pt x="52770" y="12447"/>
                  </a:lnTo>
                  <a:lnTo>
                    <a:pt x="25306" y="46394"/>
                  </a:lnTo>
                  <a:lnTo>
                    <a:pt x="6789" y="96745"/>
                  </a:lnTo>
                  <a:lnTo>
                    <a:pt x="0" y="158403"/>
                  </a:lnTo>
                  <a:lnTo>
                    <a:pt x="6789" y="220061"/>
                  </a:lnTo>
                  <a:lnTo>
                    <a:pt x="25306" y="270411"/>
                  </a:lnTo>
                  <a:lnTo>
                    <a:pt x="52770" y="304358"/>
                  </a:lnTo>
                  <a:lnTo>
                    <a:pt x="86402" y="316806"/>
                  </a:lnTo>
                  <a:lnTo>
                    <a:pt x="120033" y="304358"/>
                  </a:lnTo>
                  <a:lnTo>
                    <a:pt x="147497" y="270411"/>
                  </a:lnTo>
                  <a:lnTo>
                    <a:pt x="166014" y="220061"/>
                  </a:lnTo>
                  <a:lnTo>
                    <a:pt x="172804" y="158403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200">
                <a:latin typeface="Myriad Pro" panose="020B0503030403020204" pitchFamily="34" charset="0"/>
              </a:endParaRPr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672639" y="2487450"/>
            <a:ext cx="659375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>
              <a:spcBef>
                <a:spcPts val="178"/>
              </a:spcBef>
            </a:pPr>
            <a:r>
              <a:rPr sz="2200" spc="-69" dirty="0">
                <a:latin typeface="Myriad Pro" panose="020B0503030403020204" pitchFamily="34" charset="0"/>
                <a:cs typeface="Tahoma"/>
              </a:rPr>
              <a:t>Uncle</a:t>
            </a:r>
            <a:endParaRPr sz="2200">
              <a:latin typeface="Myriad Pro" panose="020B0503030403020204" pitchFamily="34" charset="0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50859" y="1911879"/>
            <a:ext cx="585132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>
              <a:spcBef>
                <a:spcPts val="178"/>
              </a:spcBef>
            </a:pPr>
            <a:r>
              <a:rPr sz="2200" spc="-30" dirty="0">
                <a:latin typeface="Myriad Pro" panose="020B0503030403020204" pitchFamily="34" charset="0"/>
                <a:cs typeface="Tahoma"/>
              </a:rPr>
              <a:t>Aunt</a:t>
            </a:r>
            <a:endParaRPr sz="2200">
              <a:latin typeface="Myriad Pro" panose="020B0503030403020204" pitchFamily="34" charset="0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10034" y="2465378"/>
            <a:ext cx="749976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>
              <a:spcBef>
                <a:spcPts val="178"/>
              </a:spcBef>
            </a:pPr>
            <a:r>
              <a:rPr sz="2200" spc="-129" dirty="0">
                <a:latin typeface="Myriad Pro" panose="020B0503030403020204" pitchFamily="34" charset="0"/>
                <a:cs typeface="Tahoma"/>
              </a:rPr>
              <a:t>Queen</a:t>
            </a:r>
            <a:endParaRPr sz="2200" dirty="0">
              <a:latin typeface="Myriad Pro" panose="020B0503030403020204" pitchFamily="34" charset="0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87787" y="1707508"/>
            <a:ext cx="419922" cy="2438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200">
              <a:latin typeface="Myriad Pro" panose="020B050303040302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39503" y="1339446"/>
            <a:ext cx="1211790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50335">
              <a:spcBef>
                <a:spcPts val="178"/>
              </a:spcBef>
            </a:pPr>
            <a:r>
              <a:rPr sz="2200" i="1" spc="341" baseline="-20202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 </a:t>
            </a:r>
            <a:r>
              <a:rPr sz="2200" spc="-109" dirty="0">
                <a:latin typeface="Myriad Pro" panose="020B0503030403020204" pitchFamily="34" charset="0"/>
                <a:cs typeface="Tahoma"/>
              </a:rPr>
              <a:t>Woman</a:t>
            </a:r>
            <a:endParaRPr sz="2200" dirty="0">
              <a:latin typeface="Myriad Pro" panose="020B0503030403020204" pitchFamily="34" charset="0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481535" y="2866245"/>
            <a:ext cx="374788" cy="2212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200">
              <a:latin typeface="Myriad Pro" panose="020B050303040302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11706" y="2585800"/>
            <a:ext cx="119543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>
              <a:spcBef>
                <a:spcPts val="178"/>
              </a:spcBef>
            </a:pPr>
            <a:r>
              <a:rPr sz="2200" i="1" spc="10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r</a:t>
            </a:r>
            <a:endParaRPr sz="2200">
              <a:latin typeface="Myriad Pro" panose="020B0503030403020204" pitchFamily="34" charset="0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940712" y="2341405"/>
            <a:ext cx="1239473" cy="566257"/>
            <a:chOff x="1985628" y="987843"/>
            <a:chExt cx="625475" cy="285750"/>
          </a:xfrm>
        </p:grpSpPr>
        <p:sp>
          <p:nvSpPr>
            <p:cNvPr id="18" name="object 18"/>
            <p:cNvSpPr/>
            <p:nvPr/>
          </p:nvSpPr>
          <p:spPr>
            <a:xfrm>
              <a:off x="2163493" y="1229168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69" h="39369">
                  <a:moveTo>
                    <a:pt x="19467" y="0"/>
                  </a:moveTo>
                  <a:lnTo>
                    <a:pt x="11889" y="1529"/>
                  </a:lnTo>
                  <a:lnTo>
                    <a:pt x="5701" y="5701"/>
                  </a:lnTo>
                  <a:lnTo>
                    <a:pt x="1529" y="11889"/>
                  </a:lnTo>
                  <a:lnTo>
                    <a:pt x="0" y="19467"/>
                  </a:lnTo>
                  <a:lnTo>
                    <a:pt x="1529" y="27045"/>
                  </a:lnTo>
                  <a:lnTo>
                    <a:pt x="5701" y="33233"/>
                  </a:lnTo>
                  <a:lnTo>
                    <a:pt x="11889" y="37405"/>
                  </a:lnTo>
                  <a:lnTo>
                    <a:pt x="19467" y="38935"/>
                  </a:lnTo>
                  <a:lnTo>
                    <a:pt x="27045" y="37405"/>
                  </a:lnTo>
                  <a:lnTo>
                    <a:pt x="33233" y="33233"/>
                  </a:lnTo>
                  <a:lnTo>
                    <a:pt x="37405" y="27045"/>
                  </a:lnTo>
                  <a:lnTo>
                    <a:pt x="38935" y="19467"/>
                  </a:lnTo>
                  <a:lnTo>
                    <a:pt x="37405" y="11889"/>
                  </a:lnTo>
                  <a:lnTo>
                    <a:pt x="33233" y="5701"/>
                  </a:lnTo>
                  <a:lnTo>
                    <a:pt x="27045" y="1529"/>
                  </a:lnTo>
                  <a:lnTo>
                    <a:pt x="194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200">
                <a:latin typeface="Myriad Pro" panose="020B0503030403020204" pitchFamily="34" charset="0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2163493" y="1229168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69" h="39369">
                  <a:moveTo>
                    <a:pt x="38935" y="19467"/>
                  </a:moveTo>
                  <a:lnTo>
                    <a:pt x="37405" y="11889"/>
                  </a:lnTo>
                  <a:lnTo>
                    <a:pt x="33233" y="5701"/>
                  </a:lnTo>
                  <a:lnTo>
                    <a:pt x="27045" y="1529"/>
                  </a:lnTo>
                  <a:lnTo>
                    <a:pt x="19467" y="0"/>
                  </a:lnTo>
                  <a:lnTo>
                    <a:pt x="11889" y="1529"/>
                  </a:lnTo>
                  <a:lnTo>
                    <a:pt x="5701" y="5701"/>
                  </a:lnTo>
                  <a:lnTo>
                    <a:pt x="1529" y="11889"/>
                  </a:lnTo>
                  <a:lnTo>
                    <a:pt x="0" y="19467"/>
                  </a:lnTo>
                  <a:lnTo>
                    <a:pt x="1529" y="27045"/>
                  </a:lnTo>
                  <a:lnTo>
                    <a:pt x="5701" y="33233"/>
                  </a:lnTo>
                  <a:lnTo>
                    <a:pt x="11889" y="37405"/>
                  </a:lnTo>
                  <a:lnTo>
                    <a:pt x="19467" y="38935"/>
                  </a:lnTo>
                  <a:lnTo>
                    <a:pt x="27045" y="37405"/>
                  </a:lnTo>
                  <a:lnTo>
                    <a:pt x="33233" y="33233"/>
                  </a:lnTo>
                  <a:lnTo>
                    <a:pt x="37405" y="27045"/>
                  </a:lnTo>
                  <a:lnTo>
                    <a:pt x="38935" y="19467"/>
                  </a:lnTo>
                  <a:close/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200">
                <a:latin typeface="Myriad Pro" panose="020B0503030403020204" pitchFamily="34" charset="0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990689" y="998764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69" h="39369">
                  <a:moveTo>
                    <a:pt x="19467" y="0"/>
                  </a:moveTo>
                  <a:lnTo>
                    <a:pt x="11890" y="1529"/>
                  </a:lnTo>
                  <a:lnTo>
                    <a:pt x="5701" y="5701"/>
                  </a:lnTo>
                  <a:lnTo>
                    <a:pt x="1529" y="11889"/>
                  </a:lnTo>
                  <a:lnTo>
                    <a:pt x="0" y="19467"/>
                  </a:lnTo>
                  <a:lnTo>
                    <a:pt x="1529" y="27045"/>
                  </a:lnTo>
                  <a:lnTo>
                    <a:pt x="5701" y="33233"/>
                  </a:lnTo>
                  <a:lnTo>
                    <a:pt x="11890" y="37405"/>
                  </a:lnTo>
                  <a:lnTo>
                    <a:pt x="19467" y="38935"/>
                  </a:lnTo>
                  <a:lnTo>
                    <a:pt x="27045" y="37405"/>
                  </a:lnTo>
                  <a:lnTo>
                    <a:pt x="33233" y="33233"/>
                  </a:lnTo>
                  <a:lnTo>
                    <a:pt x="37405" y="27045"/>
                  </a:lnTo>
                  <a:lnTo>
                    <a:pt x="38935" y="19467"/>
                  </a:lnTo>
                  <a:lnTo>
                    <a:pt x="37405" y="11889"/>
                  </a:lnTo>
                  <a:lnTo>
                    <a:pt x="33233" y="5701"/>
                  </a:lnTo>
                  <a:lnTo>
                    <a:pt x="27045" y="1529"/>
                  </a:lnTo>
                  <a:lnTo>
                    <a:pt x="194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200">
                <a:latin typeface="Myriad Pro" panose="020B0503030403020204" pitchFamily="34" charset="0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990689" y="998764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69" h="39369">
                  <a:moveTo>
                    <a:pt x="38935" y="19467"/>
                  </a:moveTo>
                  <a:lnTo>
                    <a:pt x="37405" y="11889"/>
                  </a:lnTo>
                  <a:lnTo>
                    <a:pt x="33233" y="5701"/>
                  </a:lnTo>
                  <a:lnTo>
                    <a:pt x="27045" y="1529"/>
                  </a:lnTo>
                  <a:lnTo>
                    <a:pt x="19467" y="0"/>
                  </a:lnTo>
                  <a:lnTo>
                    <a:pt x="11890" y="1529"/>
                  </a:lnTo>
                  <a:lnTo>
                    <a:pt x="5701" y="5701"/>
                  </a:lnTo>
                  <a:lnTo>
                    <a:pt x="1529" y="11889"/>
                  </a:lnTo>
                  <a:lnTo>
                    <a:pt x="0" y="19467"/>
                  </a:lnTo>
                  <a:lnTo>
                    <a:pt x="1529" y="27045"/>
                  </a:lnTo>
                  <a:lnTo>
                    <a:pt x="5701" y="33233"/>
                  </a:lnTo>
                  <a:lnTo>
                    <a:pt x="11890" y="37405"/>
                  </a:lnTo>
                  <a:lnTo>
                    <a:pt x="19467" y="38935"/>
                  </a:lnTo>
                  <a:lnTo>
                    <a:pt x="27045" y="37405"/>
                  </a:lnTo>
                  <a:lnTo>
                    <a:pt x="33233" y="33233"/>
                  </a:lnTo>
                  <a:lnTo>
                    <a:pt x="37405" y="27045"/>
                  </a:lnTo>
                  <a:lnTo>
                    <a:pt x="38935" y="19467"/>
                  </a:lnTo>
                  <a:close/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200">
                <a:latin typeface="Myriad Pro" panose="020B0503030403020204" pitchFamily="34" charset="0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2566698" y="1142766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69" h="39369">
                  <a:moveTo>
                    <a:pt x="19467" y="0"/>
                  </a:moveTo>
                  <a:lnTo>
                    <a:pt x="11889" y="1529"/>
                  </a:lnTo>
                  <a:lnTo>
                    <a:pt x="5701" y="5701"/>
                  </a:lnTo>
                  <a:lnTo>
                    <a:pt x="1529" y="11889"/>
                  </a:lnTo>
                  <a:lnTo>
                    <a:pt x="0" y="19467"/>
                  </a:lnTo>
                  <a:lnTo>
                    <a:pt x="1529" y="27045"/>
                  </a:lnTo>
                  <a:lnTo>
                    <a:pt x="5701" y="33233"/>
                  </a:lnTo>
                  <a:lnTo>
                    <a:pt x="11889" y="37405"/>
                  </a:lnTo>
                  <a:lnTo>
                    <a:pt x="19467" y="38935"/>
                  </a:lnTo>
                  <a:lnTo>
                    <a:pt x="27045" y="37405"/>
                  </a:lnTo>
                  <a:lnTo>
                    <a:pt x="33233" y="33233"/>
                  </a:lnTo>
                  <a:lnTo>
                    <a:pt x="37405" y="27045"/>
                  </a:lnTo>
                  <a:lnTo>
                    <a:pt x="38935" y="19467"/>
                  </a:lnTo>
                  <a:lnTo>
                    <a:pt x="37405" y="11889"/>
                  </a:lnTo>
                  <a:lnTo>
                    <a:pt x="33233" y="5701"/>
                  </a:lnTo>
                  <a:lnTo>
                    <a:pt x="27045" y="1529"/>
                  </a:lnTo>
                  <a:lnTo>
                    <a:pt x="194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200">
                <a:latin typeface="Myriad Pro" panose="020B0503030403020204" pitchFamily="34" charset="0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2566698" y="1142766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69" h="39369">
                  <a:moveTo>
                    <a:pt x="38935" y="19467"/>
                  </a:moveTo>
                  <a:lnTo>
                    <a:pt x="37405" y="11889"/>
                  </a:lnTo>
                  <a:lnTo>
                    <a:pt x="33233" y="5701"/>
                  </a:lnTo>
                  <a:lnTo>
                    <a:pt x="27045" y="1529"/>
                  </a:lnTo>
                  <a:lnTo>
                    <a:pt x="19467" y="0"/>
                  </a:lnTo>
                  <a:lnTo>
                    <a:pt x="11889" y="1529"/>
                  </a:lnTo>
                  <a:lnTo>
                    <a:pt x="5701" y="5701"/>
                  </a:lnTo>
                  <a:lnTo>
                    <a:pt x="1529" y="11889"/>
                  </a:lnTo>
                  <a:lnTo>
                    <a:pt x="0" y="19467"/>
                  </a:lnTo>
                  <a:lnTo>
                    <a:pt x="1529" y="27045"/>
                  </a:lnTo>
                  <a:lnTo>
                    <a:pt x="5701" y="33233"/>
                  </a:lnTo>
                  <a:lnTo>
                    <a:pt x="11889" y="37405"/>
                  </a:lnTo>
                  <a:lnTo>
                    <a:pt x="19467" y="38935"/>
                  </a:lnTo>
                  <a:lnTo>
                    <a:pt x="27045" y="37405"/>
                  </a:lnTo>
                  <a:lnTo>
                    <a:pt x="33233" y="33233"/>
                  </a:lnTo>
                  <a:lnTo>
                    <a:pt x="37405" y="27045"/>
                  </a:lnTo>
                  <a:lnTo>
                    <a:pt x="38935" y="19467"/>
                  </a:lnTo>
                  <a:close/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200">
                <a:latin typeface="Myriad Pro" panose="020B0503030403020204" pitchFamily="34" charset="0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2566698" y="998764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69" h="39369">
                  <a:moveTo>
                    <a:pt x="19467" y="0"/>
                  </a:moveTo>
                  <a:lnTo>
                    <a:pt x="11889" y="1529"/>
                  </a:lnTo>
                  <a:lnTo>
                    <a:pt x="5701" y="5701"/>
                  </a:lnTo>
                  <a:lnTo>
                    <a:pt x="1529" y="11889"/>
                  </a:lnTo>
                  <a:lnTo>
                    <a:pt x="0" y="19467"/>
                  </a:lnTo>
                  <a:lnTo>
                    <a:pt x="1529" y="27045"/>
                  </a:lnTo>
                  <a:lnTo>
                    <a:pt x="5701" y="33233"/>
                  </a:lnTo>
                  <a:lnTo>
                    <a:pt x="11889" y="37405"/>
                  </a:lnTo>
                  <a:lnTo>
                    <a:pt x="19467" y="38935"/>
                  </a:lnTo>
                  <a:lnTo>
                    <a:pt x="27045" y="37405"/>
                  </a:lnTo>
                  <a:lnTo>
                    <a:pt x="33233" y="33233"/>
                  </a:lnTo>
                  <a:lnTo>
                    <a:pt x="37405" y="27045"/>
                  </a:lnTo>
                  <a:lnTo>
                    <a:pt x="38935" y="19467"/>
                  </a:lnTo>
                  <a:lnTo>
                    <a:pt x="37405" y="11889"/>
                  </a:lnTo>
                  <a:lnTo>
                    <a:pt x="33233" y="5701"/>
                  </a:lnTo>
                  <a:lnTo>
                    <a:pt x="27045" y="1529"/>
                  </a:lnTo>
                  <a:lnTo>
                    <a:pt x="194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200">
                <a:latin typeface="Myriad Pro" panose="020B0503030403020204" pitchFamily="34" charset="0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2566698" y="998764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69" h="39369">
                  <a:moveTo>
                    <a:pt x="38935" y="19467"/>
                  </a:moveTo>
                  <a:lnTo>
                    <a:pt x="37405" y="11889"/>
                  </a:lnTo>
                  <a:lnTo>
                    <a:pt x="33233" y="5701"/>
                  </a:lnTo>
                  <a:lnTo>
                    <a:pt x="27045" y="1529"/>
                  </a:lnTo>
                  <a:lnTo>
                    <a:pt x="19467" y="0"/>
                  </a:lnTo>
                  <a:lnTo>
                    <a:pt x="11889" y="1529"/>
                  </a:lnTo>
                  <a:lnTo>
                    <a:pt x="5701" y="5701"/>
                  </a:lnTo>
                  <a:lnTo>
                    <a:pt x="1529" y="11889"/>
                  </a:lnTo>
                  <a:lnTo>
                    <a:pt x="0" y="19467"/>
                  </a:lnTo>
                  <a:lnTo>
                    <a:pt x="1529" y="27045"/>
                  </a:lnTo>
                  <a:lnTo>
                    <a:pt x="5701" y="33233"/>
                  </a:lnTo>
                  <a:lnTo>
                    <a:pt x="11889" y="37405"/>
                  </a:lnTo>
                  <a:lnTo>
                    <a:pt x="19467" y="38935"/>
                  </a:lnTo>
                  <a:lnTo>
                    <a:pt x="27045" y="37405"/>
                  </a:lnTo>
                  <a:lnTo>
                    <a:pt x="33233" y="33233"/>
                  </a:lnTo>
                  <a:lnTo>
                    <a:pt x="37405" y="27045"/>
                  </a:lnTo>
                  <a:lnTo>
                    <a:pt x="38935" y="19467"/>
                  </a:lnTo>
                  <a:close/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200">
                <a:latin typeface="Myriad Pro" panose="020B0503030403020204" pitchFamily="34" charset="0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2203539" y="1168503"/>
              <a:ext cx="353695" cy="76200"/>
            </a:xfrm>
            <a:custGeom>
              <a:avLst/>
              <a:gdLst/>
              <a:ahLst/>
              <a:cxnLst/>
              <a:rect l="l" t="t" r="r" b="b"/>
              <a:pathLst>
                <a:path w="353694" h="76200">
                  <a:moveTo>
                    <a:pt x="0" y="75720"/>
                  </a:moveTo>
                  <a:lnTo>
                    <a:pt x="353356" y="0"/>
                  </a:lnTo>
                </a:path>
              </a:pathLst>
            </a:custGeom>
            <a:ln w="10122">
              <a:solidFill>
                <a:srgbClr val="00837F"/>
              </a:solidFill>
            </a:ln>
          </p:spPr>
          <p:txBody>
            <a:bodyPr wrap="square" lIns="0" tIns="0" rIns="0" bIns="0" rtlCol="0"/>
            <a:lstStyle/>
            <a:p>
              <a:endParaRPr sz="2200">
                <a:latin typeface="Myriad Pro" panose="020B0503030403020204" pitchFamily="34" charset="0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2532060" y="1146887"/>
              <a:ext cx="29845" cy="52069"/>
            </a:xfrm>
            <a:custGeom>
              <a:avLst/>
              <a:gdLst/>
              <a:ahLst/>
              <a:cxnLst/>
              <a:rect l="l" t="t" r="r" b="b"/>
              <a:pathLst>
                <a:path w="29844" h="52069">
                  <a:moveTo>
                    <a:pt x="0" y="0"/>
                  </a:moveTo>
                  <a:lnTo>
                    <a:pt x="5459" y="7064"/>
                  </a:lnTo>
                  <a:lnTo>
                    <a:pt x="14271" y="13567"/>
                  </a:lnTo>
                  <a:lnTo>
                    <a:pt x="23363" y="18432"/>
                  </a:lnTo>
                  <a:lnTo>
                    <a:pt x="29663" y="20581"/>
                  </a:lnTo>
                  <a:lnTo>
                    <a:pt x="24796" y="25123"/>
                  </a:lnTo>
                  <a:lnTo>
                    <a:pt x="18496" y="33286"/>
                  </a:lnTo>
                  <a:lnTo>
                    <a:pt x="13122" y="42829"/>
                  </a:lnTo>
                  <a:lnTo>
                    <a:pt x="11036" y="51510"/>
                  </a:lnTo>
                </a:path>
              </a:pathLst>
            </a:custGeom>
            <a:ln w="8104">
              <a:solidFill>
                <a:srgbClr val="00837F"/>
              </a:solidFill>
            </a:ln>
          </p:spPr>
          <p:txBody>
            <a:bodyPr wrap="square" lIns="0" tIns="0" rIns="0" bIns="0" rtlCol="0"/>
            <a:lstStyle/>
            <a:p>
              <a:endParaRPr sz="2200">
                <a:latin typeface="Myriad Pro" panose="020B0503030403020204" pitchFamily="34" charset="0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2201233" y="1033088"/>
              <a:ext cx="359410" cy="205740"/>
            </a:xfrm>
            <a:custGeom>
              <a:avLst/>
              <a:gdLst/>
              <a:ahLst/>
              <a:cxnLst/>
              <a:rect l="l" t="t" r="r" b="b"/>
              <a:pathLst>
                <a:path w="359410" h="205740">
                  <a:moveTo>
                    <a:pt x="0" y="205118"/>
                  </a:moveTo>
                  <a:lnTo>
                    <a:pt x="358955" y="0"/>
                  </a:lnTo>
                </a:path>
              </a:pathLst>
            </a:custGeom>
            <a:ln w="10122">
              <a:solidFill>
                <a:srgbClr val="00837F"/>
              </a:solidFill>
            </a:ln>
          </p:spPr>
          <p:txBody>
            <a:bodyPr wrap="square" lIns="0" tIns="0" rIns="0" bIns="0" rtlCol="0"/>
            <a:lstStyle/>
            <a:p>
              <a:endParaRPr sz="2200">
                <a:latin typeface="Myriad Pro" panose="020B0503030403020204" pitchFamily="34" charset="0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2529975" y="1020024"/>
              <a:ext cx="34925" cy="46355"/>
            </a:xfrm>
            <a:custGeom>
              <a:avLst/>
              <a:gdLst/>
              <a:ahLst/>
              <a:cxnLst/>
              <a:rect l="l" t="t" r="r" b="b"/>
              <a:pathLst>
                <a:path w="34925" h="46355">
                  <a:moveTo>
                    <a:pt x="0" y="0"/>
                  </a:moveTo>
                  <a:lnTo>
                    <a:pt x="7342" y="5074"/>
                  </a:lnTo>
                  <a:lnTo>
                    <a:pt x="17709" y="8598"/>
                  </a:lnTo>
                  <a:lnTo>
                    <a:pt x="27846" y="10477"/>
                  </a:lnTo>
                  <a:lnTo>
                    <a:pt x="34500" y="10614"/>
                  </a:lnTo>
                  <a:lnTo>
                    <a:pt x="31240" y="16416"/>
                  </a:lnTo>
                  <a:lnTo>
                    <a:pt x="27713" y="26103"/>
                  </a:lnTo>
                  <a:lnTo>
                    <a:pt x="25486" y="36824"/>
                  </a:lnTo>
                  <a:lnTo>
                    <a:pt x="26131" y="45726"/>
                  </a:lnTo>
                </a:path>
              </a:pathLst>
            </a:custGeom>
            <a:ln w="8102">
              <a:solidFill>
                <a:srgbClr val="00837F"/>
              </a:solidFill>
            </a:ln>
          </p:spPr>
          <p:txBody>
            <a:bodyPr wrap="square" lIns="0" tIns="0" rIns="0" bIns="0" rtlCol="0"/>
            <a:lstStyle/>
            <a:p>
              <a:endParaRPr sz="2200">
                <a:latin typeface="Myriad Pro" panose="020B0503030403020204" pitchFamily="34" charset="0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2030593" y="1023309"/>
              <a:ext cx="527050" cy="132080"/>
            </a:xfrm>
            <a:custGeom>
              <a:avLst/>
              <a:gdLst/>
              <a:ahLst/>
              <a:cxnLst/>
              <a:rect l="l" t="t" r="r" b="b"/>
              <a:pathLst>
                <a:path w="527050" h="132080">
                  <a:moveTo>
                    <a:pt x="0" y="0"/>
                  </a:moveTo>
                  <a:lnTo>
                    <a:pt x="526537" y="131635"/>
                  </a:lnTo>
                </a:path>
              </a:pathLst>
            </a:custGeom>
            <a:ln w="10122">
              <a:solidFill>
                <a:srgbClr val="00837F"/>
              </a:solidFill>
            </a:ln>
          </p:spPr>
          <p:txBody>
            <a:bodyPr wrap="square" lIns="0" tIns="0" rIns="0" bIns="0" rtlCol="0"/>
            <a:lstStyle/>
            <a:p>
              <a:endParaRPr sz="2200">
                <a:latin typeface="Myriad Pro" panose="020B0503030403020204" pitchFamily="34" charset="0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2531540" y="1124556"/>
              <a:ext cx="30480" cy="51435"/>
            </a:xfrm>
            <a:custGeom>
              <a:avLst/>
              <a:gdLst/>
              <a:ahLst/>
              <a:cxnLst/>
              <a:rect l="l" t="t" r="r" b="b"/>
              <a:pathLst>
                <a:path w="30480" h="51434">
                  <a:moveTo>
                    <a:pt x="12794" y="0"/>
                  </a:moveTo>
                  <a:lnTo>
                    <a:pt x="14587" y="8759"/>
                  </a:lnTo>
                  <a:lnTo>
                    <a:pt x="19642" y="18492"/>
                  </a:lnTo>
                  <a:lnTo>
                    <a:pt x="25671" y="26877"/>
                  </a:lnTo>
                  <a:lnTo>
                    <a:pt x="30387" y="31587"/>
                  </a:lnTo>
                  <a:lnTo>
                    <a:pt x="24009" y="33524"/>
                  </a:lnTo>
                  <a:lnTo>
                    <a:pt x="14744" y="38085"/>
                  </a:lnTo>
                  <a:lnTo>
                    <a:pt x="5703" y="44295"/>
                  </a:lnTo>
                  <a:lnTo>
                    <a:pt x="0" y="51180"/>
                  </a:lnTo>
                </a:path>
              </a:pathLst>
            </a:custGeom>
            <a:ln w="8116">
              <a:solidFill>
                <a:srgbClr val="00837F"/>
              </a:solidFill>
            </a:ln>
          </p:spPr>
          <p:txBody>
            <a:bodyPr wrap="square" lIns="0" tIns="0" rIns="0" bIns="0" rtlCol="0"/>
            <a:lstStyle/>
            <a:p>
              <a:endParaRPr sz="2200">
                <a:latin typeface="Myriad Pro" panose="020B0503030403020204" pitchFamily="34" charset="0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2031173" y="1018208"/>
              <a:ext cx="525145" cy="0"/>
            </a:xfrm>
            <a:custGeom>
              <a:avLst/>
              <a:gdLst/>
              <a:ahLst/>
              <a:cxnLst/>
              <a:rect l="l" t="t" r="r" b="b"/>
              <a:pathLst>
                <a:path w="525144">
                  <a:moveTo>
                    <a:pt x="0" y="0"/>
                  </a:moveTo>
                  <a:lnTo>
                    <a:pt x="525082" y="0"/>
                  </a:lnTo>
                </a:path>
              </a:pathLst>
            </a:custGeom>
            <a:ln w="10122">
              <a:solidFill>
                <a:srgbClr val="00837F"/>
              </a:solidFill>
            </a:ln>
          </p:spPr>
          <p:txBody>
            <a:bodyPr wrap="square" lIns="0" tIns="0" rIns="0" bIns="0" rtlCol="0"/>
            <a:lstStyle/>
            <a:p>
              <a:endParaRPr sz="2200">
                <a:latin typeface="Myriad Pro" panose="020B0503030403020204" pitchFamily="34" charset="0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2536518" y="991892"/>
              <a:ext cx="24765" cy="52705"/>
            </a:xfrm>
            <a:custGeom>
              <a:avLst/>
              <a:gdLst/>
              <a:ahLst/>
              <a:cxnLst/>
              <a:rect l="l" t="t" r="r" b="b"/>
              <a:pathLst>
                <a:path w="24764" h="52705">
                  <a:moveTo>
                    <a:pt x="0" y="0"/>
                  </a:moveTo>
                  <a:lnTo>
                    <a:pt x="3855" y="8044"/>
                  </a:lnTo>
                  <a:lnTo>
                    <a:pt x="11102" y="16242"/>
                  </a:lnTo>
                  <a:lnTo>
                    <a:pt x="18966" y="22898"/>
                  </a:lnTo>
                  <a:lnTo>
                    <a:pt x="24671" y="26316"/>
                  </a:lnTo>
                  <a:lnTo>
                    <a:pt x="18966" y="29734"/>
                  </a:lnTo>
                  <a:lnTo>
                    <a:pt x="11102" y="36391"/>
                  </a:lnTo>
                  <a:lnTo>
                    <a:pt x="3855" y="44589"/>
                  </a:lnTo>
                  <a:lnTo>
                    <a:pt x="0" y="52633"/>
                  </a:lnTo>
                </a:path>
              </a:pathLst>
            </a:custGeom>
            <a:ln w="8097">
              <a:solidFill>
                <a:srgbClr val="00837F"/>
              </a:solidFill>
            </a:ln>
          </p:spPr>
          <p:txBody>
            <a:bodyPr wrap="square" lIns="0" tIns="0" rIns="0" bIns="0" rtlCol="0"/>
            <a:lstStyle/>
            <a:p>
              <a:endParaRPr sz="2200">
                <a:latin typeface="Myriad Pro" panose="020B0503030403020204" pitchFamily="34" charset="0"/>
              </a:endParaRPr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4498319" y="2000920"/>
            <a:ext cx="119543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>
              <a:spcBef>
                <a:spcPts val="178"/>
              </a:spcBef>
            </a:pPr>
            <a:r>
              <a:rPr sz="2200" i="1" spc="10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r</a:t>
            </a:r>
            <a:endParaRPr sz="2200" dirty="0">
              <a:latin typeface="Myriad Pro" panose="020B0503030403020204" pitchFamily="34" charset="0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523424" y="6661340"/>
            <a:ext cx="463070" cy="198246"/>
          </a:xfrm>
          <a:prstGeom prst="rect">
            <a:avLst/>
          </a:prstGeom>
        </p:spPr>
        <p:txBody>
          <a:bodyPr vert="horz" wrap="square" lIns="0" tIns="15100" rIns="0" bIns="0" rtlCol="0">
            <a:spAutoFit/>
          </a:bodyPr>
          <a:lstStyle/>
          <a:p>
            <a:pPr marL="25168">
              <a:spcBef>
                <a:spcPts val="119"/>
              </a:spcBef>
            </a:pPr>
            <a:r>
              <a:rPr sz="1189" spc="89" dirty="0">
                <a:solidFill>
                  <a:srgbClr val="7F7F7F"/>
                </a:solidFill>
                <a:latin typeface="Myriad Pro" panose="020B0503030403020204" pitchFamily="34" charset="0"/>
                <a:cs typeface="Calibri"/>
              </a:rPr>
              <a:t>5</a:t>
            </a:r>
            <a:r>
              <a:rPr sz="1189" spc="-109" dirty="0">
                <a:solidFill>
                  <a:srgbClr val="7F7F7F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1189" spc="226" dirty="0">
                <a:solidFill>
                  <a:srgbClr val="7F7F7F"/>
                </a:solidFill>
                <a:latin typeface="Myriad Pro" panose="020B0503030403020204" pitchFamily="34" charset="0"/>
                <a:cs typeface="Calibri"/>
              </a:rPr>
              <a:t>/</a:t>
            </a:r>
            <a:r>
              <a:rPr sz="1189" spc="-99" dirty="0">
                <a:solidFill>
                  <a:srgbClr val="7F7F7F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1189" spc="89" dirty="0">
                <a:solidFill>
                  <a:srgbClr val="7F7F7F"/>
                </a:solidFill>
                <a:latin typeface="Myriad Pro" panose="020B0503030403020204" pitchFamily="34" charset="0"/>
                <a:cs typeface="Calibri"/>
              </a:rPr>
              <a:t>26</a:t>
            </a:r>
            <a:endParaRPr sz="1189">
              <a:latin typeface="Myriad Pro" panose="020B0503030403020204" pitchFamily="34" charset="0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20604" y="3528274"/>
            <a:ext cx="7602820" cy="2779780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>
              <a:spcBef>
                <a:spcPts val="99"/>
              </a:spcBef>
            </a:pPr>
            <a:endParaRPr sz="2200" dirty="0">
              <a:latin typeface="Myriad Pro" panose="020B0503030403020204" pitchFamily="34" charset="0"/>
              <a:cs typeface="Tahoma"/>
            </a:endParaRPr>
          </a:p>
          <a:p>
            <a:pPr marL="417144" marR="1702587" indent="-342900">
              <a:lnSpc>
                <a:spcPct val="102600"/>
              </a:lnSpc>
              <a:buClr>
                <a:srgbClr val="004B59"/>
              </a:buClr>
              <a:buSzPct val="72727"/>
              <a:buFont typeface="Arial" panose="020B0604020202020204" pitchFamily="34" charset="0"/>
              <a:buChar char="•"/>
              <a:tabLst>
                <a:tab pos="369964" algn="l"/>
              </a:tabLst>
            </a:pPr>
            <a:r>
              <a:rPr sz="2200" spc="-109" dirty="0">
                <a:latin typeface="Myriad Pro" panose="020B0503030403020204" pitchFamily="34" charset="0"/>
                <a:cs typeface="Tahoma"/>
              </a:rPr>
              <a:t>Represent </a:t>
            </a:r>
            <a:r>
              <a:rPr sz="2200" spc="-99" dirty="0">
                <a:latin typeface="Myriad Pro" panose="020B0503030403020204" pitchFamily="34" charset="0"/>
                <a:cs typeface="Tahoma"/>
              </a:rPr>
              <a:t>concepts </a:t>
            </a:r>
            <a:r>
              <a:rPr sz="2200" spc="-139" dirty="0">
                <a:latin typeface="Myriad Pro" panose="020B0503030403020204" pitchFamily="34" charset="0"/>
                <a:cs typeface="Tahoma"/>
              </a:rPr>
              <a:t>as </a:t>
            </a:r>
            <a:r>
              <a:rPr sz="2200" spc="-89" dirty="0">
                <a:solidFill>
                  <a:srgbClr val="FF0000"/>
                </a:solidFill>
                <a:latin typeface="Myriad Pro" panose="020B0503030403020204" pitchFamily="34" charset="0"/>
                <a:cs typeface="Tahoma"/>
              </a:rPr>
              <a:t>geometrically </a:t>
            </a:r>
            <a:r>
              <a:rPr sz="2200" spc="-129" dirty="0">
                <a:solidFill>
                  <a:srgbClr val="FF0000"/>
                </a:solidFill>
                <a:latin typeface="Myriad Pro" panose="020B0503030403020204" pitchFamily="34" charset="0"/>
                <a:cs typeface="Tahoma"/>
              </a:rPr>
              <a:t>shaped sets </a:t>
            </a:r>
            <a:r>
              <a:rPr sz="2200" spc="-129" dirty="0">
                <a:latin typeface="Myriad Pro" panose="020B0503030403020204" pitchFamily="34" charset="0"/>
                <a:cs typeface="Tahoma"/>
              </a:rPr>
              <a:t> </a:t>
            </a:r>
            <a:r>
              <a:rPr sz="2200" spc="-89" dirty="0">
                <a:latin typeface="Myriad Pro" panose="020B0503030403020204" pitchFamily="34" charset="0"/>
                <a:cs typeface="Tahoma"/>
              </a:rPr>
              <a:t>(sets </a:t>
            </a:r>
            <a:r>
              <a:rPr sz="2200" spc="-79" dirty="0">
                <a:latin typeface="Myriad Pro" panose="020B0503030403020204" pitchFamily="34" charset="0"/>
                <a:cs typeface="Tahoma"/>
              </a:rPr>
              <a:t>of </a:t>
            </a:r>
            <a:r>
              <a:rPr sz="2200" spc="-99" dirty="0">
                <a:latin typeface="Myriad Pro" panose="020B0503030403020204" pitchFamily="34" charset="0"/>
                <a:cs typeface="Tahoma"/>
              </a:rPr>
              <a:t>vectors, </a:t>
            </a:r>
            <a:r>
              <a:rPr sz="2200" spc="-69" dirty="0">
                <a:latin typeface="Myriad Pro" panose="020B0503030403020204" pitchFamily="34" charset="0"/>
                <a:cs typeface="Tahoma"/>
              </a:rPr>
              <a:t>not </a:t>
            </a:r>
            <a:r>
              <a:rPr sz="2200" spc="-109" dirty="0">
                <a:latin typeface="Myriad Pro" panose="020B0503030403020204" pitchFamily="34" charset="0"/>
                <a:cs typeface="Tahoma"/>
              </a:rPr>
              <a:t>single</a:t>
            </a:r>
            <a:r>
              <a:rPr sz="2200" spc="-99" dirty="0">
                <a:latin typeface="Myriad Pro" panose="020B0503030403020204" pitchFamily="34" charset="0"/>
                <a:cs typeface="Tahoma"/>
              </a:rPr>
              <a:t> </a:t>
            </a:r>
            <a:r>
              <a:rPr sz="2200" spc="-79" dirty="0">
                <a:latin typeface="Myriad Pro" panose="020B0503030403020204" pitchFamily="34" charset="0"/>
                <a:cs typeface="Tahoma"/>
              </a:rPr>
              <a:t>vector)</a:t>
            </a:r>
            <a:endParaRPr sz="2200" dirty="0">
              <a:latin typeface="Myriad Pro" panose="020B0503030403020204" pitchFamily="34" charset="0"/>
              <a:cs typeface="Tahoma"/>
            </a:endParaRPr>
          </a:p>
          <a:p>
            <a:pPr>
              <a:spcBef>
                <a:spcPts val="40"/>
              </a:spcBef>
              <a:buClr>
                <a:srgbClr val="004B59"/>
              </a:buClr>
              <a:buFont typeface="Lucida Sans Unicode"/>
              <a:buChar char="►"/>
            </a:pPr>
            <a:endParaRPr sz="2200" dirty="0">
              <a:latin typeface="Myriad Pro" panose="020B0503030403020204" pitchFamily="34" charset="0"/>
              <a:cs typeface="Tahoma"/>
            </a:endParaRPr>
          </a:p>
          <a:p>
            <a:pPr marL="417144" marR="35235" indent="-342900">
              <a:lnSpc>
                <a:spcPct val="102600"/>
              </a:lnSpc>
              <a:buClr>
                <a:srgbClr val="004B59"/>
              </a:buClr>
              <a:buSzPct val="72727"/>
              <a:buFont typeface="Arial" panose="020B0604020202020204" pitchFamily="34" charset="0"/>
              <a:buChar char="•"/>
              <a:tabLst>
                <a:tab pos="369964" algn="l"/>
              </a:tabLst>
            </a:pPr>
            <a:r>
              <a:rPr sz="2200" spc="-109" dirty="0">
                <a:latin typeface="Myriad Pro" panose="020B0503030403020204" pitchFamily="34" charset="0"/>
                <a:cs typeface="Tahoma"/>
              </a:rPr>
              <a:t>Represent </a:t>
            </a:r>
            <a:r>
              <a:rPr sz="2200" spc="-99" dirty="0">
                <a:latin typeface="Myriad Pro" panose="020B0503030403020204" pitchFamily="34" charset="0"/>
                <a:cs typeface="Tahoma"/>
              </a:rPr>
              <a:t>binary </a:t>
            </a:r>
            <a:r>
              <a:rPr sz="2200" spc="-79" dirty="0">
                <a:latin typeface="Myriad Pro" panose="020B0503030403020204" pitchFamily="34" charset="0"/>
                <a:cs typeface="Tahoma"/>
              </a:rPr>
              <a:t>relations </a:t>
            </a:r>
            <a:r>
              <a:rPr sz="2200" spc="-139" dirty="0">
                <a:latin typeface="Myriad Pro" panose="020B0503030403020204" pitchFamily="34" charset="0"/>
                <a:cs typeface="Tahoma"/>
              </a:rPr>
              <a:t>as </a:t>
            </a:r>
            <a:r>
              <a:rPr sz="2200" spc="-89" dirty="0">
                <a:solidFill>
                  <a:srgbClr val="FF0000"/>
                </a:solidFill>
                <a:latin typeface="Myriad Pro" panose="020B0503030403020204" pitchFamily="34" charset="0"/>
                <a:cs typeface="Tahoma"/>
              </a:rPr>
              <a:t>geometrically </a:t>
            </a:r>
            <a:r>
              <a:rPr sz="2200" spc="-129" dirty="0">
                <a:solidFill>
                  <a:srgbClr val="FF0000"/>
                </a:solidFill>
                <a:latin typeface="Myriad Pro" panose="020B0503030403020204" pitchFamily="34" charset="0"/>
                <a:cs typeface="Tahoma"/>
              </a:rPr>
              <a:t>shaped </a:t>
            </a:r>
            <a:r>
              <a:rPr sz="2200" spc="-119" dirty="0">
                <a:solidFill>
                  <a:srgbClr val="FF0000"/>
                </a:solidFill>
                <a:latin typeface="Myriad Pro" panose="020B0503030403020204" pitchFamily="34" charset="0"/>
                <a:cs typeface="Tahoma"/>
              </a:rPr>
              <a:t>sets </a:t>
            </a:r>
            <a:r>
              <a:rPr sz="2200" spc="-79" dirty="0">
                <a:solidFill>
                  <a:srgbClr val="FF0000"/>
                </a:solidFill>
                <a:latin typeface="Myriad Pro" panose="020B0503030403020204" pitchFamily="34" charset="0"/>
                <a:cs typeface="Tahoma"/>
              </a:rPr>
              <a:t>of </a:t>
            </a:r>
            <a:r>
              <a:rPr sz="2200" spc="-99" dirty="0">
                <a:solidFill>
                  <a:srgbClr val="FF0000"/>
                </a:solidFill>
                <a:latin typeface="Myriad Pro" panose="020B0503030403020204" pitchFamily="34" charset="0"/>
                <a:cs typeface="Tahoma"/>
              </a:rPr>
              <a:t>pairs </a:t>
            </a:r>
            <a:r>
              <a:rPr sz="2200" spc="-99" dirty="0">
                <a:latin typeface="Myriad Pro" panose="020B0503030403020204" pitchFamily="34" charset="0"/>
                <a:cs typeface="Tahoma"/>
              </a:rPr>
              <a:t> </a:t>
            </a:r>
            <a:r>
              <a:rPr sz="2200" spc="-79" dirty="0">
                <a:latin typeface="Myriad Pro" panose="020B0503030403020204" pitchFamily="34" charset="0"/>
                <a:cs typeface="Tahoma"/>
              </a:rPr>
              <a:t>of</a:t>
            </a:r>
            <a:r>
              <a:rPr sz="2200" spc="20" dirty="0">
                <a:latin typeface="Myriad Pro" panose="020B0503030403020204" pitchFamily="34" charset="0"/>
                <a:cs typeface="Tahoma"/>
              </a:rPr>
              <a:t> </a:t>
            </a:r>
            <a:r>
              <a:rPr sz="2200" spc="-99" dirty="0">
                <a:latin typeface="Myriad Pro" panose="020B0503030403020204" pitchFamily="34" charset="0"/>
                <a:cs typeface="Tahoma"/>
              </a:rPr>
              <a:t>objects</a:t>
            </a:r>
            <a:endParaRPr lang="de-DE" sz="2200" spc="-99" dirty="0">
              <a:latin typeface="Myriad Pro" panose="020B0503030403020204" pitchFamily="34" charset="0"/>
              <a:cs typeface="Tahoma"/>
            </a:endParaRPr>
          </a:p>
          <a:p>
            <a:pPr marL="417144" marR="35235" indent="-342900">
              <a:lnSpc>
                <a:spcPct val="102600"/>
              </a:lnSpc>
              <a:buClr>
                <a:srgbClr val="004B59"/>
              </a:buClr>
              <a:buSzPct val="72727"/>
              <a:buFont typeface="Arial" panose="020B0604020202020204" pitchFamily="34" charset="0"/>
              <a:buChar char="•"/>
              <a:tabLst>
                <a:tab pos="369964" algn="l"/>
              </a:tabLst>
            </a:pPr>
            <a:endParaRPr lang="de-DE" sz="2200" spc="-99" dirty="0">
              <a:latin typeface="Myriad Pro" panose="020B0503030403020204" pitchFamily="34" charset="0"/>
              <a:cs typeface="Tahoma"/>
            </a:endParaRPr>
          </a:p>
          <a:p>
            <a:pPr marL="417144" marR="35235" indent="-342900">
              <a:lnSpc>
                <a:spcPct val="102600"/>
              </a:lnSpc>
              <a:buClr>
                <a:srgbClr val="004B59"/>
              </a:buClr>
              <a:buSzPct val="72727"/>
              <a:buFont typeface="Arial" panose="020B0604020202020204" pitchFamily="34" charset="0"/>
              <a:buChar char="•"/>
              <a:tabLst>
                <a:tab pos="369964" algn="l"/>
              </a:tabLst>
            </a:pPr>
            <a:r>
              <a:rPr lang="de-DE" sz="2200" spc="-99" dirty="0" err="1">
                <a:latin typeface="Myriad Pro" panose="020B0503030403020204" pitchFamily="34" charset="0"/>
                <a:cs typeface="Tahoma"/>
              </a:rPr>
              <a:t>Benefit</a:t>
            </a:r>
            <a:r>
              <a:rPr lang="de-DE" sz="2200" spc="-99" dirty="0">
                <a:latin typeface="Myriad Pro" panose="020B0503030403020204" pitchFamily="34" charset="0"/>
                <a:cs typeface="Tahoma"/>
              </a:rPr>
              <a:t>: Can </a:t>
            </a:r>
            <a:r>
              <a:rPr lang="de-DE" sz="2200" spc="-99" dirty="0" err="1">
                <a:latin typeface="Myriad Pro" panose="020B0503030403020204" pitchFamily="34" charset="0"/>
                <a:cs typeface="Tahoma"/>
              </a:rPr>
              <a:t>add</a:t>
            </a:r>
            <a:r>
              <a:rPr lang="de-DE" sz="2200" spc="-99" dirty="0">
                <a:latin typeface="Myriad Pro" panose="020B0503030403020204" pitchFamily="34" charset="0"/>
                <a:cs typeface="Tahoma"/>
              </a:rPr>
              <a:t> </a:t>
            </a:r>
            <a:r>
              <a:rPr lang="de-DE" sz="2200" spc="-99" dirty="0" err="1">
                <a:latin typeface="Myriad Pro" panose="020B0503030403020204" pitchFamily="34" charset="0"/>
                <a:cs typeface="Tahoma"/>
              </a:rPr>
              <a:t>background</a:t>
            </a:r>
            <a:r>
              <a:rPr lang="de-DE" sz="2200" spc="-99" dirty="0">
                <a:latin typeface="Myriad Pro" panose="020B0503030403020204" pitchFamily="34" charset="0"/>
                <a:cs typeface="Tahoma"/>
              </a:rPr>
              <a:t> </a:t>
            </a:r>
            <a:r>
              <a:rPr lang="de-DE" sz="2200" spc="-99" dirty="0" err="1">
                <a:latin typeface="Myriad Pro" panose="020B0503030403020204" pitchFamily="34" charset="0"/>
                <a:cs typeface="Tahoma"/>
              </a:rPr>
              <a:t>kowledge</a:t>
            </a:r>
            <a:endParaRPr sz="2200" dirty="0">
              <a:latin typeface="Myriad Pro" panose="020B0503030403020204" pitchFamily="34" charset="0"/>
              <a:cs typeface="Tahoma"/>
            </a:endParaRPr>
          </a:p>
        </p:txBody>
      </p:sp>
      <p:sp>
        <p:nvSpPr>
          <p:cNvPr id="37" name="object 12">
            <a:extLst>
              <a:ext uri="{FF2B5EF4-FFF2-40B4-BE49-F238E27FC236}">
                <a16:creationId xmlns:a16="http://schemas.microsoft.com/office/drawing/2014/main" id="{738FA45A-E471-B24F-98A1-28755130BD6E}"/>
              </a:ext>
            </a:extLst>
          </p:cNvPr>
          <p:cNvSpPr txBox="1"/>
          <p:nvPr/>
        </p:nvSpPr>
        <p:spPr>
          <a:xfrm>
            <a:off x="4957264" y="3072233"/>
            <a:ext cx="749976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>
              <a:spcBef>
                <a:spcPts val="178"/>
              </a:spcBef>
            </a:pPr>
            <a:r>
              <a:rPr lang="de-DE" sz="2200" spc="-129" dirty="0">
                <a:latin typeface="Myriad Pro" panose="020B0503030403020204" pitchFamily="34" charset="0"/>
                <a:cs typeface="Tahoma"/>
              </a:rPr>
              <a:t>King</a:t>
            </a:r>
            <a:endParaRPr sz="2200" dirty="0">
              <a:latin typeface="Myriad Pro" panose="020B0503030403020204" pitchFamily="34" charset="0"/>
              <a:cs typeface="Tahoma"/>
            </a:endParaRPr>
          </a:p>
        </p:txBody>
      </p:sp>
      <p:sp>
        <p:nvSpPr>
          <p:cNvPr id="39" name="object 34">
            <a:extLst>
              <a:ext uri="{FF2B5EF4-FFF2-40B4-BE49-F238E27FC236}">
                <a16:creationId xmlns:a16="http://schemas.microsoft.com/office/drawing/2014/main" id="{BDB92267-46D6-B64E-8D79-181D89735513}"/>
              </a:ext>
            </a:extLst>
          </p:cNvPr>
          <p:cNvSpPr txBox="1"/>
          <p:nvPr/>
        </p:nvSpPr>
        <p:spPr>
          <a:xfrm>
            <a:off x="3215753" y="1507529"/>
            <a:ext cx="119543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>
              <a:spcBef>
                <a:spcPts val="178"/>
              </a:spcBef>
            </a:pPr>
            <a:r>
              <a:rPr sz="2200" i="1" spc="10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r</a:t>
            </a:r>
            <a:endParaRPr sz="2200" dirty="0">
              <a:latin typeface="Myriad Pro" panose="020B0503030403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187421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313" y="260350"/>
            <a:ext cx="8229600" cy="526749"/>
          </a:xfrm>
          <a:prstGeom prst="rect">
            <a:avLst/>
          </a:prstGeom>
        </p:spPr>
        <p:txBody>
          <a:bodyPr vert="horz" wrap="square" lIns="0" tIns="33975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5168">
              <a:spcBef>
                <a:spcPts val="268"/>
              </a:spcBef>
            </a:pPr>
            <a:r>
              <a:rPr spc="-99" dirty="0">
                <a:latin typeface="Tahoma"/>
                <a:cs typeface="Tahoma"/>
              </a:rPr>
              <a:t>Adding </a:t>
            </a:r>
            <a:r>
              <a:rPr spc="-109" dirty="0">
                <a:latin typeface="Myriad Pro" panose="020B0503030403020204" pitchFamily="34" charset="0"/>
                <a:cs typeface="Tahoma"/>
              </a:rPr>
              <a:t>Background</a:t>
            </a:r>
            <a:r>
              <a:rPr spc="69" dirty="0">
                <a:latin typeface="Tahoma"/>
                <a:cs typeface="Tahoma"/>
              </a:rPr>
              <a:t> </a:t>
            </a:r>
            <a:r>
              <a:rPr spc="-139" dirty="0">
                <a:latin typeface="Tahoma"/>
                <a:cs typeface="Tahoma"/>
              </a:rPr>
              <a:t>Knowledge</a:t>
            </a:r>
            <a:endParaRPr dirty="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26069" y="1089377"/>
            <a:ext cx="7888588" cy="4190301"/>
            <a:chOff x="313816" y="549732"/>
            <a:chExt cx="3980815" cy="2114550"/>
          </a:xfrm>
        </p:grpSpPr>
        <p:sp>
          <p:nvSpPr>
            <p:cNvPr id="4" name="object 4"/>
            <p:cNvSpPr/>
            <p:nvPr/>
          </p:nvSpPr>
          <p:spPr>
            <a:xfrm>
              <a:off x="313816" y="549732"/>
              <a:ext cx="3980815" cy="231140"/>
            </a:xfrm>
            <a:custGeom>
              <a:avLst/>
              <a:gdLst/>
              <a:ahLst/>
              <a:cxnLst/>
              <a:rect l="l" t="t" r="r" b="b"/>
              <a:pathLst>
                <a:path w="3980815" h="231140">
                  <a:moveTo>
                    <a:pt x="0" y="230657"/>
                  </a:moveTo>
                  <a:lnTo>
                    <a:pt x="3980370" y="230657"/>
                  </a:lnTo>
                  <a:lnTo>
                    <a:pt x="3980370" y="0"/>
                  </a:lnTo>
                  <a:lnTo>
                    <a:pt x="0" y="0"/>
                  </a:lnTo>
                  <a:lnTo>
                    <a:pt x="0" y="230657"/>
                  </a:lnTo>
                  <a:close/>
                </a:path>
              </a:pathLst>
            </a:custGeom>
            <a:solidFill>
              <a:srgbClr val="FA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3816" y="780389"/>
              <a:ext cx="3980815" cy="1883410"/>
            </a:xfrm>
            <a:custGeom>
              <a:avLst/>
              <a:gdLst/>
              <a:ahLst/>
              <a:cxnLst/>
              <a:rect l="l" t="t" r="r" b="b"/>
              <a:pathLst>
                <a:path w="3980815" h="1883410">
                  <a:moveTo>
                    <a:pt x="3980370" y="0"/>
                  </a:moveTo>
                  <a:lnTo>
                    <a:pt x="0" y="0"/>
                  </a:lnTo>
                  <a:lnTo>
                    <a:pt x="0" y="1883333"/>
                  </a:lnTo>
                  <a:lnTo>
                    <a:pt x="3980370" y="1883333"/>
                  </a:lnTo>
                  <a:lnTo>
                    <a:pt x="3980370" y="0"/>
                  </a:lnTo>
                  <a:close/>
                </a:path>
              </a:pathLst>
            </a:custGeom>
            <a:solidFill>
              <a:srgbClr val="FEFB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92411" y="1074197"/>
            <a:ext cx="7702352" cy="3639684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2400" spc="-10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Example</a:t>
            </a:r>
            <a:endParaRPr sz="2400" dirty="0">
              <a:latin typeface="Myriad Pro" panose="020B0503030403020204" pitchFamily="34" charset="0"/>
              <a:cs typeface="Tahoma"/>
            </a:endParaRPr>
          </a:p>
          <a:p>
            <a:pPr marL="31459" marR="10067" indent="313336">
              <a:lnSpc>
                <a:spcPts val="9710"/>
              </a:lnSpc>
              <a:spcBef>
                <a:spcPts val="446"/>
              </a:spcBef>
              <a:tabLst>
                <a:tab pos="680783" algn="l"/>
              </a:tabLst>
            </a:pPr>
            <a:r>
              <a:rPr sz="2200" spc="-30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{</a:t>
            </a:r>
            <a:r>
              <a:rPr lang="de-DE" sz="2200" spc="-30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 </a:t>
            </a:r>
            <a:r>
              <a:rPr sz="2200" spc="-30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∀</a:t>
            </a:r>
            <a:r>
              <a:rPr sz="2200" spc="-30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X,</a:t>
            </a:r>
            <a:r>
              <a:rPr sz="2200" spc="-248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 </a:t>
            </a:r>
            <a:r>
              <a:rPr sz="2200" spc="-20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Y</a:t>
            </a:r>
            <a:r>
              <a:rPr sz="2200" spc="-238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 </a:t>
            </a:r>
            <a:r>
              <a:rPr sz="2200" spc="-10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,</a:t>
            </a:r>
            <a:r>
              <a:rPr sz="2200" spc="-248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 </a:t>
            </a:r>
            <a:r>
              <a:rPr sz="2200" spc="-50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Z.subfield</a:t>
            </a:r>
            <a:r>
              <a:rPr sz="2200" spc="-404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 </a:t>
            </a:r>
            <a:r>
              <a:rPr sz="2200" spc="129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(</a:t>
            </a:r>
            <a:r>
              <a:rPr sz="2200" spc="129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X,</a:t>
            </a:r>
            <a:r>
              <a:rPr sz="2200" spc="-248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 </a:t>
            </a:r>
            <a:r>
              <a:rPr sz="2200" spc="-20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Y</a:t>
            </a:r>
            <a:r>
              <a:rPr sz="2200" spc="-238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 </a:t>
            </a:r>
            <a:r>
              <a:rPr sz="2200" spc="129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)</a:t>
            </a:r>
            <a:r>
              <a:rPr sz="2200" spc="-208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 </a:t>
            </a:r>
            <a:r>
              <a:rPr sz="2200" spc="-297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∧</a:t>
            </a:r>
            <a:r>
              <a:rPr sz="2200" spc="-208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 </a:t>
            </a:r>
            <a:r>
              <a:rPr lang="de-DE" sz="2200" spc="-208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   </a:t>
            </a:r>
            <a:r>
              <a:rPr sz="2200" spc="-40" dirty="0" err="1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worksIn</a:t>
            </a:r>
            <a:r>
              <a:rPr sz="2200" spc="-40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(</a:t>
            </a:r>
            <a:r>
              <a:rPr sz="2200" spc="-40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Z,</a:t>
            </a:r>
            <a:r>
              <a:rPr sz="2200" spc="-248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 </a:t>
            </a:r>
            <a:r>
              <a:rPr sz="2200" spc="-20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X</a:t>
            </a:r>
            <a:r>
              <a:rPr sz="2200" spc="-317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 </a:t>
            </a:r>
            <a:r>
              <a:rPr sz="2200" spc="129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)</a:t>
            </a:r>
            <a:r>
              <a:rPr sz="2200" spc="-89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 </a:t>
            </a:r>
            <a:r>
              <a:rPr sz="2200" spc="109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→</a:t>
            </a:r>
            <a:r>
              <a:rPr lang="de-DE" sz="2200" spc="109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 </a:t>
            </a:r>
            <a:r>
              <a:rPr sz="2200" spc="-89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 </a:t>
            </a:r>
            <a:r>
              <a:rPr sz="2200" spc="-40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worksIn</a:t>
            </a:r>
            <a:r>
              <a:rPr sz="2200" spc="-40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(</a:t>
            </a:r>
            <a:r>
              <a:rPr sz="2200" spc="-40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Z,</a:t>
            </a:r>
            <a:r>
              <a:rPr sz="2200" spc="-248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 </a:t>
            </a:r>
            <a:r>
              <a:rPr sz="2200" spc="-20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Y</a:t>
            </a:r>
            <a:r>
              <a:rPr sz="2200" spc="-238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 </a:t>
            </a:r>
            <a:r>
              <a:rPr sz="2200" spc="248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)</a:t>
            </a:r>
            <a:r>
              <a:rPr lang="de-DE" sz="2200" spc="248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 </a:t>
            </a:r>
            <a:r>
              <a:rPr sz="2200" spc="248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}  </a:t>
            </a:r>
            <a:endParaRPr lang="de-DE" sz="2200" spc="248" dirty="0">
              <a:solidFill>
                <a:srgbClr val="00837F"/>
              </a:solidFill>
              <a:latin typeface="Myriad Pro" panose="020B0503030403020204" pitchFamily="34" charset="0"/>
              <a:cs typeface="Lucida Sans Unicode"/>
            </a:endParaRPr>
          </a:p>
          <a:p>
            <a:pPr marL="31459" marR="10067" indent="313336">
              <a:lnSpc>
                <a:spcPts val="9710"/>
              </a:lnSpc>
              <a:spcBef>
                <a:spcPts val="446"/>
              </a:spcBef>
              <a:tabLst>
                <a:tab pos="680783" algn="l"/>
              </a:tabLst>
            </a:pPr>
            <a:r>
              <a:rPr sz="2200" spc="-139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KG	</a:t>
            </a:r>
            <a:r>
              <a:rPr sz="2200" spc="-59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= </a:t>
            </a:r>
            <a:r>
              <a:rPr sz="2200" spc="30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{</a:t>
            </a:r>
            <a:r>
              <a:rPr sz="2200" spc="30" dirty="0">
                <a:solidFill>
                  <a:srgbClr val="00837F"/>
                </a:solidFill>
                <a:latin typeface="Myriad Pro" panose="020B0503030403020204" pitchFamily="34" charset="0"/>
                <a:cs typeface="Calibri"/>
              </a:rPr>
              <a:t>worksIn(alice,AI)</a:t>
            </a:r>
            <a:r>
              <a:rPr sz="2200" spc="30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, </a:t>
            </a:r>
            <a:r>
              <a:rPr sz="2200" spc="40" dirty="0">
                <a:solidFill>
                  <a:srgbClr val="00837F"/>
                </a:solidFill>
                <a:latin typeface="Myriad Pro" panose="020B0503030403020204" pitchFamily="34" charset="0"/>
                <a:cs typeface="Calibri"/>
              </a:rPr>
              <a:t>subfield(AI,CS)</a:t>
            </a:r>
            <a:r>
              <a:rPr sz="2200" spc="40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,</a:t>
            </a:r>
            <a:r>
              <a:rPr sz="2200" spc="-357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 </a:t>
            </a:r>
            <a:r>
              <a:rPr sz="2200" dirty="0">
                <a:solidFill>
                  <a:srgbClr val="00837F"/>
                </a:solidFill>
                <a:latin typeface="Myriad Pro" panose="020B0503030403020204" pitchFamily="34" charset="0"/>
                <a:cs typeface="Calibri"/>
              </a:rPr>
              <a:t>manyPubls(alice,bob)</a:t>
            </a:r>
            <a:r>
              <a:rPr sz="2200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,</a:t>
            </a:r>
            <a:endParaRPr sz="2200" dirty="0">
              <a:latin typeface="Myriad Pro" panose="020B0503030403020204" pitchFamily="34" charset="0"/>
              <a:cs typeface="Arial"/>
            </a:endParaRPr>
          </a:p>
          <a:p>
            <a:pPr marL="1146384">
              <a:lnSpc>
                <a:spcPts val="1772"/>
              </a:lnSpc>
              <a:tabLst>
                <a:tab pos="3632942" algn="l"/>
              </a:tabLst>
            </a:pPr>
            <a:r>
              <a:rPr sz="2200" spc="10" dirty="0">
                <a:solidFill>
                  <a:srgbClr val="00837F"/>
                </a:solidFill>
                <a:latin typeface="Myriad Pro" panose="020B0503030403020204" pitchFamily="34" charset="0"/>
                <a:cs typeface="Calibri"/>
              </a:rPr>
              <a:t>worksIn(bob,AI)</a:t>
            </a:r>
            <a:r>
              <a:rPr sz="2200" spc="10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,	</a:t>
            </a:r>
            <a:r>
              <a:rPr sz="2200" spc="-99" dirty="0">
                <a:latin typeface="Myriad Pro" panose="020B0503030403020204" pitchFamily="34" charset="0"/>
                <a:cs typeface="Tahoma"/>
              </a:rPr>
              <a:t>(by</a:t>
            </a:r>
            <a:r>
              <a:rPr sz="2200" spc="20" dirty="0">
                <a:latin typeface="Myriad Pro" panose="020B0503030403020204" pitchFamily="34" charset="0"/>
                <a:cs typeface="Tahoma"/>
              </a:rPr>
              <a:t> </a:t>
            </a:r>
            <a:r>
              <a:rPr sz="2200" spc="-69" dirty="0">
                <a:latin typeface="Myriad Pro" panose="020B0503030403020204" pitchFamily="34" charset="0"/>
                <a:cs typeface="Tahoma"/>
              </a:rPr>
              <a:t>induction)</a:t>
            </a:r>
            <a:endParaRPr sz="2200" dirty="0">
              <a:latin typeface="Myriad Pro" panose="020B0503030403020204" pitchFamily="34" charset="0"/>
              <a:cs typeface="Tahoma"/>
            </a:endParaRPr>
          </a:p>
          <a:p>
            <a:pPr marL="1146384">
              <a:spcBef>
                <a:spcPts val="664"/>
              </a:spcBef>
              <a:tabLst>
                <a:tab pos="3659368" algn="l"/>
              </a:tabLst>
            </a:pPr>
            <a:r>
              <a:rPr sz="2200" spc="20" dirty="0">
                <a:solidFill>
                  <a:srgbClr val="00837F"/>
                </a:solidFill>
                <a:latin typeface="Myriad Pro" panose="020B0503030403020204" pitchFamily="34" charset="0"/>
                <a:cs typeface="Calibri"/>
              </a:rPr>
              <a:t>worksIn(alice,CS)</a:t>
            </a:r>
            <a:r>
              <a:rPr sz="2180" i="1" spc="20" dirty="0">
                <a:solidFill>
                  <a:srgbClr val="00837F"/>
                </a:solidFill>
                <a:latin typeface="Calibri"/>
                <a:cs typeface="Calibri"/>
              </a:rPr>
              <a:t>	</a:t>
            </a:r>
            <a:r>
              <a:rPr sz="2200" spc="-99" dirty="0">
                <a:latin typeface="Myriad Pro" panose="020B0503030403020204" pitchFamily="34" charset="0"/>
                <a:cs typeface="Tahoma"/>
              </a:rPr>
              <a:t>(by</a:t>
            </a:r>
            <a:r>
              <a:rPr sz="2200" spc="20" dirty="0">
                <a:latin typeface="Myriad Pro" panose="020B0503030403020204" pitchFamily="34" charset="0"/>
                <a:cs typeface="Tahoma"/>
              </a:rPr>
              <a:t> </a:t>
            </a:r>
            <a:r>
              <a:rPr sz="2200" spc="-50" dirty="0">
                <a:latin typeface="Myriad Pro" panose="020B0503030403020204" pitchFamily="34" charset="0"/>
                <a:cs typeface="Tahoma"/>
              </a:rPr>
              <a:t>deduction)</a:t>
            </a:r>
            <a:r>
              <a:rPr sz="2180" spc="-50" dirty="0">
                <a:solidFill>
                  <a:srgbClr val="00837F"/>
                </a:solidFill>
                <a:latin typeface="Lucida Sans Unicode"/>
                <a:cs typeface="Lucida Sans Unicode"/>
              </a:rPr>
              <a:t>}</a:t>
            </a:r>
            <a:endParaRPr sz="2180" dirty="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21730" y="6594702"/>
            <a:ext cx="463070" cy="198246"/>
          </a:xfrm>
          <a:prstGeom prst="rect">
            <a:avLst/>
          </a:prstGeom>
        </p:spPr>
        <p:txBody>
          <a:bodyPr vert="horz" wrap="square" lIns="0" tIns="15100" rIns="0" bIns="0" rtlCol="0">
            <a:spAutoFit/>
          </a:bodyPr>
          <a:lstStyle/>
          <a:p>
            <a:pPr marL="25168">
              <a:spcBef>
                <a:spcPts val="119"/>
              </a:spcBef>
            </a:pPr>
            <a:r>
              <a:rPr sz="1189" spc="89" dirty="0">
                <a:solidFill>
                  <a:srgbClr val="7F7F7F"/>
                </a:solidFill>
                <a:latin typeface="Calibri"/>
                <a:cs typeface="Calibri"/>
              </a:rPr>
              <a:t>6</a:t>
            </a:r>
            <a:r>
              <a:rPr sz="1189" spc="-109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189" spc="226" dirty="0">
                <a:solidFill>
                  <a:srgbClr val="7F7F7F"/>
                </a:solidFill>
                <a:latin typeface="Calibri"/>
                <a:cs typeface="Calibri"/>
              </a:rPr>
              <a:t>/</a:t>
            </a:r>
            <a:r>
              <a:rPr sz="1189" spc="-99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189" spc="89" dirty="0">
                <a:solidFill>
                  <a:srgbClr val="7F7F7F"/>
                </a:solidFill>
                <a:latin typeface="Calibri"/>
                <a:cs typeface="Calibri"/>
              </a:rPr>
              <a:t>26</a:t>
            </a:r>
            <a:endParaRPr sz="1189">
              <a:latin typeface="Calibri"/>
              <a:cs typeface="Calibri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782E80B0-8D5C-534D-B9D7-BC1E44162CDC}"/>
              </a:ext>
            </a:extLst>
          </p:cNvPr>
          <p:cNvSpPr txBox="1"/>
          <p:nvPr/>
        </p:nvSpPr>
        <p:spPr>
          <a:xfrm>
            <a:off x="711906" y="5678030"/>
            <a:ext cx="5857613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3909">
              <a:spcBef>
                <a:spcPts val="178"/>
              </a:spcBef>
              <a:buClr>
                <a:srgbClr val="004B59"/>
              </a:buClr>
              <a:buSzPct val="72727"/>
              <a:tabLst>
                <a:tab pos="319628" algn="l"/>
              </a:tabLst>
            </a:pPr>
            <a:r>
              <a:rPr lang="de-DE" sz="2200" spc="-79" dirty="0" err="1">
                <a:latin typeface="Myriad Pro" panose="020B0503030403020204" pitchFamily="34" charset="0"/>
                <a:cs typeface="Tahoma"/>
              </a:rPr>
              <a:t>Adding</a:t>
            </a:r>
            <a:r>
              <a:rPr lang="de-DE" sz="2200" spc="-79" dirty="0">
                <a:latin typeface="Myriad Pro" panose="020B0503030403020204" pitchFamily="34" charset="0"/>
                <a:cs typeface="Tahoma"/>
              </a:rPr>
              <a:t> b</a:t>
            </a:r>
            <a:r>
              <a:rPr sz="2200" spc="-79" dirty="0" err="1">
                <a:latin typeface="Myriad Pro" panose="020B0503030403020204" pitchFamily="34" charset="0"/>
                <a:cs typeface="Tahoma"/>
              </a:rPr>
              <a:t>ackground</a:t>
            </a:r>
            <a:r>
              <a:rPr sz="2200" spc="-79" dirty="0">
                <a:latin typeface="Myriad Pro" panose="020B0503030403020204" pitchFamily="34" charset="0"/>
                <a:cs typeface="Tahoma"/>
              </a:rPr>
              <a:t> </a:t>
            </a:r>
            <a:r>
              <a:rPr sz="2200" spc="-129" dirty="0">
                <a:latin typeface="Myriad Pro" panose="020B0503030403020204" pitchFamily="34" charset="0"/>
                <a:cs typeface="Tahoma"/>
              </a:rPr>
              <a:t>knowledge </a:t>
            </a:r>
            <a:r>
              <a:rPr sz="2200" spc="-79" dirty="0">
                <a:latin typeface="Myriad Pro" panose="020B0503030403020204" pitchFamily="34" charset="0"/>
                <a:cs typeface="Tahoma"/>
              </a:rPr>
              <a:t>really </a:t>
            </a:r>
            <a:r>
              <a:rPr sz="2200" spc="-149" dirty="0">
                <a:latin typeface="Myriad Pro" panose="020B0503030403020204" pitchFamily="34" charset="0"/>
                <a:cs typeface="Tahoma"/>
              </a:rPr>
              <a:t>means </a:t>
            </a:r>
            <a:r>
              <a:rPr sz="2200" spc="-119" dirty="0">
                <a:latin typeface="Myriad Pro" panose="020B0503030403020204" pitchFamily="34" charset="0"/>
                <a:cs typeface="Tahoma"/>
              </a:rPr>
              <a:t>a </a:t>
            </a:r>
            <a:r>
              <a:rPr sz="2200" spc="-89" dirty="0">
                <a:latin typeface="Myriad Pro" panose="020B0503030403020204" pitchFamily="34" charset="0"/>
                <a:cs typeface="Tahoma"/>
              </a:rPr>
              <a:t>benefit</a:t>
            </a:r>
            <a:r>
              <a:rPr lang="de-DE" sz="2200" spc="-89" dirty="0">
                <a:latin typeface="Myriad Pro" panose="020B0503030403020204" pitchFamily="34" charset="0"/>
                <a:cs typeface="Tahoma"/>
              </a:rPr>
              <a:t>...</a:t>
            </a:r>
            <a:r>
              <a:rPr sz="2200" spc="139" dirty="0">
                <a:latin typeface="Myriad Pro" panose="020B0503030403020204" pitchFamily="34" charset="0"/>
                <a:cs typeface="Tahoma"/>
              </a:rPr>
              <a:t> </a:t>
            </a:r>
            <a:endParaRPr sz="2200" dirty="0">
              <a:latin typeface="Myriad Pro" panose="020B0503030403020204" pitchFamily="34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769235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63211" y="1124744"/>
            <a:ext cx="5688632" cy="3888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521730" y="6594702"/>
            <a:ext cx="463070" cy="198246"/>
          </a:xfrm>
          <a:prstGeom prst="rect">
            <a:avLst/>
          </a:prstGeom>
        </p:spPr>
        <p:txBody>
          <a:bodyPr vert="horz" wrap="square" lIns="0" tIns="15100" rIns="0" bIns="0" rtlCol="0">
            <a:spAutoFit/>
          </a:bodyPr>
          <a:lstStyle/>
          <a:p>
            <a:pPr marL="25168">
              <a:spcBef>
                <a:spcPts val="119"/>
              </a:spcBef>
            </a:pPr>
            <a:r>
              <a:rPr sz="1189" spc="89" dirty="0">
                <a:solidFill>
                  <a:srgbClr val="7F7F7F"/>
                </a:solidFill>
                <a:latin typeface="Calibri"/>
                <a:cs typeface="Calibri"/>
              </a:rPr>
              <a:t>7</a:t>
            </a:r>
            <a:r>
              <a:rPr sz="1189" spc="-109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189" spc="226" dirty="0">
                <a:solidFill>
                  <a:srgbClr val="7F7F7F"/>
                </a:solidFill>
                <a:latin typeface="Calibri"/>
                <a:cs typeface="Calibri"/>
              </a:rPr>
              <a:t>/</a:t>
            </a:r>
            <a:r>
              <a:rPr sz="1189" spc="-99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189" spc="89" dirty="0">
                <a:solidFill>
                  <a:srgbClr val="7F7F7F"/>
                </a:solidFill>
                <a:latin typeface="Calibri"/>
                <a:cs typeface="Calibri"/>
              </a:rPr>
              <a:t>26</a:t>
            </a:r>
            <a:endParaRPr sz="1189">
              <a:latin typeface="Calibri"/>
              <a:cs typeface="Calibri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21EA66C-E4E8-C24C-A44B-94FFBA14E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 </a:t>
            </a:r>
            <a:r>
              <a:rPr lang="de-DE" dirty="0" err="1"/>
              <a:t>Favour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Controlled</a:t>
            </a:r>
            <a:r>
              <a:rPr lang="de-DE" dirty="0"/>
              <a:t> </a:t>
            </a:r>
            <a:r>
              <a:rPr lang="de-DE" dirty="0" err="1"/>
              <a:t>Explainable</a:t>
            </a:r>
            <a:r>
              <a:rPr lang="de-DE" dirty="0"/>
              <a:t> AI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89265BD3-7D32-F447-8F54-743EA62DA52C}"/>
              </a:ext>
            </a:extLst>
          </p:cNvPr>
          <p:cNvSpPr txBox="1"/>
          <p:nvPr/>
        </p:nvSpPr>
        <p:spPr>
          <a:xfrm>
            <a:off x="1363211" y="5157192"/>
            <a:ext cx="6417578" cy="871264"/>
          </a:xfrm>
          <a:prstGeom prst="rect">
            <a:avLst/>
          </a:prstGeom>
        </p:spPr>
        <p:txBody>
          <a:bodyPr vert="horz" wrap="square" lIns="0" tIns="109474" rIns="0" bIns="0" rtlCol="0">
            <a:spAutoFit/>
          </a:bodyPr>
          <a:lstStyle/>
          <a:p>
            <a:pPr marL="25168">
              <a:spcBef>
                <a:spcPts val="860"/>
              </a:spcBef>
            </a:pPr>
            <a:r>
              <a:rPr sz="2200" spc="20" dirty="0">
                <a:latin typeface="Myriad Pro" panose="020B0503030403020204" pitchFamily="34" charset="0"/>
                <a:cs typeface="Tahoma"/>
              </a:rPr>
              <a:t>NOT: </a:t>
            </a:r>
            <a:r>
              <a:rPr sz="2200" spc="-59" dirty="0">
                <a:latin typeface="Myriad Pro" panose="020B0503030403020204" pitchFamily="34" charset="0"/>
                <a:cs typeface="Tahoma"/>
              </a:rPr>
              <a:t>Explain </a:t>
            </a:r>
            <a:r>
              <a:rPr sz="2200" spc="-109" dirty="0">
                <a:latin typeface="Myriad Pro" panose="020B0503030403020204" pitchFamily="34" charset="0"/>
                <a:cs typeface="Tahoma"/>
              </a:rPr>
              <a:t>parameter</a:t>
            </a:r>
            <a:r>
              <a:rPr sz="2200" spc="119" dirty="0">
                <a:latin typeface="Myriad Pro" panose="020B0503030403020204" pitchFamily="34" charset="0"/>
                <a:cs typeface="Tahoma"/>
              </a:rPr>
              <a:t> </a:t>
            </a:r>
            <a:r>
              <a:rPr sz="2200" spc="-119" dirty="0">
                <a:latin typeface="Myriad Pro" panose="020B0503030403020204" pitchFamily="34" charset="0"/>
                <a:cs typeface="Tahoma"/>
              </a:rPr>
              <a:t>tweaking</a:t>
            </a:r>
            <a:endParaRPr sz="2200" dirty="0">
              <a:latin typeface="Myriad Pro" panose="020B0503030403020204" pitchFamily="34" charset="0"/>
              <a:cs typeface="Tahoma"/>
            </a:endParaRPr>
          </a:p>
          <a:p>
            <a:pPr marL="25168">
              <a:spcBef>
                <a:spcPts val="662"/>
              </a:spcBef>
            </a:pPr>
            <a:r>
              <a:rPr sz="2200" spc="40" dirty="0">
                <a:latin typeface="Myriad Pro" panose="020B0503030403020204" pitchFamily="34" charset="0"/>
                <a:cs typeface="Tahoma"/>
              </a:rPr>
              <a:t>BUT: </a:t>
            </a:r>
            <a:r>
              <a:rPr sz="2200" spc="-59" dirty="0">
                <a:latin typeface="Myriad Pro" panose="020B0503030403020204" pitchFamily="34" charset="0"/>
                <a:cs typeface="Tahoma"/>
              </a:rPr>
              <a:t>More </a:t>
            </a:r>
            <a:r>
              <a:rPr sz="2200" spc="-69" dirty="0">
                <a:latin typeface="Myriad Pro" panose="020B0503030403020204" pitchFamily="34" charset="0"/>
                <a:cs typeface="Tahoma"/>
              </a:rPr>
              <a:t>control via </a:t>
            </a:r>
            <a:r>
              <a:rPr sz="2200" spc="-109" dirty="0">
                <a:latin typeface="Myriad Pro" panose="020B0503030403020204" pitchFamily="34" charset="0"/>
                <a:cs typeface="Tahoma"/>
              </a:rPr>
              <a:t>background</a:t>
            </a:r>
            <a:r>
              <a:rPr lang="de-DE" sz="2200" spc="386" dirty="0">
                <a:latin typeface="Myriad Pro" panose="020B0503030403020204" pitchFamily="34" charset="0"/>
                <a:cs typeface="Tahoma"/>
              </a:rPr>
              <a:t> </a:t>
            </a:r>
            <a:r>
              <a:rPr sz="2200" spc="-89" dirty="0">
                <a:latin typeface="Myriad Pro" panose="020B0503030403020204" pitchFamily="34" charset="0"/>
                <a:cs typeface="Tahoma"/>
              </a:rPr>
              <a:t>knowledge/ontology</a:t>
            </a:r>
            <a:endParaRPr sz="2200" dirty="0">
              <a:latin typeface="Myriad Pro" panose="020B0503030403020204" pitchFamily="34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0320973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8521730" y="6594702"/>
            <a:ext cx="463070" cy="198246"/>
          </a:xfrm>
          <a:prstGeom prst="rect">
            <a:avLst/>
          </a:prstGeom>
        </p:spPr>
        <p:txBody>
          <a:bodyPr vert="horz" wrap="square" lIns="0" tIns="15100" rIns="0" bIns="0" rtlCol="0">
            <a:spAutoFit/>
          </a:bodyPr>
          <a:lstStyle/>
          <a:p>
            <a:pPr marL="25168">
              <a:spcBef>
                <a:spcPts val="119"/>
              </a:spcBef>
            </a:pPr>
            <a:r>
              <a:rPr sz="1189" spc="89" dirty="0">
                <a:solidFill>
                  <a:srgbClr val="7F7F7F"/>
                </a:solidFill>
                <a:latin typeface="Calibri"/>
                <a:cs typeface="Calibri"/>
              </a:rPr>
              <a:t>8</a:t>
            </a:r>
            <a:r>
              <a:rPr sz="1189" spc="-109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189" spc="226" dirty="0">
                <a:solidFill>
                  <a:srgbClr val="7F7F7F"/>
                </a:solidFill>
                <a:latin typeface="Calibri"/>
                <a:cs typeface="Calibri"/>
              </a:rPr>
              <a:t>/</a:t>
            </a:r>
            <a:r>
              <a:rPr sz="1189" spc="-99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189" spc="89" dirty="0">
                <a:solidFill>
                  <a:srgbClr val="7F7F7F"/>
                </a:solidFill>
                <a:latin typeface="Calibri"/>
                <a:cs typeface="Calibri"/>
              </a:rPr>
              <a:t>26</a:t>
            </a:r>
            <a:endParaRPr sz="1189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6069" y="1196752"/>
            <a:ext cx="7888588" cy="347448"/>
          </a:xfrm>
          <a:prstGeom prst="rect">
            <a:avLst/>
          </a:prstGeom>
          <a:solidFill>
            <a:srgbClr val="004B59"/>
          </a:solidFill>
        </p:spPr>
        <p:txBody>
          <a:bodyPr vert="horz" wrap="square" lIns="0" tIns="8808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90603">
              <a:spcBef>
                <a:spcPts val="69"/>
              </a:spcBef>
            </a:pPr>
            <a:r>
              <a:rPr sz="2200" spc="-13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Research</a:t>
            </a:r>
            <a:r>
              <a:rPr sz="2200" spc="10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 </a:t>
            </a:r>
            <a:r>
              <a:rPr sz="2200" spc="-14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program</a:t>
            </a:r>
            <a:endParaRPr sz="2200" dirty="0">
              <a:latin typeface="Myriad Pro" panose="020B0503030403020204" pitchFamily="34" charset="0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2764" y="1555452"/>
            <a:ext cx="7888588" cy="1580216"/>
          </a:xfrm>
          <a:prstGeom prst="rect">
            <a:avLst/>
          </a:prstGeom>
          <a:solidFill>
            <a:srgbClr val="F2F5F6"/>
          </a:solidFill>
        </p:spPr>
        <p:txBody>
          <a:bodyPr vert="horz" wrap="square" lIns="0" tIns="64174" rIns="0" bIns="0" rtlCol="0">
            <a:spAutoFit/>
          </a:bodyPr>
          <a:lstStyle/>
          <a:p>
            <a:pPr marL="90603">
              <a:spcBef>
                <a:spcPts val="503"/>
              </a:spcBef>
            </a:pPr>
            <a:r>
              <a:rPr sz="2200" spc="-30" dirty="0">
                <a:latin typeface="Myriad Pro" panose="020B0503030403020204" pitchFamily="34" charset="0"/>
                <a:cs typeface="Tahoma"/>
              </a:rPr>
              <a:t>Find </a:t>
            </a:r>
            <a:r>
              <a:rPr sz="2200" spc="-99" dirty="0">
                <a:solidFill>
                  <a:srgbClr val="FF0000"/>
                </a:solidFill>
                <a:latin typeface="Myriad Pro" panose="020B0503030403020204" pitchFamily="34" charset="0"/>
                <a:cs typeface="Tahoma"/>
              </a:rPr>
              <a:t>appropriate</a:t>
            </a:r>
            <a:r>
              <a:rPr sz="2200" spc="79" dirty="0">
                <a:solidFill>
                  <a:srgbClr val="FF0000"/>
                </a:solidFill>
                <a:latin typeface="Myriad Pro" panose="020B0503030403020204" pitchFamily="34" charset="0"/>
                <a:cs typeface="Tahoma"/>
              </a:rPr>
              <a:t> </a:t>
            </a:r>
            <a:r>
              <a:rPr sz="2200" spc="-99" dirty="0">
                <a:latin typeface="Myriad Pro" panose="020B0503030403020204" pitchFamily="34" charset="0"/>
                <a:cs typeface="Tahoma"/>
              </a:rPr>
              <a:t>pairs</a:t>
            </a:r>
            <a:endParaRPr sz="2200" dirty="0">
              <a:latin typeface="Myriad Pro" panose="020B0503030403020204" pitchFamily="34" charset="0"/>
              <a:cs typeface="Tahoma"/>
            </a:endParaRPr>
          </a:p>
          <a:p>
            <a:pPr marL="90603" marR="689592" indent="703434">
              <a:lnSpc>
                <a:spcPct val="185700"/>
              </a:lnSpc>
            </a:pPr>
            <a:r>
              <a:rPr sz="2200" spc="-109" dirty="0">
                <a:solidFill>
                  <a:srgbClr val="3C8C93"/>
                </a:solidFill>
                <a:latin typeface="Myriad Pro" panose="020B0503030403020204" pitchFamily="34" charset="0"/>
                <a:cs typeface="Tahoma"/>
              </a:rPr>
              <a:t>background </a:t>
            </a:r>
            <a:r>
              <a:rPr sz="2200" spc="-129" dirty="0">
                <a:solidFill>
                  <a:srgbClr val="3C8C93"/>
                </a:solidFill>
                <a:latin typeface="Myriad Pro" panose="020B0503030403020204" pitchFamily="34" charset="0"/>
                <a:cs typeface="Tahoma"/>
              </a:rPr>
              <a:t>knowledge language </a:t>
            </a:r>
            <a:r>
              <a:rPr sz="2200" spc="238" dirty="0">
                <a:latin typeface="Myriad Pro" panose="020B0503030403020204" pitchFamily="34" charset="0"/>
                <a:cs typeface="Tahoma"/>
              </a:rPr>
              <a:t>/ </a:t>
            </a:r>
            <a:r>
              <a:rPr sz="2200" spc="-99" dirty="0">
                <a:solidFill>
                  <a:srgbClr val="7030A0"/>
                </a:solidFill>
                <a:latin typeface="Myriad Pro" panose="020B0503030403020204" pitchFamily="34" charset="0"/>
                <a:cs typeface="Tahoma"/>
              </a:rPr>
              <a:t>geometrical </a:t>
            </a:r>
            <a:r>
              <a:rPr sz="2200" spc="-89" dirty="0">
                <a:solidFill>
                  <a:srgbClr val="7030A0"/>
                </a:solidFill>
                <a:latin typeface="Myriad Pro" panose="020B0503030403020204" pitchFamily="34" charset="0"/>
                <a:cs typeface="Tahoma"/>
              </a:rPr>
              <a:t>structure  </a:t>
            </a:r>
            <a:r>
              <a:rPr sz="2200" spc="-99" dirty="0">
                <a:latin typeface="Myriad Pro" panose="020B0503030403020204" pitchFamily="34" charset="0"/>
                <a:cs typeface="Tahoma"/>
              </a:rPr>
              <a:t>for </a:t>
            </a:r>
            <a:r>
              <a:rPr sz="2200" spc="-129" dirty="0">
                <a:latin typeface="Myriad Pro" panose="020B0503030403020204" pitchFamily="34" charset="0"/>
                <a:cs typeface="Tahoma"/>
              </a:rPr>
              <a:t>knowledge </a:t>
            </a:r>
            <a:r>
              <a:rPr sz="2200" spc="-119" dirty="0">
                <a:latin typeface="Myriad Pro" panose="020B0503030403020204" pitchFamily="34" charset="0"/>
                <a:cs typeface="Tahoma"/>
              </a:rPr>
              <a:t>graph</a:t>
            </a:r>
            <a:r>
              <a:rPr sz="2200" spc="307" dirty="0">
                <a:latin typeface="Myriad Pro" panose="020B0503030403020204" pitchFamily="34" charset="0"/>
                <a:cs typeface="Tahoma"/>
              </a:rPr>
              <a:t> </a:t>
            </a:r>
            <a:r>
              <a:rPr sz="2200" spc="-119" dirty="0">
                <a:latin typeface="Myriad Pro" panose="020B0503030403020204" pitchFamily="34" charset="0"/>
                <a:cs typeface="Tahoma"/>
              </a:rPr>
              <a:t>embedding</a:t>
            </a:r>
            <a:endParaRPr sz="2200" dirty="0">
              <a:latin typeface="Myriad Pro" panose="020B0503030403020204" pitchFamily="34" charset="0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3936" y="3560177"/>
            <a:ext cx="7847793" cy="699980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366809" indent="-342900">
              <a:spcBef>
                <a:spcPts val="178"/>
              </a:spcBef>
              <a:buClr>
                <a:srgbClr val="004B59"/>
              </a:buClr>
              <a:buSzPct val="72727"/>
              <a:buFont typeface="Arial" panose="020B0604020202020204" pitchFamily="34" charset="0"/>
              <a:buChar char="•"/>
              <a:tabLst>
                <a:tab pos="319628" algn="l"/>
              </a:tabLst>
            </a:pPr>
            <a:r>
              <a:rPr sz="2200" spc="-99" dirty="0">
                <a:solidFill>
                  <a:srgbClr val="3C8C93"/>
                </a:solidFill>
                <a:latin typeface="Myriad Pro" panose="020B0503030403020204" pitchFamily="34" charset="0"/>
                <a:cs typeface="Tahoma"/>
              </a:rPr>
              <a:t>Quasi-chained </a:t>
            </a:r>
            <a:r>
              <a:rPr sz="2200" spc="-59" dirty="0">
                <a:solidFill>
                  <a:srgbClr val="3C8C93"/>
                </a:solidFill>
                <a:latin typeface="Myriad Pro" panose="020B0503030403020204" pitchFamily="34" charset="0"/>
                <a:cs typeface="Tahoma"/>
              </a:rPr>
              <a:t>Datalog </a:t>
            </a:r>
            <a:r>
              <a:rPr sz="2200" spc="238" dirty="0">
                <a:latin typeface="Myriad Pro" panose="020B0503030403020204" pitchFamily="34" charset="0"/>
                <a:cs typeface="Tahoma"/>
              </a:rPr>
              <a:t>/ </a:t>
            </a:r>
            <a:r>
              <a:rPr sz="2200" spc="-119" dirty="0">
                <a:solidFill>
                  <a:srgbClr val="7030A0"/>
                </a:solidFill>
                <a:latin typeface="Myriad Pro" panose="020B0503030403020204" pitchFamily="34" charset="0"/>
                <a:cs typeface="Tahoma"/>
              </a:rPr>
              <a:t>convex</a:t>
            </a:r>
            <a:r>
              <a:rPr sz="2200" spc="30" dirty="0">
                <a:solidFill>
                  <a:srgbClr val="0000FF"/>
                </a:solidFill>
                <a:latin typeface="Myriad Pro" panose="020B0503030403020204" pitchFamily="34" charset="0"/>
                <a:cs typeface="Tahoma"/>
              </a:rPr>
              <a:t> </a:t>
            </a:r>
            <a:r>
              <a:rPr lang="de-DE" sz="2200" spc="-129" dirty="0">
                <a:solidFill>
                  <a:srgbClr val="0000FF"/>
                </a:solidFill>
                <a:latin typeface="Myriad Pro" panose="020B0503030403020204" pitchFamily="34" charset="0"/>
                <a:cs typeface="Tahoma"/>
              </a:rPr>
              <a:t>     </a:t>
            </a:r>
            <a:r>
              <a:rPr sz="2200" spc="-59" dirty="0">
                <a:latin typeface="Myriad Pro" panose="020B0503030403020204" pitchFamily="34" charset="0"/>
                <a:cs typeface="Tahoma"/>
              </a:rPr>
              <a:t>(Gutierrez-</a:t>
            </a:r>
            <a:r>
              <a:rPr sz="2200" spc="-59" dirty="0" err="1">
                <a:latin typeface="Myriad Pro" panose="020B0503030403020204" pitchFamily="34" charset="0"/>
                <a:cs typeface="Tahoma"/>
              </a:rPr>
              <a:t>Basulto</a:t>
            </a:r>
            <a:r>
              <a:rPr sz="2200" spc="-59" dirty="0">
                <a:latin typeface="Myriad Pro" panose="020B0503030403020204" pitchFamily="34" charset="0"/>
                <a:cs typeface="Tahoma"/>
              </a:rPr>
              <a:t>,</a:t>
            </a:r>
            <a:r>
              <a:rPr lang="de-DE" sz="2200" spc="-59" dirty="0">
                <a:latin typeface="Myriad Pro" panose="020B0503030403020204" pitchFamily="34" charset="0"/>
                <a:cs typeface="Tahoma"/>
              </a:rPr>
              <a:t> </a:t>
            </a:r>
            <a:r>
              <a:rPr sz="2200" spc="-79" dirty="0" err="1">
                <a:latin typeface="Myriad Pro" panose="020B0503030403020204" pitchFamily="34" charset="0"/>
                <a:cs typeface="Tahoma"/>
              </a:rPr>
              <a:t>Schockaert</a:t>
            </a:r>
            <a:r>
              <a:rPr sz="2200" spc="99" dirty="0">
                <a:latin typeface="Myriad Pro" panose="020B0503030403020204" pitchFamily="34" charset="0"/>
                <a:cs typeface="Tahoma"/>
              </a:rPr>
              <a:t> </a:t>
            </a:r>
            <a:r>
              <a:rPr sz="2200" spc="-89" dirty="0">
                <a:latin typeface="Myriad Pro" panose="020B0503030403020204" pitchFamily="34" charset="0"/>
                <a:cs typeface="Tahoma"/>
              </a:rPr>
              <a:t>18</a:t>
            </a:r>
            <a:r>
              <a:rPr lang="de-DE" sz="2200" spc="-89" dirty="0">
                <a:latin typeface="Myriad Pro" panose="020B0503030403020204" pitchFamily="34" charset="0"/>
                <a:cs typeface="Tahoma"/>
              </a:rPr>
              <a:t>)  			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5"/>
              <p:cNvSpPr txBox="1"/>
              <p:nvPr/>
            </p:nvSpPr>
            <p:spPr>
              <a:xfrm>
                <a:off x="673936" y="4260157"/>
                <a:ext cx="3101829" cy="1741290"/>
              </a:xfrm>
              <a:prstGeom prst="rect">
                <a:avLst/>
              </a:prstGeom>
            </p:spPr>
            <p:txBody>
              <a:bodyPr vert="horz" wrap="square" lIns="0" tIns="22650" rIns="0" bIns="0" rtlCol="0">
                <a:spAutoFit/>
              </a:bodyPr>
              <a:lstStyle/>
              <a:p>
                <a:pPr marL="417144" indent="-342900">
                  <a:spcBef>
                    <a:spcPts val="178"/>
                  </a:spcBef>
                  <a:buClr>
                    <a:srgbClr val="004B59"/>
                  </a:buClr>
                  <a:buSzPct val="72727"/>
                  <a:buFont typeface="Arial" panose="020B0604020202020204" pitchFamily="34" charset="0"/>
                  <a:buChar char="•"/>
                  <a:tabLst>
                    <a:tab pos="369964" algn="l"/>
                  </a:tabLst>
                </a:pPr>
                <a14:m>
                  <m:oMath xmlns:m="http://schemas.openxmlformats.org/officeDocument/2006/math">
                    <m:r>
                      <a:rPr lang="de-DE" sz="2200" i="1" spc="119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Sans Unicode"/>
                      </a:rPr>
                      <m:t>ℰ</m:t>
                    </m:r>
                    <m:r>
                      <a:rPr lang="de-DE" sz="2200" i="1" spc="50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Sans Unicode"/>
                      </a:rPr>
                      <m:t>ℒ</m:t>
                    </m:r>
                  </m:oMath>
                </a14:m>
                <a:r>
                  <a:rPr sz="2200" spc="176" baseline="31250" dirty="0">
                    <a:solidFill>
                      <a:srgbClr val="3C8C93"/>
                    </a:solidFill>
                    <a:latin typeface="Myriad Pro" panose="020B0503030403020204" pitchFamily="34" charset="0"/>
                    <a:cs typeface="Verdana"/>
                  </a:rPr>
                  <a:t>++ </a:t>
                </a:r>
                <a:r>
                  <a:rPr sz="2200" spc="238" dirty="0">
                    <a:latin typeface="Myriad Pro" panose="020B0503030403020204" pitchFamily="34" charset="0"/>
                    <a:cs typeface="Tahoma"/>
                  </a:rPr>
                  <a:t>/</a:t>
                </a:r>
                <a:r>
                  <a:rPr sz="2200" spc="139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lang="de-DE" sz="2200" spc="-119" dirty="0" err="1">
                    <a:solidFill>
                      <a:srgbClr val="7030A0"/>
                    </a:solidFill>
                    <a:latin typeface="Myriad Pro" panose="020B0503030403020204" pitchFamily="34" charset="0"/>
                    <a:cs typeface="Tahoma"/>
                  </a:rPr>
                  <a:t>spheres</a:t>
                </a:r>
                <a:endParaRPr sz="2200" dirty="0">
                  <a:solidFill>
                    <a:srgbClr val="7030A0"/>
                  </a:solidFill>
                  <a:latin typeface="Myriad Pro" panose="020B0503030403020204" pitchFamily="34" charset="0"/>
                  <a:cs typeface="Tahoma"/>
                </a:endParaRPr>
              </a:p>
              <a:p>
                <a:pPr>
                  <a:spcBef>
                    <a:spcPts val="109"/>
                  </a:spcBef>
                  <a:buClr>
                    <a:srgbClr val="004B59"/>
                  </a:buClr>
                  <a:buFont typeface="Lucida Sans Unicode"/>
                  <a:buChar char="►"/>
                </a:pPr>
                <a:endParaRPr sz="2200" dirty="0">
                  <a:latin typeface="Myriad Pro" panose="020B0503030403020204" pitchFamily="34" charset="0"/>
                  <a:cs typeface="Tahoma"/>
                </a:endParaRPr>
              </a:p>
              <a:p>
                <a:pPr marL="417144" indent="-342900">
                  <a:buClr>
                    <a:srgbClr val="004B59"/>
                  </a:buClr>
                  <a:buSzPct val="72727"/>
                  <a:buFont typeface="Arial" panose="020B0604020202020204" pitchFamily="34" charset="0"/>
                  <a:buChar char="•"/>
                  <a:tabLst>
                    <a:tab pos="369964" algn="l"/>
                  </a:tabLst>
                </a:pPr>
                <a14:m>
                  <m:oMath xmlns:m="http://schemas.openxmlformats.org/officeDocument/2006/math">
                    <m:r>
                      <a:rPr lang="de-DE" sz="2200" i="1" spc="50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Sans Unicode"/>
                      </a:rPr>
                      <m:t>𝒜ℒ𝒞</m:t>
                    </m:r>
                  </m:oMath>
                </a14:m>
                <a:r>
                  <a:rPr sz="2200" spc="50" dirty="0">
                    <a:solidFill>
                      <a:srgbClr val="FF7F00"/>
                    </a:solidFill>
                    <a:latin typeface="Myriad Pro" panose="020B0503030403020204" pitchFamily="34" charset="0"/>
                    <a:cs typeface="Lucida Sans Unicode"/>
                  </a:rPr>
                  <a:t> </a:t>
                </a:r>
                <a:r>
                  <a:rPr sz="2200" spc="238" dirty="0">
                    <a:latin typeface="Myriad Pro" panose="020B0503030403020204" pitchFamily="34" charset="0"/>
                    <a:cs typeface="Tahoma"/>
                  </a:rPr>
                  <a:t>/ </a:t>
                </a:r>
                <a:r>
                  <a:rPr sz="2200" spc="-119" dirty="0">
                    <a:solidFill>
                      <a:srgbClr val="7030A0"/>
                    </a:solidFill>
                    <a:latin typeface="Myriad Pro" panose="020B0503030403020204" pitchFamily="34" charset="0"/>
                    <a:cs typeface="Tahoma"/>
                  </a:rPr>
                  <a:t>convex</a:t>
                </a:r>
                <a:r>
                  <a:rPr sz="2200" spc="-188" dirty="0">
                    <a:solidFill>
                      <a:srgbClr val="0000FF"/>
                    </a:solidFill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sz="2200" spc="-109" dirty="0">
                    <a:solidFill>
                      <a:srgbClr val="FF0000"/>
                    </a:solidFill>
                    <a:latin typeface="Myriad Pro" panose="020B0503030403020204" pitchFamily="34" charset="0"/>
                    <a:cs typeface="Tahoma"/>
                  </a:rPr>
                  <a:t>al-</a:t>
                </a:r>
                <a:r>
                  <a:rPr sz="2200" spc="-109" dirty="0">
                    <a:solidFill>
                      <a:srgbClr val="7030A0"/>
                    </a:solidFill>
                    <a:latin typeface="Myriad Pro" panose="020B0503030403020204" pitchFamily="34" charset="0"/>
                    <a:cs typeface="Tahoma"/>
                  </a:rPr>
                  <a:t>cones</a:t>
                </a:r>
                <a:r>
                  <a:rPr lang="de-DE" sz="2200" spc="-109" dirty="0">
                    <a:solidFill>
                      <a:srgbClr val="0000FF"/>
                    </a:solidFill>
                    <a:latin typeface="Myriad Pro" panose="020B0503030403020204" pitchFamily="34" charset="0"/>
                    <a:cs typeface="Tahoma"/>
                  </a:rPr>
                  <a:t> </a:t>
                </a:r>
                <a:endParaRPr sz="2200" dirty="0">
                  <a:latin typeface="Myriad Pro" panose="020B0503030403020204" pitchFamily="34" charset="0"/>
                  <a:cs typeface="Tahoma"/>
                </a:endParaRPr>
              </a:p>
              <a:p>
                <a:pPr>
                  <a:spcBef>
                    <a:spcPts val="109"/>
                  </a:spcBef>
                  <a:buClr>
                    <a:srgbClr val="004B59"/>
                  </a:buClr>
                  <a:buFont typeface="Lucida Sans Unicode"/>
                  <a:buChar char="►"/>
                </a:pPr>
                <a:endParaRPr sz="2200" dirty="0">
                  <a:latin typeface="Myriad Pro" panose="020B0503030403020204" pitchFamily="34" charset="0"/>
                  <a:cs typeface="Tahoma"/>
                </a:endParaRPr>
              </a:p>
              <a:p>
                <a:pPr marL="417144" indent="-342900">
                  <a:buClr>
                    <a:srgbClr val="004B59"/>
                  </a:buClr>
                  <a:buSzPct val="72727"/>
                  <a:buFont typeface="Arial" panose="020B0604020202020204" pitchFamily="34" charset="0"/>
                  <a:buChar char="•"/>
                  <a:tabLst>
                    <a:tab pos="369964" algn="l"/>
                  </a:tabLst>
                </a:pPr>
                <a:r>
                  <a:rPr sz="2200" spc="10" dirty="0">
                    <a:solidFill>
                      <a:srgbClr val="3C8C93"/>
                    </a:solidFill>
                    <a:latin typeface="Myriad Pro" panose="020B0503030403020204" pitchFamily="34" charset="0"/>
                    <a:cs typeface="Lucida Sans Unicode"/>
                  </a:rPr>
                  <a:t>L</a:t>
                </a:r>
                <a:r>
                  <a:rPr sz="2200" i="1" spc="14" baseline="-10416" dirty="0">
                    <a:solidFill>
                      <a:srgbClr val="3C8C93"/>
                    </a:solidFill>
                    <a:latin typeface="Myriad Pro" panose="020B0503030403020204" pitchFamily="34" charset="0"/>
                    <a:cs typeface="Arial"/>
                  </a:rPr>
                  <a:t>cone </a:t>
                </a:r>
                <a:r>
                  <a:rPr sz="2200" spc="238" dirty="0">
                    <a:solidFill>
                      <a:srgbClr val="7030A0"/>
                    </a:solidFill>
                    <a:latin typeface="Myriad Pro" panose="020B0503030403020204" pitchFamily="34" charset="0"/>
                    <a:cs typeface="Tahoma"/>
                  </a:rPr>
                  <a:t>/ </a:t>
                </a:r>
                <a:r>
                  <a:rPr sz="2200" spc="-119" dirty="0">
                    <a:solidFill>
                      <a:srgbClr val="7030A0"/>
                    </a:solidFill>
                    <a:latin typeface="Myriad Pro" panose="020B0503030403020204" pitchFamily="34" charset="0"/>
                    <a:cs typeface="Tahoma"/>
                  </a:rPr>
                  <a:t>convex</a:t>
                </a:r>
                <a:r>
                  <a:rPr sz="2200" spc="-218" dirty="0">
                    <a:solidFill>
                      <a:srgbClr val="7030A0"/>
                    </a:solidFill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sz="2200" spc="-139" dirty="0">
                    <a:solidFill>
                      <a:srgbClr val="7030A0"/>
                    </a:solidFill>
                    <a:latin typeface="Myriad Pro" panose="020B0503030403020204" pitchFamily="34" charset="0"/>
                    <a:cs typeface="Tahoma"/>
                  </a:rPr>
                  <a:t>cones</a:t>
                </a:r>
                <a:endParaRPr sz="2200" dirty="0">
                  <a:solidFill>
                    <a:srgbClr val="7030A0"/>
                  </a:solidFill>
                  <a:latin typeface="Myriad Pro" panose="020B0503030403020204" pitchFamily="34" charset="0"/>
                  <a:cs typeface="Tahoma"/>
                </a:endParaRPr>
              </a:p>
            </p:txBody>
          </p:sp>
        </mc:Choice>
        <mc:Fallback xmlns="">
          <p:sp>
            <p:nvSpPr>
              <p:cNvPr id="5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936" y="4260157"/>
                <a:ext cx="3101829" cy="1741290"/>
              </a:xfrm>
              <a:prstGeom prst="rect">
                <a:avLst/>
              </a:prstGeom>
              <a:blipFill>
                <a:blip r:embed="rId2"/>
                <a:stretch>
                  <a:fillRect l="-1633" t="-3623" r="-408" b="-869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ject 6"/>
          <p:cNvSpPr txBox="1"/>
          <p:nvPr/>
        </p:nvSpPr>
        <p:spPr>
          <a:xfrm>
            <a:off x="6152815" y="4372273"/>
            <a:ext cx="2188219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200" spc="-59" dirty="0">
                <a:latin typeface="Myriad Pro" panose="020B0503030403020204" pitchFamily="34" charset="0"/>
                <a:cs typeface="Tahoma"/>
              </a:rPr>
              <a:t>(Kulmanov </a:t>
            </a:r>
            <a:r>
              <a:rPr sz="2200" spc="-79" dirty="0">
                <a:latin typeface="Myriad Pro" panose="020B0503030403020204" pitchFamily="34" charset="0"/>
                <a:cs typeface="Tahoma"/>
              </a:rPr>
              <a:t>et </a:t>
            </a:r>
            <a:r>
              <a:rPr sz="2200" spc="-59" dirty="0">
                <a:latin typeface="Myriad Pro" panose="020B0503030403020204" pitchFamily="34" charset="0"/>
                <a:cs typeface="Tahoma"/>
              </a:rPr>
              <a:t>al.</a:t>
            </a:r>
            <a:r>
              <a:rPr sz="2200" spc="129" dirty="0">
                <a:latin typeface="Myriad Pro" panose="020B0503030403020204" pitchFamily="34" charset="0"/>
                <a:cs typeface="Tahoma"/>
              </a:rPr>
              <a:t> </a:t>
            </a:r>
            <a:r>
              <a:rPr sz="2200" spc="-89" dirty="0">
                <a:latin typeface="Myriad Pro" panose="020B0503030403020204" pitchFamily="34" charset="0"/>
                <a:cs typeface="Tahoma"/>
              </a:rPr>
              <a:t>19)</a:t>
            </a:r>
            <a:endParaRPr sz="2200" dirty="0">
              <a:latin typeface="Myriad Pro" panose="020B0503030403020204" pitchFamily="34" charset="0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99014" y="4885292"/>
            <a:ext cx="1464778" cy="361425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200" spc="-50" dirty="0">
                <a:latin typeface="Myriad Pro" panose="020B0503030403020204" pitchFamily="34" charset="0"/>
                <a:cs typeface="Tahoma"/>
              </a:rPr>
              <a:t>(this </a:t>
            </a:r>
            <a:r>
              <a:rPr lang="de-DE" sz="2200" spc="-40" dirty="0" err="1">
                <a:latin typeface="Myriad Pro" panose="020B0503030403020204" pitchFamily="34" charset="0"/>
                <a:cs typeface="Tahoma"/>
              </a:rPr>
              <a:t>lecture</a:t>
            </a:r>
            <a:r>
              <a:rPr sz="2200" spc="-40" dirty="0">
                <a:latin typeface="Myriad Pro" panose="020B0503030403020204" pitchFamily="34" charset="0"/>
                <a:cs typeface="Tahoma"/>
              </a:rPr>
              <a:t>)</a:t>
            </a:r>
            <a:endParaRPr sz="2200" dirty="0">
              <a:latin typeface="Myriad Pro" panose="020B0503030403020204" pitchFamily="34" charset="0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87590" y="5657676"/>
            <a:ext cx="1464778" cy="361425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200" spc="-50" dirty="0">
                <a:latin typeface="Myriad Pro" panose="020B0503030403020204" pitchFamily="34" charset="0"/>
                <a:cs typeface="Tahoma"/>
              </a:rPr>
              <a:t>(this </a:t>
            </a:r>
            <a:r>
              <a:rPr lang="de-DE" sz="2200" spc="-40" dirty="0" err="1">
                <a:latin typeface="Myriad Pro" panose="020B0503030403020204" pitchFamily="34" charset="0"/>
                <a:cs typeface="Tahoma"/>
              </a:rPr>
              <a:t>lecture</a:t>
            </a:r>
            <a:r>
              <a:rPr sz="2200" spc="-40" dirty="0">
                <a:latin typeface="Myriad Pro" panose="020B0503030403020204" pitchFamily="34" charset="0"/>
                <a:cs typeface="Tahoma"/>
              </a:rPr>
              <a:t>)</a:t>
            </a:r>
            <a:endParaRPr sz="2200" dirty="0">
              <a:latin typeface="Myriad Pro" panose="020B0503030403020204" pitchFamily="34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7200661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8471396" y="6594703"/>
            <a:ext cx="513404" cy="692356"/>
          </a:xfrm>
          <a:prstGeom prst="rect">
            <a:avLst/>
          </a:prstGeom>
        </p:spPr>
        <p:txBody>
          <a:bodyPr vert="horz" wrap="square" lIns="0" tIns="15100" rIns="0" bIns="0" rtlCol="0">
            <a:spAutoFit/>
          </a:bodyPr>
          <a:lstStyle/>
          <a:p>
            <a:pPr marL="75503">
              <a:spcBef>
                <a:spcPts val="119"/>
              </a:spcBef>
            </a:pPr>
            <a:r>
              <a:rPr sz="2200" spc="89" dirty="0">
                <a:solidFill>
                  <a:srgbClr val="7F7F7F"/>
                </a:solidFill>
                <a:latin typeface="Myriad Pro" panose="020B0503030403020204" pitchFamily="34" charset="0"/>
                <a:cs typeface="Calibri"/>
              </a:rPr>
              <a:t>9</a:t>
            </a:r>
            <a:r>
              <a:rPr sz="2200" spc="-109" dirty="0">
                <a:solidFill>
                  <a:srgbClr val="7F7F7F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2200" spc="226" dirty="0">
                <a:solidFill>
                  <a:srgbClr val="7F7F7F"/>
                </a:solidFill>
                <a:latin typeface="Myriad Pro" panose="020B0503030403020204" pitchFamily="34" charset="0"/>
                <a:cs typeface="Calibri"/>
              </a:rPr>
              <a:t>/</a:t>
            </a:r>
            <a:r>
              <a:rPr sz="2200" spc="-99" dirty="0">
                <a:solidFill>
                  <a:srgbClr val="7F7F7F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2200" spc="89" dirty="0">
                <a:solidFill>
                  <a:srgbClr val="7F7F7F"/>
                </a:solidFill>
                <a:latin typeface="Myriad Pro" panose="020B0503030403020204" pitchFamily="34" charset="0"/>
                <a:cs typeface="Calibri"/>
              </a:rPr>
              <a:t>26</a:t>
            </a:r>
            <a:endParaRPr sz="2200">
              <a:latin typeface="Myriad Pro" panose="020B0503030403020204" pitchFamily="34" charset="0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1320" y="2126279"/>
            <a:ext cx="7013047" cy="4434335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448604" indent="-342900">
              <a:spcBef>
                <a:spcPts val="178"/>
              </a:spcBef>
              <a:buClr>
                <a:srgbClr val="004B59"/>
              </a:buClr>
              <a:buFont typeface="Arial" panose="020B0604020202020204" pitchFamily="34" charset="0"/>
              <a:buChar char="•"/>
              <a:tabLst>
                <a:tab pos="396390" algn="l"/>
              </a:tabLst>
            </a:pPr>
            <a:r>
              <a:rPr sz="2600" spc="-69" dirty="0">
                <a:solidFill>
                  <a:srgbClr val="3C8C93"/>
                </a:solidFill>
                <a:latin typeface="Myriad Pro" panose="020B0503030403020204" pitchFamily="34" charset="0"/>
                <a:cs typeface="Tahoma"/>
              </a:rPr>
              <a:t>Description </a:t>
            </a:r>
            <a:r>
              <a:rPr sz="2600" spc="-50" dirty="0">
                <a:solidFill>
                  <a:srgbClr val="3C8C93"/>
                </a:solidFill>
                <a:latin typeface="Myriad Pro" panose="020B0503030403020204" pitchFamily="34" charset="0"/>
                <a:cs typeface="Tahoma"/>
              </a:rPr>
              <a:t>Logic</a:t>
            </a:r>
            <a:r>
              <a:rPr lang="de-DE" sz="2600" spc="-50" dirty="0">
                <a:solidFill>
                  <a:srgbClr val="3C8C93"/>
                </a:solidFill>
                <a:latin typeface="Myriad Pro" panose="020B0503030403020204" pitchFamily="34" charset="0"/>
                <a:cs typeface="Tahoma"/>
              </a:rPr>
              <a:t>s</a:t>
            </a:r>
            <a:endParaRPr lang="de-DE" sz="2600" spc="50" dirty="0">
              <a:solidFill>
                <a:srgbClr val="3C8C93"/>
              </a:solidFill>
              <a:latin typeface="Myriad Pro" panose="020B0503030403020204" pitchFamily="34" charset="0"/>
              <a:cs typeface="Lucida Sans Unicode"/>
            </a:endParaRPr>
          </a:p>
          <a:p>
            <a:pPr marL="448604" indent="-342900">
              <a:spcBef>
                <a:spcPts val="178"/>
              </a:spcBef>
              <a:buClr>
                <a:srgbClr val="004B59"/>
              </a:buClr>
              <a:buFont typeface="Arial" panose="020B0604020202020204" pitchFamily="34" charset="0"/>
              <a:buChar char="•"/>
              <a:tabLst>
                <a:tab pos="396390" algn="l"/>
              </a:tabLst>
            </a:pPr>
            <a:endParaRPr lang="de-DE" sz="2600" dirty="0">
              <a:solidFill>
                <a:srgbClr val="3C8C93"/>
              </a:solidFill>
              <a:latin typeface="Myriad Pro" panose="020B0503030403020204" pitchFamily="34" charset="0"/>
              <a:cs typeface="Lucida Sans Unicode"/>
            </a:endParaRPr>
          </a:p>
          <a:p>
            <a:pPr marL="448604" indent="-342900">
              <a:spcBef>
                <a:spcPts val="178"/>
              </a:spcBef>
              <a:buClr>
                <a:srgbClr val="004B59"/>
              </a:buClr>
              <a:buFont typeface="Arial" panose="020B0604020202020204" pitchFamily="34" charset="0"/>
              <a:buChar char="•"/>
              <a:tabLst>
                <a:tab pos="396390" algn="l"/>
              </a:tabLst>
            </a:pPr>
            <a:r>
              <a:rPr lang="de-DE" sz="2600" spc="50" dirty="0" err="1">
                <a:solidFill>
                  <a:srgbClr val="7030A0"/>
                </a:solidFill>
                <a:latin typeface="Myriad Pro" panose="020B0503030403020204" pitchFamily="34" charset="0"/>
                <a:cs typeface="Tahoma"/>
              </a:rPr>
              <a:t>Convex</a:t>
            </a:r>
            <a:r>
              <a:rPr lang="de-DE" sz="2600" spc="50" dirty="0">
                <a:solidFill>
                  <a:srgbClr val="7030A0"/>
                </a:solidFill>
                <a:latin typeface="Myriad Pro" panose="020B0503030403020204" pitchFamily="34" charset="0"/>
                <a:cs typeface="Tahoma"/>
              </a:rPr>
              <a:t> </a:t>
            </a:r>
            <a:r>
              <a:rPr sz="2600" spc="-99" dirty="0">
                <a:solidFill>
                  <a:srgbClr val="7030A0"/>
                </a:solidFill>
                <a:latin typeface="Myriad Pro" panose="020B0503030403020204" pitchFamily="34" charset="0"/>
                <a:cs typeface="Tahoma"/>
              </a:rPr>
              <a:t>Cone</a:t>
            </a:r>
            <a:r>
              <a:rPr lang="de-DE" sz="2600" spc="-99" dirty="0">
                <a:solidFill>
                  <a:srgbClr val="7030A0"/>
                </a:solidFill>
                <a:latin typeface="Myriad Pro" panose="020B0503030403020204" pitchFamily="34" charset="0"/>
                <a:cs typeface="Tahoma"/>
              </a:rPr>
              <a:t>s</a:t>
            </a:r>
          </a:p>
          <a:p>
            <a:pPr marL="448604" indent="-342900">
              <a:spcBef>
                <a:spcPts val="178"/>
              </a:spcBef>
              <a:buClr>
                <a:srgbClr val="004B59"/>
              </a:buClr>
              <a:buFont typeface="Arial" panose="020B0604020202020204" pitchFamily="34" charset="0"/>
              <a:buChar char="•"/>
              <a:tabLst>
                <a:tab pos="396390" algn="l"/>
              </a:tabLst>
            </a:pPr>
            <a:endParaRPr lang="de-DE" sz="2600" spc="-99" dirty="0">
              <a:solidFill>
                <a:srgbClr val="0000FF"/>
              </a:solidFill>
              <a:latin typeface="Myriad Pro" panose="020B0503030403020204" pitchFamily="34" charset="0"/>
              <a:cs typeface="Tahoma"/>
            </a:endParaRPr>
          </a:p>
          <a:p>
            <a:pPr marL="448604" indent="-342900">
              <a:spcBef>
                <a:spcPts val="178"/>
              </a:spcBef>
              <a:buClr>
                <a:srgbClr val="004B59"/>
              </a:buClr>
              <a:buFont typeface="Arial" panose="020B0604020202020204" pitchFamily="34" charset="0"/>
              <a:buChar char="•"/>
              <a:tabLst>
                <a:tab pos="396390" algn="l"/>
              </a:tabLst>
            </a:pPr>
            <a:r>
              <a:rPr lang="de-DE" sz="2600" spc="-40" dirty="0" err="1">
                <a:solidFill>
                  <a:srgbClr val="FF0000"/>
                </a:solidFill>
                <a:latin typeface="Myriad Pro" panose="020B0503030403020204" pitchFamily="34" charset="0"/>
                <a:cs typeface="Tahoma"/>
              </a:rPr>
              <a:t>Faithful</a:t>
            </a:r>
            <a:r>
              <a:rPr lang="de-DE" sz="2600" spc="-40" dirty="0">
                <a:solidFill>
                  <a:srgbClr val="FF0000"/>
                </a:solidFill>
                <a:latin typeface="Myriad Pro" panose="020B0503030403020204" pitchFamily="34" charset="0"/>
                <a:cs typeface="Tahoma"/>
              </a:rPr>
              <a:t> </a:t>
            </a:r>
            <a:r>
              <a:rPr lang="de-DE" sz="2600" spc="-99" dirty="0">
                <a:solidFill>
                  <a:srgbClr val="FF0000"/>
                </a:solidFill>
                <a:latin typeface="Myriad Pro" panose="020B0503030403020204" pitchFamily="34" charset="0"/>
                <a:cs typeface="Tahoma"/>
              </a:rPr>
              <a:t>Embedding </a:t>
            </a:r>
            <a:r>
              <a:rPr lang="de-DE" sz="2600" spc="-99" dirty="0" err="1">
                <a:solidFill>
                  <a:srgbClr val="FF0000"/>
                </a:solidFill>
                <a:latin typeface="Myriad Pro" panose="020B0503030403020204" pitchFamily="34" charset="0"/>
                <a:cs typeface="Tahoma"/>
              </a:rPr>
              <a:t>for</a:t>
            </a:r>
            <a:r>
              <a:rPr lang="de-DE" sz="2600" spc="367" dirty="0">
                <a:solidFill>
                  <a:srgbClr val="FF0000"/>
                </a:solidFill>
                <a:latin typeface="Myriad Pro" panose="020B0503030403020204" pitchFamily="34" charset="0"/>
                <a:cs typeface="Tahoma"/>
              </a:rPr>
              <a:t> </a:t>
            </a:r>
            <a:r>
              <a:rPr lang="de-DE" sz="2600" spc="-89" dirty="0">
                <a:solidFill>
                  <a:srgbClr val="FF0000"/>
                </a:solidFill>
                <a:latin typeface="Myriad Pro" panose="020B0503030403020204" pitchFamily="34" charset="0"/>
                <a:cs typeface="Tahoma"/>
              </a:rPr>
              <a:t>Al-</a:t>
            </a:r>
            <a:r>
              <a:rPr lang="de-DE" sz="2600" spc="-89" dirty="0" err="1">
                <a:solidFill>
                  <a:srgbClr val="FF0000"/>
                </a:solidFill>
                <a:latin typeface="Myriad Pro" panose="020B0503030403020204" pitchFamily="34" charset="0"/>
                <a:cs typeface="Tahoma"/>
              </a:rPr>
              <a:t>cones</a:t>
            </a:r>
            <a:endParaRPr lang="de-DE" sz="2600" spc="-89" dirty="0">
              <a:solidFill>
                <a:srgbClr val="FF0000"/>
              </a:solidFill>
              <a:latin typeface="Myriad Pro" panose="020B0503030403020204" pitchFamily="34" charset="0"/>
              <a:cs typeface="Tahoma"/>
            </a:endParaRPr>
          </a:p>
          <a:p>
            <a:pPr marL="448604" indent="-342900">
              <a:spcBef>
                <a:spcPts val="178"/>
              </a:spcBef>
              <a:buClr>
                <a:srgbClr val="004B59"/>
              </a:buClr>
              <a:buFont typeface="Arial" panose="020B0604020202020204" pitchFamily="34" charset="0"/>
              <a:buChar char="•"/>
              <a:tabLst>
                <a:tab pos="396390" algn="l"/>
              </a:tabLst>
            </a:pPr>
            <a:endParaRPr lang="de-DE" sz="2600" spc="-89" dirty="0">
              <a:solidFill>
                <a:srgbClr val="FF0000"/>
              </a:solidFill>
              <a:latin typeface="Myriad Pro" panose="020B0503030403020204" pitchFamily="34" charset="0"/>
              <a:cs typeface="Tahoma"/>
            </a:endParaRPr>
          </a:p>
          <a:p>
            <a:pPr marL="448604" indent="-342900">
              <a:spcBef>
                <a:spcPts val="178"/>
              </a:spcBef>
              <a:buClr>
                <a:srgbClr val="004B59"/>
              </a:buClr>
              <a:buFont typeface="Arial" panose="020B0604020202020204" pitchFamily="34" charset="0"/>
              <a:buChar char="•"/>
              <a:tabLst>
                <a:tab pos="396390" algn="l"/>
              </a:tabLst>
            </a:pPr>
            <a:r>
              <a:rPr lang="de-DE" sz="2600" spc="10" dirty="0" err="1">
                <a:solidFill>
                  <a:srgbClr val="3C8C93"/>
                </a:solidFill>
                <a:latin typeface="Myriad Pro" panose="020B0503030403020204" pitchFamily="34" charset="0"/>
                <a:cs typeface="Lucida Sans Unicode"/>
              </a:rPr>
              <a:t>Towards</a:t>
            </a:r>
            <a:r>
              <a:rPr lang="de-DE" sz="2600" spc="10" dirty="0">
                <a:solidFill>
                  <a:srgbClr val="3C8C93"/>
                </a:solidFill>
                <a:latin typeface="Myriad Pro" panose="020B0503030403020204" pitchFamily="34" charset="0"/>
                <a:cs typeface="Lucida Sans Unicode"/>
              </a:rPr>
              <a:t> a </a:t>
            </a:r>
            <a:r>
              <a:rPr lang="de-DE" sz="2600" spc="10" dirty="0" err="1">
                <a:solidFill>
                  <a:srgbClr val="3C8C93"/>
                </a:solidFill>
                <a:latin typeface="Myriad Pro" panose="020B0503030403020204" pitchFamily="34" charset="0"/>
                <a:cs typeface="Lucida Sans Unicode"/>
              </a:rPr>
              <a:t>Logic</a:t>
            </a:r>
            <a:r>
              <a:rPr lang="de-DE" sz="2600" spc="10" dirty="0">
                <a:solidFill>
                  <a:srgbClr val="3C8C93"/>
                </a:solidFill>
                <a:latin typeface="Myriad Pro" panose="020B0503030403020204" pitchFamily="34" charset="0"/>
                <a:cs typeface="Lucida Sans Unicode"/>
              </a:rPr>
              <a:t> </a:t>
            </a:r>
            <a:r>
              <a:rPr lang="de-DE" sz="2600" spc="10" dirty="0" err="1">
                <a:solidFill>
                  <a:srgbClr val="3C8C93"/>
                </a:solidFill>
                <a:latin typeface="Myriad Pro" panose="020B0503030403020204" pitchFamily="34" charset="0"/>
                <a:cs typeface="Lucida Sans Unicode"/>
              </a:rPr>
              <a:t>of</a:t>
            </a:r>
            <a:r>
              <a:rPr lang="de-DE" sz="2600" spc="10" dirty="0">
                <a:solidFill>
                  <a:srgbClr val="3C8C93"/>
                </a:solidFill>
                <a:latin typeface="Myriad Pro" panose="020B0503030403020204" pitchFamily="34" charset="0"/>
                <a:cs typeface="Lucida Sans Unicode"/>
              </a:rPr>
              <a:t> </a:t>
            </a:r>
            <a:r>
              <a:rPr lang="de-DE" sz="2600" spc="10" dirty="0" err="1">
                <a:solidFill>
                  <a:srgbClr val="3C8C93"/>
                </a:solidFill>
                <a:latin typeface="Myriad Pro" panose="020B0503030403020204" pitchFamily="34" charset="0"/>
                <a:cs typeface="Lucida Sans Unicode"/>
              </a:rPr>
              <a:t>Convex</a:t>
            </a:r>
            <a:r>
              <a:rPr lang="de-DE" sz="2600" spc="10" dirty="0">
                <a:solidFill>
                  <a:srgbClr val="3C8C93"/>
                </a:solidFill>
                <a:latin typeface="Myriad Pro" panose="020B0503030403020204" pitchFamily="34" charset="0"/>
                <a:cs typeface="Lucida Sans Unicode"/>
              </a:rPr>
              <a:t> </a:t>
            </a:r>
            <a:r>
              <a:rPr lang="de-DE" sz="2600" spc="10" dirty="0" err="1">
                <a:solidFill>
                  <a:srgbClr val="3C8C93"/>
                </a:solidFill>
                <a:latin typeface="Myriad Pro" panose="020B0503030403020204" pitchFamily="34" charset="0"/>
                <a:cs typeface="Lucida Sans Unicode"/>
              </a:rPr>
              <a:t>Cones</a:t>
            </a:r>
            <a:endParaRPr lang="de-DE" sz="2600" dirty="0">
              <a:solidFill>
                <a:srgbClr val="7030A0"/>
              </a:solidFill>
              <a:latin typeface="Myriad Pro" panose="020B0503030403020204" pitchFamily="34" charset="0"/>
              <a:cs typeface="Tahoma"/>
            </a:endParaRPr>
          </a:p>
          <a:p>
            <a:pPr marL="448604" indent="-342900">
              <a:spcBef>
                <a:spcPts val="178"/>
              </a:spcBef>
              <a:buClr>
                <a:srgbClr val="004B59"/>
              </a:buClr>
              <a:buFont typeface="Arial" panose="020B0604020202020204" pitchFamily="34" charset="0"/>
              <a:buChar char="•"/>
              <a:tabLst>
                <a:tab pos="396390" algn="l"/>
              </a:tabLst>
            </a:pPr>
            <a:endParaRPr lang="de-DE" sz="2200" dirty="0">
              <a:latin typeface="Myriad Pro" panose="020B0503030403020204" pitchFamily="34" charset="0"/>
              <a:cs typeface="Tahoma"/>
            </a:endParaRPr>
          </a:p>
          <a:p>
            <a:pPr marL="448604" indent="-342900">
              <a:spcBef>
                <a:spcPts val="178"/>
              </a:spcBef>
              <a:buClr>
                <a:srgbClr val="004B59"/>
              </a:buClr>
              <a:buFont typeface="Arial" panose="020B0604020202020204" pitchFamily="34" charset="0"/>
              <a:buChar char="•"/>
              <a:tabLst>
                <a:tab pos="396390" algn="l"/>
              </a:tabLst>
            </a:pPr>
            <a:endParaRPr lang="de-DE" sz="2200" spc="-99" dirty="0">
              <a:solidFill>
                <a:srgbClr val="0000FF"/>
              </a:solidFill>
              <a:latin typeface="Myriad Pro" panose="020B0503030403020204" pitchFamily="34" charset="0"/>
              <a:cs typeface="Tahoma"/>
            </a:endParaRPr>
          </a:p>
          <a:p>
            <a:pPr marL="448604" indent="-342900">
              <a:spcBef>
                <a:spcPts val="178"/>
              </a:spcBef>
              <a:buClr>
                <a:srgbClr val="004B59"/>
              </a:buClr>
              <a:buFont typeface="Arial" panose="020B0604020202020204" pitchFamily="34" charset="0"/>
              <a:buChar char="•"/>
              <a:tabLst>
                <a:tab pos="396390" algn="l"/>
              </a:tabLst>
            </a:pPr>
            <a:endParaRPr lang="de-DE" sz="2200" spc="-99" dirty="0">
              <a:solidFill>
                <a:srgbClr val="0000FF"/>
              </a:solidFill>
              <a:latin typeface="Myriad Pro" panose="020B0503030403020204" pitchFamily="34" charset="0"/>
              <a:cs typeface="Tahoma"/>
            </a:endParaRPr>
          </a:p>
          <a:p>
            <a:pPr marL="448604" indent="-342900">
              <a:spcBef>
                <a:spcPts val="178"/>
              </a:spcBef>
              <a:buClr>
                <a:srgbClr val="004B59"/>
              </a:buClr>
              <a:buFont typeface="Arial" panose="020B0604020202020204" pitchFamily="34" charset="0"/>
              <a:buChar char="•"/>
              <a:tabLst>
                <a:tab pos="396390" algn="l"/>
              </a:tabLst>
            </a:pPr>
            <a:endParaRPr sz="2200" dirty="0">
              <a:latin typeface="Myriad Pro" panose="020B0503030403020204" pitchFamily="34" charset="0"/>
              <a:cs typeface="Tahoma"/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D690CBD0-92C2-DF44-930E-9FBB6479D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pc="-139" dirty="0">
                <a:latin typeface="Myriad Pro" panose="020B0503030403020204" pitchFamily="34" charset="0"/>
                <a:cs typeface="Tahoma"/>
              </a:rPr>
              <a:t>Agenda </a:t>
            </a:r>
            <a:r>
              <a:rPr lang="de-DE" spc="-139" dirty="0" err="1">
                <a:latin typeface="Myriad Pro" panose="020B0503030403020204" pitchFamily="34" charset="0"/>
                <a:cs typeface="Tahoma"/>
              </a:rPr>
              <a:t>for</a:t>
            </a:r>
            <a:r>
              <a:rPr lang="de-DE" spc="-139" dirty="0">
                <a:latin typeface="Myriad Pro" panose="020B0503030403020204" pitchFamily="34" charset="0"/>
                <a:cs typeface="Tahoma"/>
              </a:rPr>
              <a:t> </a:t>
            </a:r>
            <a:r>
              <a:rPr lang="de-DE" spc="-139" dirty="0" err="1">
                <a:latin typeface="Myriad Pro" panose="020B0503030403020204" pitchFamily="34" charset="0"/>
                <a:cs typeface="Tahoma"/>
              </a:rPr>
              <a:t>the</a:t>
            </a:r>
            <a:r>
              <a:rPr lang="de-DE" spc="-139" dirty="0">
                <a:latin typeface="Myriad Pro" panose="020B0503030403020204" pitchFamily="34" charset="0"/>
                <a:cs typeface="Tahoma"/>
              </a:rPr>
              <a:t> </a:t>
            </a:r>
            <a:r>
              <a:rPr lang="de-DE" spc="-139" dirty="0" err="1">
                <a:latin typeface="Myriad Pro" panose="020B0503030403020204" pitchFamily="34" charset="0"/>
                <a:cs typeface="Tahoma"/>
              </a:rPr>
              <a:t>Following</a:t>
            </a:r>
            <a:br>
              <a:rPr lang="de-DE" dirty="0">
                <a:latin typeface="Myriad Pro" panose="020B0503030403020204" pitchFamily="34" charset="0"/>
                <a:cs typeface="Tahoma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4947716"/>
      </p:ext>
    </p:extLst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1DE132-93A2-0C4B-9D1D-E65DED251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Description </a:t>
            </a:r>
            <a:r>
              <a:rPr lang="de-DE" dirty="0" err="1"/>
              <a:t>Logics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2F225D-9E58-6941-8A99-69DC22244E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F6C9B01-7689-F24A-9900-AC373A5BE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6217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245653-8BDA-ED4B-8020-AF502A418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Word </a:t>
            </a:r>
            <a:r>
              <a:rPr lang="de-DE" dirty="0" err="1"/>
              <a:t>Embeddings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with</a:t>
            </a:r>
            <a:r>
              <a:rPr lang="de-DE" dirty="0"/>
              <a:t> word2VEC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9B80F30-11A3-6D45-89A0-3903F18BBA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1E40616-1CD5-0D45-835F-061A282C7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26227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6069" y="1366076"/>
            <a:ext cx="7888588" cy="353802"/>
          </a:xfrm>
          <a:prstGeom prst="rect">
            <a:avLst/>
          </a:prstGeom>
          <a:solidFill>
            <a:srgbClr val="032EF0"/>
          </a:solidFill>
        </p:spPr>
        <p:txBody>
          <a:bodyPr vert="horz" wrap="square" lIns="0" tIns="151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90603">
              <a:spcBef>
                <a:spcPts val="119"/>
              </a:spcBef>
            </a:pPr>
            <a:r>
              <a:rPr sz="2200" spc="-59" dirty="0">
                <a:solidFill>
                  <a:srgbClr val="FFFFFF"/>
                </a:solidFill>
                <a:latin typeface="Myriad Pro" panose="020B0503030403020204" pitchFamily="34" charset="0"/>
              </a:rPr>
              <a:t>Definition </a:t>
            </a:r>
            <a:r>
              <a:rPr sz="2200" spc="-79" dirty="0">
                <a:solidFill>
                  <a:srgbClr val="FFFFFF"/>
                </a:solidFill>
                <a:latin typeface="Myriad Pro" panose="020B0503030403020204" pitchFamily="34" charset="0"/>
              </a:rPr>
              <a:t>(Description </a:t>
            </a:r>
            <a:r>
              <a:rPr sz="2200" spc="-89" dirty="0">
                <a:solidFill>
                  <a:srgbClr val="FFFFFF"/>
                </a:solidFill>
                <a:latin typeface="Myriad Pro" panose="020B0503030403020204" pitchFamily="34" charset="0"/>
              </a:rPr>
              <a:t>logics</a:t>
            </a:r>
            <a:r>
              <a:rPr sz="2200" spc="198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Myriad Pro" panose="020B0503030403020204" pitchFamily="34" charset="0"/>
              </a:rPr>
              <a:t>(DLs))</a:t>
            </a:r>
            <a:endParaRPr sz="2200" dirty="0">
              <a:latin typeface="Myriad Pro" panose="020B0503030403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6069" y="1846137"/>
            <a:ext cx="7888588" cy="734811"/>
          </a:xfrm>
          <a:prstGeom prst="rect">
            <a:avLst/>
          </a:prstGeom>
          <a:solidFill>
            <a:srgbClr val="032EF0">
              <a:alpha val="10000"/>
            </a:srgbClr>
          </a:solidFill>
        </p:spPr>
        <p:txBody>
          <a:bodyPr vert="horz" wrap="square" lIns="0" tIns="55367" rIns="0" bIns="0" rtlCol="0">
            <a:spAutoFit/>
          </a:bodyPr>
          <a:lstStyle/>
          <a:p>
            <a:pPr marL="90603" marR="72986">
              <a:lnSpc>
                <a:spcPct val="102600"/>
              </a:lnSpc>
              <a:spcBef>
                <a:spcPts val="436"/>
              </a:spcBef>
            </a:pPr>
            <a:r>
              <a:rPr sz="2200" spc="-69" dirty="0">
                <a:latin typeface="Myriad Pro" panose="020B0503030403020204" pitchFamily="34" charset="0"/>
                <a:cs typeface="Tahoma"/>
              </a:rPr>
              <a:t>Logics </a:t>
            </a:r>
            <a:r>
              <a:rPr sz="2200" spc="-99" dirty="0">
                <a:latin typeface="Myriad Pro" panose="020B0503030403020204" pitchFamily="34" charset="0"/>
                <a:cs typeface="Tahoma"/>
              </a:rPr>
              <a:t>for </a:t>
            </a:r>
            <a:r>
              <a:rPr sz="2200" spc="-159" dirty="0">
                <a:latin typeface="Myriad Pro" panose="020B0503030403020204" pitchFamily="34" charset="0"/>
                <a:cs typeface="Tahoma"/>
              </a:rPr>
              <a:t>use </a:t>
            </a:r>
            <a:r>
              <a:rPr sz="2200" spc="-59" dirty="0">
                <a:latin typeface="Myriad Pro" panose="020B0503030403020204" pitchFamily="34" charset="0"/>
                <a:cs typeface="Tahoma"/>
              </a:rPr>
              <a:t>in </a:t>
            </a:r>
            <a:r>
              <a:rPr sz="2200" spc="-129" dirty="0">
                <a:latin typeface="Myriad Pro" panose="020B0503030403020204" pitchFamily="34" charset="0"/>
                <a:cs typeface="Tahoma"/>
              </a:rPr>
              <a:t>knowledge </a:t>
            </a:r>
            <a:r>
              <a:rPr sz="2200" spc="-99" dirty="0">
                <a:latin typeface="Myriad Pro" panose="020B0503030403020204" pitchFamily="34" charset="0"/>
                <a:cs typeface="Tahoma"/>
              </a:rPr>
              <a:t>representation </a:t>
            </a:r>
            <a:r>
              <a:rPr sz="2200" spc="-59" dirty="0">
                <a:latin typeface="Myriad Pro" panose="020B0503030403020204" pitchFamily="34" charset="0"/>
                <a:cs typeface="Tahoma"/>
              </a:rPr>
              <a:t>with </a:t>
            </a:r>
            <a:r>
              <a:rPr sz="2200" spc="-89" dirty="0">
                <a:latin typeface="Myriad Pro" panose="020B0503030403020204" pitchFamily="34" charset="0"/>
                <a:cs typeface="Tahoma"/>
              </a:rPr>
              <a:t>special </a:t>
            </a:r>
            <a:r>
              <a:rPr sz="2200" spc="-59" dirty="0">
                <a:latin typeface="Myriad Pro" panose="020B0503030403020204" pitchFamily="34" charset="0"/>
                <a:cs typeface="Tahoma"/>
              </a:rPr>
              <a:t>attention </a:t>
            </a:r>
            <a:r>
              <a:rPr sz="2200" spc="-129" dirty="0">
                <a:latin typeface="Myriad Pro" panose="020B0503030403020204" pitchFamily="34" charset="0"/>
                <a:cs typeface="Tahoma"/>
              </a:rPr>
              <a:t>on  </a:t>
            </a:r>
            <a:r>
              <a:rPr sz="2200" spc="-119" dirty="0">
                <a:latin typeface="Myriad Pro" panose="020B0503030403020204" pitchFamily="34" charset="0"/>
                <a:cs typeface="Tahoma"/>
              </a:rPr>
              <a:t>a</a:t>
            </a:r>
            <a:r>
              <a:rPr sz="2200" spc="20" dirty="0">
                <a:latin typeface="Myriad Pro" panose="020B0503030403020204" pitchFamily="34" charset="0"/>
                <a:cs typeface="Tahoma"/>
              </a:rPr>
              <a:t> </a:t>
            </a:r>
            <a:r>
              <a:rPr sz="2200" spc="-89" dirty="0">
                <a:latin typeface="Myriad Pro" panose="020B0503030403020204" pitchFamily="34" charset="0"/>
                <a:cs typeface="Tahoma"/>
              </a:rPr>
              <a:t>good</a:t>
            </a:r>
            <a:r>
              <a:rPr sz="2200" spc="30" dirty="0">
                <a:latin typeface="Myriad Pro" panose="020B0503030403020204" pitchFamily="34" charset="0"/>
                <a:cs typeface="Tahoma"/>
              </a:rPr>
              <a:t> </a:t>
            </a:r>
            <a:r>
              <a:rPr sz="2200" spc="-109" dirty="0">
                <a:latin typeface="Myriad Pro" panose="020B0503030403020204" pitchFamily="34" charset="0"/>
                <a:cs typeface="Tahoma"/>
              </a:rPr>
              <a:t>balance</a:t>
            </a:r>
            <a:r>
              <a:rPr sz="2200" spc="30" dirty="0">
                <a:latin typeface="Myriad Pro" panose="020B0503030403020204" pitchFamily="34" charset="0"/>
                <a:cs typeface="Tahoma"/>
              </a:rPr>
              <a:t> </a:t>
            </a:r>
            <a:r>
              <a:rPr sz="2200" spc="-79" dirty="0">
                <a:latin typeface="Myriad Pro" panose="020B0503030403020204" pitchFamily="34" charset="0"/>
                <a:cs typeface="Tahoma"/>
              </a:rPr>
              <a:t>of</a:t>
            </a:r>
            <a:r>
              <a:rPr sz="2200" spc="30" dirty="0">
                <a:latin typeface="Myriad Pro" panose="020B0503030403020204" pitchFamily="34" charset="0"/>
                <a:cs typeface="Tahoma"/>
              </a:rPr>
              <a:t> </a:t>
            </a:r>
            <a:r>
              <a:rPr sz="2200" spc="-89" dirty="0">
                <a:latin typeface="Myriad Pro" panose="020B0503030403020204" pitchFamily="34" charset="0"/>
                <a:cs typeface="Tahoma"/>
              </a:rPr>
              <a:t>expressibility</a:t>
            </a:r>
            <a:r>
              <a:rPr sz="2200" spc="30" dirty="0">
                <a:latin typeface="Myriad Pro" panose="020B0503030403020204" pitchFamily="34" charset="0"/>
                <a:cs typeface="Tahoma"/>
              </a:rPr>
              <a:t> </a:t>
            </a:r>
            <a:r>
              <a:rPr sz="2200" spc="-109" dirty="0">
                <a:latin typeface="Myriad Pro" panose="020B0503030403020204" pitchFamily="34" charset="0"/>
                <a:cs typeface="Tahoma"/>
              </a:rPr>
              <a:t>and</a:t>
            </a:r>
            <a:r>
              <a:rPr sz="2200" spc="30" dirty="0">
                <a:latin typeface="Myriad Pro" panose="020B0503030403020204" pitchFamily="34" charset="0"/>
                <a:cs typeface="Tahoma"/>
              </a:rPr>
              <a:t> </a:t>
            </a:r>
            <a:r>
              <a:rPr sz="2200" spc="-69" dirty="0">
                <a:latin typeface="Myriad Pro" panose="020B0503030403020204" pitchFamily="34" charset="0"/>
                <a:cs typeface="Tahoma"/>
              </a:rPr>
              <a:t>feasibility</a:t>
            </a:r>
            <a:r>
              <a:rPr sz="2200" spc="30" dirty="0">
                <a:latin typeface="Myriad Pro" panose="020B0503030403020204" pitchFamily="34" charset="0"/>
                <a:cs typeface="Tahoma"/>
              </a:rPr>
              <a:t> </a:t>
            </a:r>
            <a:r>
              <a:rPr sz="2200" spc="-79" dirty="0">
                <a:latin typeface="Myriad Pro" panose="020B0503030403020204" pitchFamily="34" charset="0"/>
                <a:cs typeface="Tahoma"/>
              </a:rPr>
              <a:t>of</a:t>
            </a:r>
            <a:r>
              <a:rPr sz="2200" spc="30" dirty="0">
                <a:latin typeface="Myriad Pro" panose="020B0503030403020204" pitchFamily="34" charset="0"/>
                <a:cs typeface="Tahoma"/>
              </a:rPr>
              <a:t> </a:t>
            </a:r>
            <a:r>
              <a:rPr sz="2200" spc="-109" dirty="0">
                <a:latin typeface="Myriad Pro" panose="020B0503030403020204" pitchFamily="34" charset="0"/>
                <a:cs typeface="Tahoma"/>
              </a:rPr>
              <a:t>reasoning</a:t>
            </a:r>
            <a:r>
              <a:rPr sz="2200" spc="30" dirty="0">
                <a:latin typeface="Myriad Pro" panose="020B0503030403020204" pitchFamily="34" charset="0"/>
                <a:cs typeface="Tahoma"/>
              </a:rPr>
              <a:t> </a:t>
            </a:r>
            <a:r>
              <a:rPr sz="2200" spc="-129" dirty="0">
                <a:latin typeface="Myriad Pro" panose="020B0503030403020204" pitchFamily="34" charset="0"/>
                <a:cs typeface="Tahoma"/>
              </a:rPr>
              <a:t>services</a:t>
            </a:r>
            <a:endParaRPr sz="2200" dirty="0">
              <a:latin typeface="Myriad Pro" panose="020B0503030403020204" pitchFamily="34" charset="0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7563" y="2939916"/>
            <a:ext cx="7185171" cy="3136544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468738" indent="-342900">
              <a:spcBef>
                <a:spcPts val="178"/>
              </a:spcBef>
              <a:buFont typeface="Arial" panose="020B0604020202020204" pitchFamily="34" charset="0"/>
              <a:buChar char="•"/>
            </a:pPr>
            <a:r>
              <a:rPr sz="2200" spc="-69" dirty="0">
                <a:latin typeface="Myriad Pro" panose="020B0503030403020204" pitchFamily="34" charset="0"/>
                <a:cs typeface="Tahoma"/>
              </a:rPr>
              <a:t>Can </a:t>
            </a:r>
            <a:r>
              <a:rPr sz="2200" spc="-119" dirty="0">
                <a:latin typeface="Myriad Pro" panose="020B0503030403020204" pitchFamily="34" charset="0"/>
                <a:cs typeface="Tahoma"/>
              </a:rPr>
              <a:t>be </a:t>
            </a:r>
            <a:r>
              <a:rPr sz="2200" spc="-129" dirty="0">
                <a:latin typeface="Myriad Pro" panose="020B0503030403020204" pitchFamily="34" charset="0"/>
                <a:cs typeface="Tahoma"/>
              </a:rPr>
              <a:t>mapped </a:t>
            </a:r>
            <a:r>
              <a:rPr sz="2200" spc="-40" dirty="0">
                <a:latin typeface="Myriad Pro" panose="020B0503030403020204" pitchFamily="34" charset="0"/>
                <a:cs typeface="Tahoma"/>
              </a:rPr>
              <a:t>to </a:t>
            </a:r>
            <a:r>
              <a:rPr sz="2200" spc="-109" dirty="0">
                <a:latin typeface="Myriad Pro" panose="020B0503030403020204" pitchFamily="34" charset="0"/>
                <a:cs typeface="Tahoma"/>
              </a:rPr>
              <a:t>fragments </a:t>
            </a:r>
            <a:r>
              <a:rPr sz="2200" spc="-79" dirty="0">
                <a:latin typeface="Myriad Pro" panose="020B0503030403020204" pitchFamily="34" charset="0"/>
                <a:cs typeface="Tahoma"/>
              </a:rPr>
              <a:t>of</a:t>
            </a:r>
            <a:r>
              <a:rPr sz="2200" spc="307" dirty="0">
                <a:latin typeface="Myriad Pro" panose="020B0503030403020204" pitchFamily="34" charset="0"/>
                <a:cs typeface="Tahoma"/>
              </a:rPr>
              <a:t> </a:t>
            </a:r>
            <a:r>
              <a:rPr sz="2200" spc="40" dirty="0">
                <a:latin typeface="Myriad Pro" panose="020B0503030403020204" pitchFamily="34" charset="0"/>
                <a:cs typeface="Tahoma"/>
              </a:rPr>
              <a:t>FOL</a:t>
            </a:r>
            <a:endParaRPr lang="de-DE" sz="2200" dirty="0">
              <a:latin typeface="Myriad Pro" panose="020B0503030403020204" pitchFamily="34" charset="0"/>
              <a:cs typeface="Tahoma"/>
            </a:endParaRPr>
          </a:p>
          <a:p>
            <a:pPr marL="468738" indent="-342900">
              <a:spcBef>
                <a:spcPts val="178"/>
              </a:spcBef>
              <a:buFont typeface="Arial" panose="020B0604020202020204" pitchFamily="34" charset="0"/>
              <a:buChar char="•"/>
            </a:pPr>
            <a:endParaRPr lang="de-DE" sz="2200" spc="-119" dirty="0">
              <a:latin typeface="Myriad Pro" panose="020B0503030403020204" pitchFamily="34" charset="0"/>
              <a:cs typeface="Tahoma"/>
            </a:endParaRPr>
          </a:p>
          <a:p>
            <a:pPr marL="468738" indent="-342900">
              <a:spcBef>
                <a:spcPts val="178"/>
              </a:spcBef>
              <a:buFont typeface="Arial" panose="020B0604020202020204" pitchFamily="34" charset="0"/>
              <a:buChar char="•"/>
            </a:pPr>
            <a:r>
              <a:rPr sz="2200" spc="-119" dirty="0">
                <a:latin typeface="Myriad Pro" panose="020B0503030403020204" pitchFamily="34" charset="0"/>
                <a:cs typeface="Tahoma"/>
              </a:rPr>
              <a:t>Usage</a:t>
            </a:r>
            <a:endParaRPr lang="de-DE" sz="2200" dirty="0">
              <a:latin typeface="Myriad Pro" panose="020B0503030403020204" pitchFamily="34" charset="0"/>
              <a:cs typeface="Tahoma"/>
            </a:endParaRPr>
          </a:p>
          <a:p>
            <a:pPr marL="925938" lvl="1" indent="-342900">
              <a:spcBef>
                <a:spcPts val="178"/>
              </a:spcBef>
              <a:buFont typeface="Symbol" pitchFamily="2" charset="2"/>
              <a:buChar char="-"/>
            </a:pPr>
            <a:r>
              <a:rPr sz="2200" spc="-50" dirty="0">
                <a:latin typeface="Myriad Pro" panose="020B0503030403020204" pitchFamily="34" charset="0"/>
                <a:cs typeface="Tahoma"/>
              </a:rPr>
              <a:t>Ontology </a:t>
            </a:r>
            <a:r>
              <a:rPr sz="2200" spc="-89" dirty="0">
                <a:latin typeface="Myriad Pro" panose="020B0503030403020204" pitchFamily="34" charset="0"/>
                <a:cs typeface="Tahoma"/>
              </a:rPr>
              <a:t>representation</a:t>
            </a:r>
            <a:r>
              <a:rPr sz="2200" spc="198" dirty="0">
                <a:latin typeface="Myriad Pro" panose="020B0503030403020204" pitchFamily="34" charset="0"/>
                <a:cs typeface="Tahoma"/>
              </a:rPr>
              <a:t> </a:t>
            </a:r>
            <a:r>
              <a:rPr sz="2200" spc="-109" dirty="0">
                <a:latin typeface="Myriad Pro" panose="020B0503030403020204" pitchFamily="34" charset="0"/>
                <a:cs typeface="Tahoma"/>
              </a:rPr>
              <a:t>language</a:t>
            </a:r>
            <a:endParaRPr lang="de-DE" sz="2200" dirty="0">
              <a:latin typeface="Myriad Pro" panose="020B0503030403020204" pitchFamily="34" charset="0"/>
              <a:cs typeface="Tahoma"/>
            </a:endParaRPr>
          </a:p>
          <a:p>
            <a:pPr marL="925938" lvl="1" indent="-342900">
              <a:spcBef>
                <a:spcPts val="178"/>
              </a:spcBef>
              <a:buFont typeface="Symbol" pitchFamily="2" charset="2"/>
              <a:buChar char="-"/>
            </a:pPr>
            <a:r>
              <a:rPr sz="2200" spc="-59" dirty="0">
                <a:latin typeface="Myriad Pro" panose="020B0503030403020204" pitchFamily="34" charset="0"/>
                <a:cs typeface="Tahoma"/>
              </a:rPr>
              <a:t>Foundation </a:t>
            </a:r>
            <a:r>
              <a:rPr sz="2200" spc="-79" dirty="0">
                <a:latin typeface="Myriad Pro" panose="020B0503030403020204" pitchFamily="34" charset="0"/>
                <a:cs typeface="Tahoma"/>
              </a:rPr>
              <a:t>for standard </a:t>
            </a:r>
            <a:r>
              <a:rPr sz="2200" spc="-149" dirty="0">
                <a:latin typeface="Myriad Pro" panose="020B0503030403020204" pitchFamily="34" charset="0"/>
                <a:cs typeface="Tahoma"/>
              </a:rPr>
              <a:t>web </a:t>
            </a:r>
            <a:r>
              <a:rPr sz="2200" spc="-69" dirty="0">
                <a:latin typeface="Myriad Pro" panose="020B0503030403020204" pitchFamily="34" charset="0"/>
                <a:cs typeface="Tahoma"/>
              </a:rPr>
              <a:t>ontology </a:t>
            </a:r>
            <a:r>
              <a:rPr sz="2200" spc="-99" dirty="0">
                <a:latin typeface="Myriad Pro" panose="020B0503030403020204" pitchFamily="34" charset="0"/>
                <a:cs typeface="Tahoma"/>
              </a:rPr>
              <a:t>language</a:t>
            </a:r>
            <a:r>
              <a:rPr sz="2200" spc="218" dirty="0">
                <a:latin typeface="Myriad Pro" panose="020B0503030403020204" pitchFamily="34" charset="0"/>
                <a:cs typeface="Tahoma"/>
              </a:rPr>
              <a:t> </a:t>
            </a:r>
            <a:r>
              <a:rPr sz="2200" spc="30" dirty="0">
                <a:latin typeface="Myriad Pro" panose="020B0503030403020204" pitchFamily="34" charset="0"/>
                <a:cs typeface="Tahoma"/>
              </a:rPr>
              <a:t>(OWL)</a:t>
            </a:r>
            <a:endParaRPr lang="de-DE" sz="2200" dirty="0">
              <a:latin typeface="Myriad Pro" panose="020B0503030403020204" pitchFamily="34" charset="0"/>
              <a:cs typeface="Tahoma"/>
            </a:endParaRPr>
          </a:p>
          <a:p>
            <a:pPr marL="468738" indent="-342900">
              <a:spcBef>
                <a:spcPts val="178"/>
              </a:spcBef>
              <a:buFont typeface="Symbol" pitchFamily="2" charset="2"/>
              <a:buChar char="-"/>
            </a:pPr>
            <a:endParaRPr lang="de-DE" sz="2200" spc="252" baseline="6944" dirty="0">
              <a:solidFill>
                <a:srgbClr val="004B59"/>
              </a:solidFill>
              <a:latin typeface="Myriad Pro" panose="020B0503030403020204" pitchFamily="34" charset="0"/>
              <a:cs typeface="Tahoma"/>
            </a:endParaRPr>
          </a:p>
          <a:p>
            <a:pPr marL="468738" indent="-342900">
              <a:spcBef>
                <a:spcPts val="178"/>
              </a:spcBef>
              <a:buFont typeface="Arial" panose="020B0604020202020204" pitchFamily="34" charset="0"/>
              <a:buChar char="•"/>
            </a:pPr>
            <a:r>
              <a:rPr sz="2200" spc="252" baseline="6944" dirty="0">
                <a:solidFill>
                  <a:srgbClr val="004B59"/>
                </a:solidFill>
                <a:latin typeface="Myriad Pro" panose="020B0503030403020204" pitchFamily="34" charset="0"/>
                <a:cs typeface="Arial Black"/>
              </a:rPr>
              <a:t> </a:t>
            </a:r>
            <a:r>
              <a:rPr sz="2200" spc="-109" dirty="0">
                <a:latin typeface="Myriad Pro" panose="020B0503030403020204" pitchFamily="34" charset="0"/>
                <a:cs typeface="Tahoma"/>
              </a:rPr>
              <a:t>Have </a:t>
            </a:r>
            <a:r>
              <a:rPr sz="2200" spc="-139" dirty="0">
                <a:latin typeface="Myriad Pro" panose="020B0503030403020204" pitchFamily="34" charset="0"/>
                <a:cs typeface="Tahoma"/>
              </a:rPr>
              <a:t>been </a:t>
            </a:r>
            <a:r>
              <a:rPr sz="2200" spc="-99" dirty="0">
                <a:latin typeface="Myriad Pro" panose="020B0503030403020204" pitchFamily="34" charset="0"/>
                <a:cs typeface="Tahoma"/>
              </a:rPr>
              <a:t>investigated for </a:t>
            </a:r>
            <a:r>
              <a:rPr sz="2200" spc="-89" dirty="0">
                <a:latin typeface="Myriad Pro" panose="020B0503030403020204" pitchFamily="34" charset="0"/>
                <a:cs typeface="Tahoma"/>
              </a:rPr>
              <a:t>ca. </a:t>
            </a:r>
            <a:r>
              <a:rPr sz="2200" spc="-129" dirty="0">
                <a:latin typeface="Myriad Pro" panose="020B0503030403020204" pitchFamily="34" charset="0"/>
                <a:cs typeface="Tahoma"/>
              </a:rPr>
              <a:t>30 </a:t>
            </a:r>
            <a:r>
              <a:rPr sz="2200" spc="-159" dirty="0">
                <a:latin typeface="Myriad Pro" panose="020B0503030403020204" pitchFamily="34" charset="0"/>
                <a:cs typeface="Tahoma"/>
              </a:rPr>
              <a:t>years</a:t>
            </a:r>
            <a:r>
              <a:rPr sz="2200" spc="20" dirty="0">
                <a:latin typeface="Myriad Pro" panose="020B0503030403020204" pitchFamily="34" charset="0"/>
                <a:cs typeface="Tahoma"/>
              </a:rPr>
              <a:t> </a:t>
            </a:r>
            <a:r>
              <a:rPr sz="2200" spc="-149" dirty="0">
                <a:latin typeface="Myriad Pro" panose="020B0503030403020204" pitchFamily="34" charset="0"/>
                <a:cs typeface="Tahoma"/>
              </a:rPr>
              <a:t>now</a:t>
            </a:r>
            <a:endParaRPr lang="de-DE" sz="2200" dirty="0">
              <a:latin typeface="Myriad Pro" panose="020B0503030403020204" pitchFamily="34" charset="0"/>
              <a:cs typeface="Tahoma"/>
            </a:endParaRPr>
          </a:p>
          <a:p>
            <a:pPr marL="925938" lvl="1" indent="-342900">
              <a:spcBef>
                <a:spcPts val="178"/>
              </a:spcBef>
              <a:buFont typeface="Symbol" pitchFamily="2" charset="2"/>
              <a:buChar char="-"/>
            </a:pPr>
            <a:r>
              <a:rPr sz="2200" spc="-30" dirty="0">
                <a:latin typeface="Myriad Pro" panose="020B0503030403020204" pitchFamily="34" charset="0"/>
                <a:cs typeface="Tahoma"/>
              </a:rPr>
              <a:t>Many </a:t>
            </a:r>
            <a:r>
              <a:rPr sz="2200" spc="-69" dirty="0">
                <a:latin typeface="Myriad Pro" panose="020B0503030403020204" pitchFamily="34" charset="0"/>
                <a:cs typeface="Tahoma"/>
              </a:rPr>
              <a:t>theoretical insights </a:t>
            </a:r>
            <a:r>
              <a:rPr sz="2200" spc="-99" dirty="0">
                <a:latin typeface="Myriad Pro" panose="020B0503030403020204" pitchFamily="34" charset="0"/>
                <a:cs typeface="Tahoma"/>
              </a:rPr>
              <a:t>on </a:t>
            </a:r>
            <a:r>
              <a:rPr sz="2200" spc="-89" dirty="0">
                <a:latin typeface="Myriad Pro" panose="020B0503030403020204" pitchFamily="34" charset="0"/>
                <a:cs typeface="Tahoma"/>
              </a:rPr>
              <a:t>various </a:t>
            </a:r>
            <a:r>
              <a:rPr sz="2200" spc="-79" dirty="0">
                <a:latin typeface="Myriad Pro" panose="020B0503030403020204" pitchFamily="34" charset="0"/>
                <a:cs typeface="Tahoma"/>
              </a:rPr>
              <a:t>different </a:t>
            </a:r>
            <a:r>
              <a:rPr sz="2200" spc="-99" dirty="0">
                <a:latin typeface="Myriad Pro" panose="020B0503030403020204" pitchFamily="34" charset="0"/>
                <a:cs typeface="Tahoma"/>
              </a:rPr>
              <a:t>purpose </a:t>
            </a:r>
            <a:r>
              <a:rPr sz="2200" spc="10" dirty="0">
                <a:latin typeface="Myriad Pro" panose="020B0503030403020204" pitchFamily="34" charset="0"/>
                <a:cs typeface="Tahoma"/>
              </a:rPr>
              <a:t>DL</a:t>
            </a:r>
            <a:r>
              <a:rPr lang="de-DE" sz="2200" spc="10" dirty="0">
                <a:latin typeface="Myriad Pro" panose="020B0503030403020204" pitchFamily="34" charset="0"/>
                <a:cs typeface="Tahoma"/>
              </a:rPr>
              <a:t>s</a:t>
            </a:r>
          </a:p>
          <a:p>
            <a:pPr marL="925938" lvl="1" indent="-342900">
              <a:spcBef>
                <a:spcPts val="178"/>
              </a:spcBef>
              <a:buFont typeface="Symbol" pitchFamily="2" charset="2"/>
              <a:buChar char="-"/>
            </a:pPr>
            <a:r>
              <a:rPr sz="2200" spc="-69" dirty="0">
                <a:latin typeface="Myriad Pro" panose="020B0503030403020204" pitchFamily="34" charset="0"/>
                <a:cs typeface="Tahoma"/>
              </a:rPr>
              <a:t>Various</a:t>
            </a:r>
            <a:r>
              <a:rPr sz="2200" spc="119" dirty="0">
                <a:latin typeface="Myriad Pro" panose="020B0503030403020204" pitchFamily="34" charset="0"/>
                <a:cs typeface="Tahoma"/>
              </a:rPr>
              <a:t> </a:t>
            </a:r>
            <a:r>
              <a:rPr sz="2200" spc="-119" dirty="0">
                <a:latin typeface="Myriad Pro" panose="020B0503030403020204" pitchFamily="34" charset="0"/>
                <a:cs typeface="Tahoma"/>
              </a:rPr>
              <a:t>reasoners</a:t>
            </a:r>
            <a:endParaRPr sz="2200" dirty="0">
              <a:latin typeface="Myriad Pro" panose="020B0503030403020204" pitchFamily="34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94445513"/>
      </p:ext>
    </p:extLst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313" y="260350"/>
            <a:ext cx="8229600" cy="526749"/>
          </a:xfrm>
          <a:prstGeom prst="rect">
            <a:avLst/>
          </a:prstGeom>
        </p:spPr>
        <p:txBody>
          <a:bodyPr vert="horz" wrap="square" lIns="0" tIns="33975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5168">
              <a:spcBef>
                <a:spcPts val="268"/>
              </a:spcBef>
            </a:pPr>
            <a:r>
              <a:rPr spc="-99" dirty="0">
                <a:solidFill>
                  <a:srgbClr val="004B59"/>
                </a:solidFill>
                <a:latin typeface="Myriad Pro" panose="020B0503030403020204" pitchFamily="34" charset="0"/>
                <a:cs typeface="Tahoma"/>
              </a:rPr>
              <a:t>Description </a:t>
            </a:r>
            <a:r>
              <a:rPr spc="-89" dirty="0">
                <a:solidFill>
                  <a:srgbClr val="004B59"/>
                </a:solidFill>
                <a:latin typeface="Myriad Pro" panose="020B0503030403020204" pitchFamily="34" charset="0"/>
                <a:cs typeface="Tahoma"/>
              </a:rPr>
              <a:t>Logics</a:t>
            </a:r>
            <a:r>
              <a:rPr spc="119" dirty="0">
                <a:solidFill>
                  <a:srgbClr val="004B59"/>
                </a:solidFill>
                <a:latin typeface="Myriad Pro" panose="020B0503030403020204" pitchFamily="34" charset="0"/>
                <a:cs typeface="Tahoma"/>
              </a:rPr>
              <a:t> </a:t>
            </a:r>
            <a:r>
              <a:rPr spc="-30" dirty="0">
                <a:solidFill>
                  <a:srgbClr val="004B59"/>
                </a:solidFill>
                <a:latin typeface="Myriad Pro" panose="020B0503030403020204" pitchFamily="34" charset="0"/>
                <a:cs typeface="Tahoma"/>
              </a:rPr>
              <a:t>(DLs)</a:t>
            </a:r>
            <a:endParaRPr dirty="0">
              <a:latin typeface="Myriad Pro" panose="020B0503030403020204" pitchFamily="34" charset="0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4023" y="1146027"/>
            <a:ext cx="7872229" cy="473139"/>
          </a:xfrm>
          <a:custGeom>
            <a:avLst/>
            <a:gdLst/>
            <a:ahLst/>
            <a:cxnLst/>
            <a:rect l="l" t="t" r="r" b="b"/>
            <a:pathLst>
              <a:path w="3972560" h="238759">
                <a:moveTo>
                  <a:pt x="0" y="238226"/>
                </a:moveTo>
                <a:lnTo>
                  <a:pt x="3972331" y="238226"/>
                </a:lnTo>
                <a:lnTo>
                  <a:pt x="3972331" y="0"/>
                </a:lnTo>
                <a:lnTo>
                  <a:pt x="0" y="0"/>
                </a:lnTo>
                <a:lnTo>
                  <a:pt x="0" y="238226"/>
                </a:lnTo>
                <a:close/>
              </a:path>
            </a:pathLst>
          </a:custGeom>
          <a:solidFill>
            <a:srgbClr val="FAB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2411" y="1129135"/>
            <a:ext cx="3255348" cy="390077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2378" spc="-10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Example </a:t>
            </a:r>
            <a:r>
              <a:rPr sz="2378" spc="40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(</a:t>
            </a:r>
            <a:r>
              <a:rPr sz="2378" spc="40" dirty="0">
                <a:solidFill>
                  <a:srgbClr val="FFFFFF"/>
                </a:solidFill>
                <a:latin typeface="Myriad Pro" panose="020B0503030403020204" pitchFamily="34" charset="0"/>
                <a:cs typeface="Lucida Sans Unicode"/>
              </a:rPr>
              <a:t>ALC</a:t>
            </a:r>
            <a:r>
              <a:rPr sz="2378" spc="226" dirty="0">
                <a:solidFill>
                  <a:srgbClr val="FFFFFF"/>
                </a:solidFill>
                <a:latin typeface="Myriad Pro" panose="020B0503030403020204" pitchFamily="34" charset="0"/>
                <a:cs typeface="Lucida Sans Unicode"/>
              </a:rPr>
              <a:t> </a:t>
            </a:r>
            <a:r>
              <a:rPr sz="2378" spc="-8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Concepts)</a:t>
            </a:r>
            <a:endParaRPr sz="2378" dirty="0">
              <a:latin typeface="Myriad Pro" panose="020B0503030403020204" pitchFamily="34" charset="0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4023" y="1618110"/>
            <a:ext cx="7872229" cy="3922273"/>
          </a:xfrm>
          <a:custGeom>
            <a:avLst/>
            <a:gdLst/>
            <a:ahLst/>
            <a:cxnLst/>
            <a:rect l="l" t="t" r="r" b="b"/>
            <a:pathLst>
              <a:path w="3972560" h="1979295">
                <a:moveTo>
                  <a:pt x="3972331" y="0"/>
                </a:moveTo>
                <a:lnTo>
                  <a:pt x="0" y="0"/>
                </a:lnTo>
                <a:lnTo>
                  <a:pt x="0" y="1978710"/>
                </a:lnTo>
                <a:lnTo>
                  <a:pt x="3972331" y="1978710"/>
                </a:lnTo>
                <a:lnTo>
                  <a:pt x="3972331" y="0"/>
                </a:lnTo>
                <a:close/>
              </a:path>
            </a:pathLst>
          </a:custGeom>
          <a:solidFill>
            <a:srgbClr val="FEFB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120967" y="1851475"/>
            <a:ext cx="1265757" cy="362697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2200" spc="-50" dirty="0">
                <a:latin typeface="Myriad Pro" panose="020B0503030403020204" pitchFamily="34" charset="0"/>
                <a:cs typeface="Book Antiqua"/>
              </a:rPr>
              <a:t>“Students”</a:t>
            </a:r>
            <a:endParaRPr sz="2200" dirty="0">
              <a:latin typeface="Myriad Pro" panose="020B0503030403020204" pitchFamily="34" charset="0"/>
              <a:cs typeface="Book Antiqu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16215" y="2631562"/>
            <a:ext cx="1913829" cy="362697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2200" spc="-69" dirty="0">
                <a:latin typeface="Myriad Pro" panose="020B0503030403020204" pitchFamily="34" charset="0"/>
                <a:cs typeface="Book Antiqua"/>
              </a:rPr>
              <a:t>“Male</a:t>
            </a:r>
            <a:r>
              <a:rPr sz="2200" spc="69" dirty="0">
                <a:latin typeface="Myriad Pro" panose="020B0503030403020204" pitchFamily="34" charset="0"/>
                <a:cs typeface="Book Antiqua"/>
              </a:rPr>
              <a:t> </a:t>
            </a:r>
            <a:r>
              <a:rPr sz="2200" spc="-50" dirty="0">
                <a:latin typeface="Myriad Pro" panose="020B0503030403020204" pitchFamily="34" charset="0"/>
                <a:cs typeface="Book Antiqua"/>
              </a:rPr>
              <a:t>students”</a:t>
            </a:r>
            <a:endParaRPr sz="2200" dirty="0">
              <a:latin typeface="Myriad Pro" panose="020B0503030403020204" pitchFamily="34" charset="0"/>
              <a:cs typeface="Book Antiqu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01415" y="3318485"/>
            <a:ext cx="1985309" cy="362697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2200" spc="-59" dirty="0">
                <a:latin typeface="Myriad Pro" panose="020B0503030403020204" pitchFamily="34" charset="0"/>
                <a:cs typeface="Book Antiqua"/>
              </a:rPr>
              <a:t>“Female </a:t>
            </a:r>
            <a:r>
              <a:rPr sz="2200" spc="-69" dirty="0">
                <a:latin typeface="Myriad Pro" panose="020B0503030403020204" pitchFamily="34" charset="0"/>
                <a:cs typeface="Book Antiqua"/>
              </a:rPr>
              <a:t>or</a:t>
            </a:r>
            <a:r>
              <a:rPr sz="2200" spc="-50" dirty="0">
                <a:latin typeface="Myriad Pro" panose="020B0503030403020204" pitchFamily="34" charset="0"/>
                <a:cs typeface="Book Antiqua"/>
              </a:rPr>
              <a:t> </a:t>
            </a:r>
            <a:r>
              <a:rPr sz="2200" spc="-79" dirty="0">
                <a:latin typeface="Myriad Pro" panose="020B0503030403020204" pitchFamily="34" charset="0"/>
                <a:cs typeface="Book Antiqua"/>
              </a:rPr>
              <a:t>Male”</a:t>
            </a:r>
            <a:endParaRPr sz="2200" dirty="0">
              <a:latin typeface="Myriad Pro" panose="020B0503030403020204" pitchFamily="34" charset="0"/>
              <a:cs typeface="Book Antiqu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93637" y="4006656"/>
            <a:ext cx="3645157" cy="362697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2200" spc="-40" dirty="0">
                <a:latin typeface="Myriad Pro" panose="020B0503030403020204" pitchFamily="34" charset="0"/>
                <a:cs typeface="Book Antiqua"/>
              </a:rPr>
              <a:t>“Those </a:t>
            </a:r>
            <a:r>
              <a:rPr sz="2200" spc="-20" dirty="0">
                <a:latin typeface="Myriad Pro" panose="020B0503030403020204" pitchFamily="34" charset="0"/>
                <a:cs typeface="Book Antiqua"/>
              </a:rPr>
              <a:t>attending </a:t>
            </a:r>
            <a:r>
              <a:rPr sz="2200" spc="10" dirty="0">
                <a:latin typeface="Myriad Pro" panose="020B0503030403020204" pitchFamily="34" charset="0"/>
                <a:cs typeface="Book Antiqua"/>
              </a:rPr>
              <a:t>a </a:t>
            </a:r>
            <a:r>
              <a:rPr sz="2200" spc="-40" dirty="0">
                <a:latin typeface="Myriad Pro" panose="020B0503030403020204" pitchFamily="34" charset="0"/>
                <a:cs typeface="Book Antiqua"/>
              </a:rPr>
              <a:t>logic</a:t>
            </a:r>
            <a:r>
              <a:rPr sz="2200" spc="-99" dirty="0">
                <a:latin typeface="Myriad Pro" panose="020B0503030403020204" pitchFamily="34" charset="0"/>
                <a:cs typeface="Book Antiqua"/>
              </a:rPr>
              <a:t> </a:t>
            </a:r>
            <a:r>
              <a:rPr sz="2200" spc="-59" dirty="0">
                <a:latin typeface="Myriad Pro" panose="020B0503030403020204" pitchFamily="34" charset="0"/>
                <a:cs typeface="Book Antiqua"/>
              </a:rPr>
              <a:t>course”</a:t>
            </a:r>
            <a:endParaRPr sz="2200" dirty="0">
              <a:latin typeface="Myriad Pro" panose="020B0503030403020204" pitchFamily="34" charset="0"/>
              <a:cs typeface="Book Antiqu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11"/>
              <p:cNvSpPr txBox="1"/>
              <p:nvPr/>
            </p:nvSpPr>
            <p:spPr>
              <a:xfrm>
                <a:off x="815654" y="1757271"/>
                <a:ext cx="3049861" cy="3276315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417144" indent="-342900">
                  <a:spcBef>
                    <a:spcPts val="188"/>
                  </a:spcBef>
                  <a:buClr>
                    <a:srgbClr val="004B59"/>
                  </a:buClr>
                  <a:buFont typeface="Arial" panose="020B0604020202020204" pitchFamily="34" charset="0"/>
                  <a:buChar char="•"/>
                  <a:tabLst>
                    <a:tab pos="369964" algn="l"/>
                  </a:tabLst>
                </a:pPr>
                <a14:m>
                  <m:oMath xmlns:m="http://schemas.openxmlformats.org/officeDocument/2006/math">
                    <m:r>
                      <a:rPr lang="de-DE" sz="2200" i="1" spc="-2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𝑆𝑡𝑢𝑑𝑒𝑛𝑡𝑠</m:t>
                    </m:r>
                  </m:oMath>
                </a14:m>
                <a:endParaRPr lang="de-DE" sz="2200" dirty="0">
                  <a:latin typeface="Myriad Pro" panose="020B0503030403020204" pitchFamily="34" charset="0"/>
                  <a:cs typeface="Arial"/>
                </a:endParaRPr>
              </a:p>
              <a:p>
                <a:pPr marL="417144" indent="-342900">
                  <a:spcBef>
                    <a:spcPts val="188"/>
                  </a:spcBef>
                  <a:buClr>
                    <a:srgbClr val="004B59"/>
                  </a:buClr>
                  <a:buFont typeface="Arial" panose="020B0604020202020204" pitchFamily="34" charset="0"/>
                  <a:buChar char="•"/>
                  <a:tabLst>
                    <a:tab pos="369964" algn="l"/>
                  </a:tabLst>
                </a:pPr>
                <a:endParaRPr lang="de-DE" sz="2200" i="1" spc="-20" dirty="0">
                  <a:solidFill>
                    <a:srgbClr val="00837F"/>
                  </a:solidFill>
                  <a:latin typeface="Cambria Math" panose="02040503050406030204" pitchFamily="18" charset="0"/>
                  <a:cs typeface="Arial"/>
                </a:endParaRPr>
              </a:p>
              <a:p>
                <a:pPr marL="417144" indent="-342900">
                  <a:spcBef>
                    <a:spcPts val="188"/>
                  </a:spcBef>
                  <a:buClr>
                    <a:srgbClr val="004B59"/>
                  </a:buClr>
                  <a:buFont typeface="Arial" panose="020B0604020202020204" pitchFamily="34" charset="0"/>
                  <a:buChar char="•"/>
                  <a:tabLst>
                    <a:tab pos="369964" algn="l"/>
                  </a:tabLst>
                </a:pPr>
                <a14:m>
                  <m:oMath xmlns:m="http://schemas.openxmlformats.org/officeDocument/2006/math">
                    <m:r>
                      <a:rPr lang="de-DE" sz="2200" i="1" spc="-2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𝑆𝑡𝑢𝑑𝑒𝑛𝑡𝑠</m:t>
                    </m:r>
                    <m:r>
                      <a:rPr lang="de-DE" sz="2200" i="1" spc="-2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⊓</m:t>
                    </m:r>
                    <m:r>
                      <a:rPr lang="de-DE" sz="2200" i="1" spc="-1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𝑀𝑎𝑙𝑒</m:t>
                    </m:r>
                  </m:oMath>
                </a14:m>
                <a:endParaRPr lang="de-DE" sz="2200" i="1" spc="-10" dirty="0">
                  <a:solidFill>
                    <a:srgbClr val="00837F"/>
                  </a:solidFill>
                  <a:latin typeface="Cambria Math" panose="02040503050406030204" pitchFamily="18" charset="0"/>
                  <a:cs typeface="Arial"/>
                </a:endParaRPr>
              </a:p>
              <a:p>
                <a:pPr marL="417144" indent="-342900">
                  <a:spcBef>
                    <a:spcPts val="188"/>
                  </a:spcBef>
                  <a:buClr>
                    <a:srgbClr val="004B59"/>
                  </a:buClr>
                  <a:buFont typeface="Arial" panose="020B0604020202020204" pitchFamily="34" charset="0"/>
                  <a:buChar char="•"/>
                  <a:tabLst>
                    <a:tab pos="369964" algn="l"/>
                  </a:tabLst>
                </a:pPr>
                <a:endParaRPr lang="de-DE" sz="2200" i="1" spc="-10" dirty="0">
                  <a:solidFill>
                    <a:srgbClr val="00837F"/>
                  </a:solidFill>
                  <a:latin typeface="Cambria Math" panose="02040503050406030204" pitchFamily="18" charset="0"/>
                  <a:cs typeface="Arial"/>
                </a:endParaRPr>
              </a:p>
              <a:p>
                <a:pPr marL="417144" indent="-342900">
                  <a:spcBef>
                    <a:spcPts val="188"/>
                  </a:spcBef>
                  <a:buClr>
                    <a:srgbClr val="004B59"/>
                  </a:buClr>
                  <a:buFont typeface="Arial" panose="020B0604020202020204" pitchFamily="34" charset="0"/>
                  <a:buChar char="•"/>
                  <a:tabLst>
                    <a:tab pos="369964" algn="l"/>
                  </a:tabLst>
                </a:pPr>
                <a14:m>
                  <m:oMath xmlns:m="http://schemas.openxmlformats.org/officeDocument/2006/math">
                    <m:r>
                      <a:rPr lang="de-DE" sz="2200" i="1" spc="-6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𝐹𝑒𝑚𝑎𝑙𝑒</m:t>
                    </m:r>
                    <m:r>
                      <a:rPr lang="de-DE" sz="2200" i="1" spc="-6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⊓</m:t>
                    </m:r>
                    <m:r>
                      <a:rPr lang="de-DE" sz="2200" i="1" spc="-1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𝑀𝑎𝑙𝑒</m:t>
                    </m:r>
                  </m:oMath>
                </a14:m>
                <a:endParaRPr lang="de-DE" sz="2200" i="1" spc="-10" dirty="0">
                  <a:solidFill>
                    <a:srgbClr val="00837F"/>
                  </a:solidFill>
                  <a:latin typeface="Cambria Math" panose="02040503050406030204" pitchFamily="18" charset="0"/>
                  <a:cs typeface="Arial"/>
                </a:endParaRPr>
              </a:p>
              <a:p>
                <a:pPr marL="417144" indent="-342900">
                  <a:spcBef>
                    <a:spcPts val="188"/>
                  </a:spcBef>
                  <a:buClr>
                    <a:srgbClr val="004B59"/>
                  </a:buClr>
                  <a:buFont typeface="Arial" panose="020B0604020202020204" pitchFamily="34" charset="0"/>
                  <a:buChar char="•"/>
                  <a:tabLst>
                    <a:tab pos="369964" algn="l"/>
                  </a:tabLst>
                </a:pPr>
                <a:endParaRPr lang="de-DE" sz="2200" i="1" spc="-30" dirty="0">
                  <a:solidFill>
                    <a:srgbClr val="00837F"/>
                  </a:solidFill>
                  <a:latin typeface="Cambria Math" panose="02040503050406030204" pitchFamily="18" charset="0"/>
                  <a:cs typeface="Lucida Sans Unicode"/>
                </a:endParaRPr>
              </a:p>
              <a:p>
                <a:pPr marL="417144" indent="-342900">
                  <a:spcBef>
                    <a:spcPts val="188"/>
                  </a:spcBef>
                  <a:buClr>
                    <a:srgbClr val="004B59"/>
                  </a:buClr>
                  <a:buFont typeface="Arial" panose="020B0604020202020204" pitchFamily="34" charset="0"/>
                  <a:buChar char="•"/>
                  <a:tabLst>
                    <a:tab pos="369964" algn="l"/>
                  </a:tabLst>
                </a:pPr>
                <a14:m>
                  <m:oMath xmlns:m="http://schemas.openxmlformats.org/officeDocument/2006/math">
                    <m:r>
                      <a:rPr lang="de-DE" sz="2200" i="1" spc="-3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∃</m:t>
                    </m:r>
                    <m:r>
                      <a:rPr lang="de-DE" sz="2200" i="1" spc="-3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𝑎𝑡𝑡𝑒𝑛𝑑𝑠</m:t>
                    </m:r>
                    <m:r>
                      <a:rPr lang="de-DE" sz="2200" i="1" spc="-3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Sitka Text"/>
                      </a:rPr>
                      <m:t>.</m:t>
                    </m:r>
                    <m:r>
                      <a:rPr lang="de-DE" sz="2200" i="1" spc="-3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𝐿𝑜𝑔𝑖𝑐𝐶𝑜𝑢𝑟𝑠𝑒</m:t>
                    </m:r>
                  </m:oMath>
                </a14:m>
                <a:endParaRPr lang="de-DE" sz="2200" i="1" spc="-30" dirty="0">
                  <a:solidFill>
                    <a:srgbClr val="00837F"/>
                  </a:solidFill>
                  <a:latin typeface="Cambria Math" panose="02040503050406030204" pitchFamily="18" charset="0"/>
                  <a:cs typeface="Arial"/>
                </a:endParaRPr>
              </a:p>
              <a:p>
                <a:pPr marL="417144" indent="-342900">
                  <a:spcBef>
                    <a:spcPts val="188"/>
                  </a:spcBef>
                  <a:buClr>
                    <a:srgbClr val="004B59"/>
                  </a:buClr>
                  <a:buFont typeface="Arial" panose="020B0604020202020204" pitchFamily="34" charset="0"/>
                  <a:buChar char="•"/>
                  <a:tabLst>
                    <a:tab pos="369964" algn="l"/>
                  </a:tabLst>
                </a:pPr>
                <a:endParaRPr lang="de-DE" sz="2200" i="1" spc="-40" dirty="0">
                  <a:solidFill>
                    <a:srgbClr val="E41F32"/>
                  </a:solidFill>
                  <a:latin typeface="Cambria Math" panose="02040503050406030204" pitchFamily="18" charset="0"/>
                  <a:cs typeface="Lucida Sans Unicode"/>
                </a:endParaRPr>
              </a:p>
              <a:p>
                <a:pPr marL="417144" indent="-342900">
                  <a:spcBef>
                    <a:spcPts val="188"/>
                  </a:spcBef>
                  <a:buClr>
                    <a:srgbClr val="004B59"/>
                  </a:buClr>
                  <a:buFont typeface="Arial" panose="020B0604020202020204" pitchFamily="34" charset="0"/>
                  <a:buChar char="•"/>
                  <a:tabLst>
                    <a:tab pos="369964" algn="l"/>
                  </a:tabLst>
                </a:pPr>
                <a14:m>
                  <m:oMath xmlns:m="http://schemas.openxmlformats.org/officeDocument/2006/math">
                    <m:r>
                      <a:rPr lang="de-DE" sz="2200" i="1" spc="-40" dirty="0" smtClean="0">
                        <a:solidFill>
                          <a:srgbClr val="E41F32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¬</m:t>
                    </m:r>
                    <m:r>
                      <a:rPr lang="de-DE" sz="2200" i="1" spc="-4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∃</m:t>
                    </m:r>
                    <m:r>
                      <a:rPr lang="de-DE" sz="2200" i="1" spc="-4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𝑎𝑡𝑡𝑒𝑛𝑑𝑠</m:t>
                    </m:r>
                    <m:r>
                      <a:rPr lang="de-DE" sz="2200" i="1" spc="-4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Sitka Text"/>
                      </a:rPr>
                      <m:t>.</m:t>
                    </m:r>
                    <m:r>
                      <a:rPr lang="de-DE" sz="2200" i="1" spc="-4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𝐿𝑜𝑔𝑖𝑐𝐶𝑜𝑢𝑟𝑠𝑒</m:t>
                    </m:r>
                  </m:oMath>
                </a14:m>
                <a:endParaRPr sz="2200" dirty="0">
                  <a:latin typeface="Myriad Pro" panose="020B0503030403020204" pitchFamily="34" charset="0"/>
                  <a:cs typeface="Arial"/>
                </a:endParaRPr>
              </a:p>
            </p:txBody>
          </p:sp>
        </mc:Choice>
        <mc:Fallback xmlns="">
          <p:sp>
            <p:nvSpPr>
              <p:cNvPr id="11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654" y="1757271"/>
                <a:ext cx="3049861" cy="3276315"/>
              </a:xfrm>
              <a:prstGeom prst="rect">
                <a:avLst/>
              </a:prstGeom>
              <a:blipFill>
                <a:blip r:embed="rId2"/>
                <a:stretch>
                  <a:fillRect l="-2905" t="-1544" r="-12863" b="-386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bject 12"/>
          <p:cNvSpPr txBox="1"/>
          <p:nvPr/>
        </p:nvSpPr>
        <p:spPr>
          <a:xfrm>
            <a:off x="4236484" y="4675395"/>
            <a:ext cx="4415448" cy="362697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2200" spc="-40" dirty="0">
                <a:latin typeface="Myriad Pro" panose="020B0503030403020204" pitchFamily="34" charset="0"/>
                <a:cs typeface="Book Antiqua"/>
              </a:rPr>
              <a:t>“Those </a:t>
            </a:r>
            <a:r>
              <a:rPr sz="2200" dirty="0">
                <a:latin typeface="Myriad Pro" panose="020B0503030403020204" pitchFamily="34" charset="0"/>
                <a:cs typeface="Book Antiqua"/>
              </a:rPr>
              <a:t>not </a:t>
            </a:r>
            <a:r>
              <a:rPr sz="2200" spc="-20" dirty="0">
                <a:latin typeface="Myriad Pro" panose="020B0503030403020204" pitchFamily="34" charset="0"/>
                <a:cs typeface="Book Antiqua"/>
              </a:rPr>
              <a:t>attending </a:t>
            </a:r>
            <a:r>
              <a:rPr sz="2200" spc="10" dirty="0">
                <a:latin typeface="Myriad Pro" panose="020B0503030403020204" pitchFamily="34" charset="0"/>
                <a:cs typeface="Book Antiqua"/>
              </a:rPr>
              <a:t>a </a:t>
            </a:r>
            <a:r>
              <a:rPr sz="2200" spc="-40" dirty="0">
                <a:latin typeface="Myriad Pro" panose="020B0503030403020204" pitchFamily="34" charset="0"/>
                <a:cs typeface="Book Antiqua"/>
              </a:rPr>
              <a:t>logic</a:t>
            </a:r>
            <a:r>
              <a:rPr sz="2200" spc="59" dirty="0">
                <a:latin typeface="Myriad Pro" panose="020B0503030403020204" pitchFamily="34" charset="0"/>
                <a:cs typeface="Book Antiqua"/>
              </a:rPr>
              <a:t> </a:t>
            </a:r>
            <a:r>
              <a:rPr sz="2200" spc="-59" dirty="0">
                <a:latin typeface="Myriad Pro" panose="020B0503030403020204" pitchFamily="34" charset="0"/>
                <a:cs typeface="Book Antiqua"/>
              </a:rPr>
              <a:t>course”</a:t>
            </a:r>
            <a:endParaRPr sz="2200" dirty="0">
              <a:latin typeface="Myriad Pro" panose="020B0503030403020204" pitchFamily="34" charset="0"/>
              <a:cs typeface="Book Antiqu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13"/>
              <p:cNvSpPr txBox="1"/>
              <p:nvPr/>
            </p:nvSpPr>
            <p:spPr>
              <a:xfrm>
                <a:off x="692409" y="5639425"/>
                <a:ext cx="5709005" cy="362697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:r>
                  <a:rPr sz="2200" spc="-10" dirty="0">
                    <a:solidFill>
                      <a:srgbClr val="E41F32"/>
                    </a:solidFill>
                    <a:latin typeface="Myriad Pro" panose="020B0503030403020204" pitchFamily="34" charset="0"/>
                    <a:cs typeface="Tahoma"/>
                  </a:rPr>
                  <a:t>Full </a:t>
                </a:r>
                <a:r>
                  <a:rPr sz="2200" spc="-69" dirty="0">
                    <a:solidFill>
                      <a:srgbClr val="E41F32"/>
                    </a:solidFill>
                    <a:latin typeface="Myriad Pro" panose="020B0503030403020204" pitchFamily="34" charset="0"/>
                    <a:cs typeface="Tahoma"/>
                  </a:rPr>
                  <a:t>concept </a:t>
                </a:r>
                <a:r>
                  <a:rPr sz="2200" spc="-79" dirty="0">
                    <a:solidFill>
                      <a:srgbClr val="E41F32"/>
                    </a:solidFill>
                    <a:latin typeface="Myriad Pro" panose="020B0503030403020204" pitchFamily="34" charset="0"/>
                    <a:cs typeface="Tahoma"/>
                  </a:rPr>
                  <a:t>negation </a:t>
                </a:r>
                <a:r>
                  <a:rPr sz="2200" spc="-99" dirty="0">
                    <a:solidFill>
                      <a:srgbClr val="E41F32"/>
                    </a:solidFill>
                    <a:latin typeface="Myriad Pro" panose="020B0503030403020204" pitchFamily="34" charset="0"/>
                    <a:cs typeface="Tahoma"/>
                  </a:rPr>
                  <a:t>allowed </a:t>
                </a:r>
                <a:r>
                  <a:rPr sz="2200" spc="-40" dirty="0">
                    <a:solidFill>
                      <a:srgbClr val="E41F32"/>
                    </a:solidFill>
                    <a:latin typeface="Myriad Pro" panose="020B0503030403020204" pitchFamily="34" charset="0"/>
                    <a:cs typeface="Tahoma"/>
                  </a:rPr>
                  <a:t>in </a:t>
                </a:r>
                <a:r>
                  <a:rPr sz="2200" spc="79" dirty="0">
                    <a:solidFill>
                      <a:srgbClr val="E41F32"/>
                    </a:solidFill>
                    <a:latin typeface="Myriad Pro" panose="020B0503030403020204" pitchFamily="34" charset="0"/>
                    <a:cs typeface="Tahoma"/>
                  </a:rPr>
                  <a:t>DL</a:t>
                </a:r>
                <a:r>
                  <a:rPr sz="2200" spc="454" dirty="0">
                    <a:solidFill>
                      <a:srgbClr val="E41F32"/>
                    </a:solidFill>
                    <a:latin typeface="Myriad Pro" panose="020B0503030403020204" pitchFamily="34" charset="0"/>
                    <a:cs typeface="Tahoma"/>
                  </a:rPr>
                  <a:t> </a:t>
                </a:r>
                <a14:m>
                  <m:oMath xmlns:m="http://schemas.openxmlformats.org/officeDocument/2006/math">
                    <m:r>
                      <a:rPr lang="de-DE" sz="2200" i="1" spc="50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Sans Unicode"/>
                      </a:rPr>
                      <m:t>𝒜ℒ𝒞</m:t>
                    </m:r>
                  </m:oMath>
                </a14:m>
                <a:r>
                  <a:rPr lang="de-DE" sz="2200" spc="50" dirty="0">
                    <a:solidFill>
                      <a:srgbClr val="FF7F00"/>
                    </a:solidFill>
                    <a:latin typeface="Myriad Pro" panose="020B0503030403020204" pitchFamily="34" charset="0"/>
                    <a:cs typeface="Lucida Sans Unicode"/>
                  </a:rPr>
                  <a:t> </a:t>
                </a:r>
                <a:r>
                  <a:rPr sz="2200" spc="50" dirty="0">
                    <a:latin typeface="Myriad Pro" panose="020B0503030403020204" pitchFamily="34" charset="0"/>
                    <a:cs typeface="Tahoma"/>
                  </a:rPr>
                  <a:t>.</a:t>
                </a:r>
                <a:endParaRPr sz="2200" dirty="0">
                  <a:latin typeface="Myriad Pro" panose="020B0503030403020204" pitchFamily="34" charset="0"/>
                  <a:cs typeface="Tahoma"/>
                </a:endParaRPr>
              </a:p>
            </p:txBody>
          </p:sp>
        </mc:Choice>
        <mc:Fallback xmlns="">
          <p:sp>
            <p:nvSpPr>
              <p:cNvPr id="13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09" y="5639425"/>
                <a:ext cx="5709005" cy="362697"/>
              </a:xfrm>
              <a:prstGeom prst="rect">
                <a:avLst/>
              </a:prstGeom>
              <a:blipFill>
                <a:blip r:embed="rId3"/>
                <a:stretch>
                  <a:fillRect l="-2439" t="-17241" b="-482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261425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313" y="260350"/>
            <a:ext cx="8229600" cy="526749"/>
          </a:xfrm>
          <a:prstGeom prst="rect">
            <a:avLst/>
          </a:prstGeom>
        </p:spPr>
        <p:txBody>
          <a:bodyPr vert="horz" wrap="square" lIns="0" tIns="33975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5168">
              <a:spcBef>
                <a:spcPts val="268"/>
              </a:spcBef>
            </a:pPr>
            <a:r>
              <a:rPr spc="-59" dirty="0">
                <a:solidFill>
                  <a:srgbClr val="004B59"/>
                </a:solidFill>
                <a:latin typeface="Myriad Pro" panose="020B0503030403020204" pitchFamily="34" charset="0"/>
                <a:cs typeface="Tahoma"/>
              </a:rPr>
              <a:t>Tbox </a:t>
            </a:r>
            <a:r>
              <a:rPr spc="-159" dirty="0">
                <a:solidFill>
                  <a:srgbClr val="004B59"/>
                </a:solidFill>
                <a:latin typeface="Myriad Pro" panose="020B0503030403020204" pitchFamily="34" charset="0"/>
                <a:cs typeface="Tahoma"/>
              </a:rPr>
              <a:t>and</a:t>
            </a:r>
            <a:r>
              <a:rPr dirty="0">
                <a:solidFill>
                  <a:srgbClr val="004B59"/>
                </a:solidFill>
                <a:latin typeface="Myriad Pro" panose="020B0503030403020204" pitchFamily="34" charset="0"/>
                <a:cs typeface="Tahoma"/>
              </a:rPr>
              <a:t> </a:t>
            </a:r>
            <a:r>
              <a:rPr spc="-79" dirty="0">
                <a:solidFill>
                  <a:srgbClr val="004B59"/>
                </a:solidFill>
                <a:latin typeface="Myriad Pro" panose="020B0503030403020204" pitchFamily="34" charset="0"/>
                <a:cs typeface="Tahoma"/>
              </a:rPr>
              <a:t>Abox</a:t>
            </a:r>
            <a:endParaRPr dirty="0">
              <a:latin typeface="Myriad Pro" panose="020B0503030403020204" pitchFamily="34" charset="0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8231" y="1463433"/>
            <a:ext cx="5934372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366809" indent="-342900">
              <a:spcBef>
                <a:spcPts val="178"/>
              </a:spcBef>
              <a:buClr>
                <a:srgbClr val="004B59"/>
              </a:buClr>
              <a:buSzPct val="72727"/>
              <a:buFont typeface="Arial" panose="020B0604020202020204" pitchFamily="34" charset="0"/>
              <a:buChar char="•"/>
              <a:tabLst>
                <a:tab pos="319628" algn="l"/>
              </a:tabLst>
            </a:pPr>
            <a:r>
              <a:rPr sz="2200" spc="-79" dirty="0">
                <a:solidFill>
                  <a:srgbClr val="032EF0"/>
                </a:solidFill>
                <a:latin typeface="Myriad Pro" panose="020B0503030403020204" pitchFamily="34" charset="0"/>
                <a:cs typeface="Tahoma"/>
              </a:rPr>
              <a:t>Terminological </a:t>
            </a:r>
            <a:r>
              <a:rPr sz="2200" spc="-109" dirty="0">
                <a:solidFill>
                  <a:srgbClr val="032EF0"/>
                </a:solidFill>
                <a:latin typeface="Myriad Pro" panose="020B0503030403020204" pitchFamily="34" charset="0"/>
                <a:cs typeface="Tahoma"/>
              </a:rPr>
              <a:t>box </a:t>
            </a:r>
            <a:r>
              <a:rPr sz="2200" spc="-69" dirty="0">
                <a:solidFill>
                  <a:srgbClr val="032EF0"/>
                </a:solidFill>
                <a:latin typeface="Myriad Pro" panose="020B0503030403020204" pitchFamily="34" charset="0"/>
                <a:cs typeface="Tahoma"/>
              </a:rPr>
              <a:t>(tbox)</a:t>
            </a:r>
            <a:r>
              <a:rPr sz="2200" spc="-69" dirty="0">
                <a:latin typeface="Myriad Pro" panose="020B0503030403020204" pitchFamily="34" charset="0"/>
                <a:cs typeface="Tahoma"/>
              </a:rPr>
              <a:t>: </a:t>
            </a:r>
            <a:r>
              <a:rPr sz="2200" spc="20" dirty="0">
                <a:latin typeface="Myriad Pro" panose="020B0503030403020204" pitchFamily="34" charset="0"/>
                <a:cs typeface="Tahoma"/>
              </a:rPr>
              <a:t>{ </a:t>
            </a:r>
            <a:r>
              <a:rPr sz="2200" spc="-99" dirty="0">
                <a:latin typeface="Myriad Pro" panose="020B0503030403020204" pitchFamily="34" charset="0"/>
                <a:cs typeface="Tahoma"/>
              </a:rPr>
              <a:t>concept </a:t>
            </a:r>
            <a:r>
              <a:rPr sz="2200" spc="-89" dirty="0">
                <a:latin typeface="Myriad Pro" panose="020B0503030403020204" pitchFamily="34" charset="0"/>
                <a:cs typeface="Tahoma"/>
              </a:rPr>
              <a:t>inclusions</a:t>
            </a:r>
            <a:r>
              <a:rPr sz="2200" spc="297" dirty="0">
                <a:latin typeface="Myriad Pro" panose="020B0503030403020204" pitchFamily="34" charset="0"/>
                <a:cs typeface="Tahoma"/>
              </a:rPr>
              <a:t> </a:t>
            </a:r>
            <a:r>
              <a:rPr sz="2200" spc="20" dirty="0">
                <a:latin typeface="Myriad Pro" panose="020B0503030403020204" pitchFamily="34" charset="0"/>
                <a:cs typeface="Tahoma"/>
              </a:rPr>
              <a:t>}</a:t>
            </a:r>
            <a:endParaRPr sz="2200" dirty="0">
              <a:latin typeface="Myriad Pro" panose="020B0503030403020204" pitchFamily="34" charset="0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6069" y="2007292"/>
            <a:ext cx="7888588" cy="347448"/>
          </a:xfrm>
          <a:prstGeom prst="rect">
            <a:avLst/>
          </a:prstGeom>
          <a:solidFill>
            <a:srgbClr val="FABB00"/>
          </a:solidFill>
        </p:spPr>
        <p:txBody>
          <a:bodyPr vert="horz" wrap="square" lIns="0" tIns="8808" rIns="0" bIns="0" rtlCol="0">
            <a:spAutoFit/>
          </a:bodyPr>
          <a:lstStyle/>
          <a:p>
            <a:pPr marL="90603">
              <a:spcBef>
                <a:spcPts val="69"/>
              </a:spcBef>
            </a:pPr>
            <a:r>
              <a:rPr sz="2200" spc="-10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Example</a:t>
            </a:r>
            <a:endParaRPr sz="2200">
              <a:latin typeface="Myriad Pro" panose="020B0503030403020204" pitchFamily="34" charset="0"/>
              <a:cs typeface="Tahom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5"/>
              <p:cNvSpPr txBox="1"/>
              <p:nvPr/>
            </p:nvSpPr>
            <p:spPr>
              <a:xfrm>
                <a:off x="626069" y="2464350"/>
                <a:ext cx="7888588" cy="388109"/>
              </a:xfrm>
              <a:prstGeom prst="rect">
                <a:avLst/>
              </a:prstGeom>
              <a:solidFill>
                <a:srgbClr val="FEFBF2"/>
              </a:solidFill>
            </p:spPr>
            <p:txBody>
              <a:bodyPr vert="horz" wrap="square" lIns="0" tIns="49076" rIns="0" bIns="0" rtlCol="0">
                <a:spAutoFit/>
              </a:bodyPr>
              <a:lstStyle/>
              <a:p>
                <a:pPr marL="90603">
                  <a:spcBef>
                    <a:spcPts val="386"/>
                  </a:spcBef>
                </a:pPr>
                <a14:m>
                  <m:oMath xmlns:m="http://schemas.openxmlformats.org/officeDocument/2006/math">
                    <m:r>
                      <a:rPr lang="de-DE" sz="2200" i="1" spc="337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{ </m:t>
                    </m:r>
                    <m:r>
                      <a:rPr lang="de-DE" sz="2200" i="1" spc="-5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𝑀𝑎𝑠𝑡𝑒𝑟𝑆𝑡𝑢𝑑𝑒𝑛𝑡</m:t>
                    </m:r>
                    <m:r>
                      <a:rPr lang="de-DE" sz="2200" b="0" i="1" spc="-5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⊑</m:t>
                    </m:r>
                    <m:r>
                      <a:rPr lang="de-DE" sz="2200" i="1" spc="-5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200" i="1" spc="-4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𝑆𝑡𝑢𝑑𝑒𝑛𝑡</m:t>
                    </m:r>
                    <m:r>
                      <a:rPr lang="de-DE" sz="2200" i="1" spc="-4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, </m:t>
                    </m:r>
                    <m:r>
                      <a:rPr lang="de-DE" sz="2200" i="1" spc="-5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𝑆𝑡𝑢𝑑𝑒𝑛𝑡</m:t>
                    </m:r>
                    <m:r>
                      <a:rPr lang="de-DE" sz="2200" i="1" spc="-5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⊓</m:t>
                    </m:r>
                    <m:r>
                      <a:rPr lang="de-DE" sz="2200" i="1" spc="-10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𝑃𝑟𝑜𝑓𝑒𝑠𝑠𝑜𝑟</m:t>
                    </m:r>
                    <m:r>
                      <a:rPr lang="de-DE" sz="2200" i="1" spc="-5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⊑</m:t>
                    </m:r>
                    <m:r>
                      <a:rPr lang="de-DE" sz="2200" i="1" spc="-5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⊥</m:t>
                    </m:r>
                    <m:r>
                      <a:rPr lang="de-DE" sz="2200" i="1" spc="-17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</m:oMath>
                </a14:m>
                <a:r>
                  <a:rPr lang="de-DE" sz="2200" spc="337" dirty="0">
                    <a:solidFill>
                      <a:srgbClr val="00837F"/>
                    </a:solidFill>
                    <a:latin typeface="Myriad Pro" panose="020B0503030403020204" pitchFamily="34" charset="0"/>
                    <a:cs typeface="Lucida Sans Unicode"/>
                  </a:rPr>
                  <a:t>}</a:t>
                </a:r>
                <a:endParaRPr sz="2200" dirty="0">
                  <a:latin typeface="Myriad Pro" panose="020B0503030403020204" pitchFamily="34" charset="0"/>
                  <a:cs typeface="Lucida Sans Unicode"/>
                </a:endParaRPr>
              </a:p>
            </p:txBody>
          </p:sp>
        </mc:Choice>
        <mc:Fallback xmlns="">
          <p:sp>
            <p:nvSpPr>
              <p:cNvPr id="5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69" y="2464350"/>
                <a:ext cx="7888588" cy="388109"/>
              </a:xfrm>
              <a:prstGeom prst="rect">
                <a:avLst/>
              </a:prstGeom>
              <a:blipFill>
                <a:blip r:embed="rId2"/>
                <a:stretch>
                  <a:fillRect l="-643" t="-6250" b="-437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ject 6"/>
          <p:cNvSpPr txBox="1"/>
          <p:nvPr/>
        </p:nvSpPr>
        <p:spPr>
          <a:xfrm>
            <a:off x="948231" y="3444172"/>
            <a:ext cx="4600523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366809" indent="-342900">
              <a:spcBef>
                <a:spcPts val="178"/>
              </a:spcBef>
              <a:buClr>
                <a:srgbClr val="004B59"/>
              </a:buClr>
              <a:buSzPct val="72727"/>
              <a:buFont typeface="Arial" panose="020B0604020202020204" pitchFamily="34" charset="0"/>
              <a:buChar char="•"/>
              <a:tabLst>
                <a:tab pos="319628" algn="l"/>
              </a:tabLst>
            </a:pPr>
            <a:r>
              <a:rPr sz="2200" spc="-79" dirty="0">
                <a:solidFill>
                  <a:srgbClr val="032EF0"/>
                </a:solidFill>
                <a:latin typeface="Myriad Pro" panose="020B0503030403020204" pitchFamily="34" charset="0"/>
                <a:cs typeface="Tahoma"/>
              </a:rPr>
              <a:t>Assertional </a:t>
            </a:r>
            <a:r>
              <a:rPr sz="2200" spc="-109" dirty="0">
                <a:solidFill>
                  <a:srgbClr val="032EF0"/>
                </a:solidFill>
                <a:latin typeface="Myriad Pro" panose="020B0503030403020204" pitchFamily="34" charset="0"/>
                <a:cs typeface="Tahoma"/>
              </a:rPr>
              <a:t>box </a:t>
            </a:r>
            <a:r>
              <a:rPr sz="2200" spc="-89" dirty="0">
                <a:solidFill>
                  <a:srgbClr val="032EF0"/>
                </a:solidFill>
                <a:latin typeface="Myriad Pro" panose="020B0503030403020204" pitchFamily="34" charset="0"/>
                <a:cs typeface="Tahoma"/>
              </a:rPr>
              <a:t>(abox): </a:t>
            </a:r>
            <a:r>
              <a:rPr sz="2200" spc="20" dirty="0">
                <a:latin typeface="Myriad Pro" panose="020B0503030403020204" pitchFamily="34" charset="0"/>
                <a:cs typeface="Tahoma"/>
              </a:rPr>
              <a:t>{ </a:t>
            </a:r>
            <a:r>
              <a:rPr sz="2200" spc="-99" dirty="0">
                <a:latin typeface="Myriad Pro" panose="020B0503030403020204" pitchFamily="34" charset="0"/>
                <a:cs typeface="Tahoma"/>
              </a:rPr>
              <a:t>assertions</a:t>
            </a:r>
            <a:r>
              <a:rPr sz="2200" spc="109" dirty="0">
                <a:latin typeface="Myriad Pro" panose="020B0503030403020204" pitchFamily="34" charset="0"/>
                <a:cs typeface="Tahoma"/>
              </a:rPr>
              <a:t> </a:t>
            </a:r>
            <a:r>
              <a:rPr sz="2200" spc="20" dirty="0">
                <a:latin typeface="Myriad Pro" panose="020B0503030403020204" pitchFamily="34" charset="0"/>
                <a:cs typeface="Tahoma"/>
              </a:rPr>
              <a:t>}</a:t>
            </a:r>
            <a:endParaRPr sz="2200" dirty="0">
              <a:latin typeface="Myriad Pro" panose="020B0503030403020204" pitchFamily="34" charset="0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6069" y="3988034"/>
            <a:ext cx="7888588" cy="347448"/>
          </a:xfrm>
          <a:prstGeom prst="rect">
            <a:avLst/>
          </a:prstGeom>
          <a:solidFill>
            <a:srgbClr val="FABB00"/>
          </a:solidFill>
        </p:spPr>
        <p:txBody>
          <a:bodyPr vert="horz" wrap="square" lIns="0" tIns="8808" rIns="0" bIns="0" rtlCol="0">
            <a:spAutoFit/>
          </a:bodyPr>
          <a:lstStyle/>
          <a:p>
            <a:pPr marL="90603">
              <a:spcBef>
                <a:spcPts val="69"/>
              </a:spcBef>
            </a:pPr>
            <a:r>
              <a:rPr sz="2200" spc="-10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Example</a:t>
            </a:r>
            <a:endParaRPr sz="2200">
              <a:latin typeface="Myriad Pro" panose="020B0503030403020204" pitchFamily="34" charset="0"/>
              <a:cs typeface="Tahom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8"/>
              <p:cNvSpPr txBox="1"/>
              <p:nvPr/>
            </p:nvSpPr>
            <p:spPr>
              <a:xfrm>
                <a:off x="626069" y="4445090"/>
                <a:ext cx="7888588" cy="388109"/>
              </a:xfrm>
              <a:prstGeom prst="rect">
                <a:avLst/>
              </a:prstGeom>
              <a:solidFill>
                <a:srgbClr val="FEFBF2"/>
              </a:solidFill>
            </p:spPr>
            <p:txBody>
              <a:bodyPr vert="horz" wrap="square" lIns="0" tIns="49076" rIns="0" bIns="0" rtlCol="0">
                <a:spAutoFit/>
              </a:bodyPr>
              <a:lstStyle/>
              <a:p>
                <a:pPr marL="90603">
                  <a:spcBef>
                    <a:spcPts val="386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i="1" spc="337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{</m:t>
                      </m:r>
                      <m:r>
                        <a:rPr lang="de-DE" sz="2200" i="1" spc="-7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 </m:t>
                      </m:r>
                      <m:r>
                        <a:rPr lang="de-DE" sz="2200" i="1" spc="-5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𝑀𝑎𝑠𝑡𝑒𝑟𝑆𝑡𝑢𝑑𝑒𝑛𝑡</m:t>
                      </m:r>
                      <m:r>
                        <a:rPr lang="de-DE" sz="2200" i="1" spc="-5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(</m:t>
                      </m:r>
                      <m:r>
                        <a:rPr lang="de-DE" sz="2200" i="1" spc="-5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𝑝𝑒𝑡𝑒𝑟</m:t>
                      </m:r>
                      <m:r>
                        <a:rPr lang="de-DE" sz="2200" i="1" spc="-337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 </m:t>
                      </m:r>
                      <m:r>
                        <a:rPr lang="de-DE" sz="2200" i="1" spc="5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)</m:t>
                      </m:r>
                      <m:r>
                        <a:rPr lang="de-DE" sz="2200" i="1" spc="5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,</m:t>
                      </m:r>
                      <m:r>
                        <a:rPr lang="de-DE" sz="2200" i="1" spc="-226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 </m:t>
                      </m:r>
                      <m:r>
                        <a:rPr lang="de-DE" sz="2200" i="1" spc="-3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𝑎𝑡𝑡𝑒𝑛𝑑𝑠</m:t>
                      </m:r>
                      <m:r>
                        <a:rPr lang="de-DE" sz="2200" i="1" spc="-3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(</m:t>
                      </m:r>
                      <m:r>
                        <a:rPr lang="de-DE" sz="2200" i="1" spc="-3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𝑝𝑒𝑡𝑒𝑟</m:t>
                      </m:r>
                      <m:r>
                        <a:rPr lang="de-DE" sz="2200" i="1" spc="-3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, </m:t>
                      </m:r>
                      <m:r>
                        <a:rPr lang="de-DE" sz="2200" i="1" spc="-208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𝐶𝑆</m:t>
                      </m:r>
                      <m:r>
                        <a:rPr lang="de-DE" sz="2200" i="1" spc="-377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 </m:t>
                      </m:r>
                      <m:r>
                        <a:rPr lang="de-DE" sz="2200" i="1" spc="-5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Tahoma"/>
                        </a:rPr>
                        <m:t>4711</m:t>
                      </m:r>
                      <m:r>
                        <a:rPr lang="de-DE" sz="2200" i="1" spc="-5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)</m:t>
                      </m:r>
                      <m:r>
                        <a:rPr lang="de-DE" sz="2200" i="1" spc="-6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 </m:t>
                      </m:r>
                      <m:r>
                        <a:rPr lang="de-DE" sz="2200" i="1" spc="337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}</m:t>
                      </m:r>
                    </m:oMath>
                  </m:oMathPara>
                </a14:m>
                <a:endParaRPr sz="2200" dirty="0">
                  <a:latin typeface="Myriad Pro" panose="020B0503030403020204" pitchFamily="34" charset="0"/>
                  <a:cs typeface="Lucida Sans Unicode"/>
                </a:endParaRPr>
              </a:p>
            </p:txBody>
          </p:sp>
        </mc:Choice>
        <mc:Fallback xmlns="">
          <p:sp>
            <p:nvSpPr>
              <p:cNvPr id="8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69" y="4445090"/>
                <a:ext cx="7888588" cy="388109"/>
              </a:xfrm>
              <a:prstGeom prst="rect">
                <a:avLst/>
              </a:prstGeom>
              <a:blipFill>
                <a:blip r:embed="rId3"/>
                <a:stretch>
                  <a:fillRect b="-3437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bject 9"/>
          <p:cNvSpPr txBox="1"/>
          <p:nvPr/>
        </p:nvSpPr>
        <p:spPr>
          <a:xfrm>
            <a:off x="948232" y="5008704"/>
            <a:ext cx="2947052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366809" indent="-342900">
              <a:spcBef>
                <a:spcPts val="178"/>
              </a:spcBef>
              <a:buClr>
                <a:srgbClr val="004B59"/>
              </a:buClr>
              <a:buSzPct val="72727"/>
              <a:buFont typeface="Arial" panose="020B0604020202020204" pitchFamily="34" charset="0"/>
              <a:buChar char="•"/>
              <a:tabLst>
                <a:tab pos="319628" algn="l"/>
              </a:tabLst>
            </a:pPr>
            <a:r>
              <a:rPr sz="2200" spc="-79" dirty="0">
                <a:solidFill>
                  <a:srgbClr val="032EF0"/>
                </a:solidFill>
                <a:latin typeface="Myriad Pro" panose="020B0503030403020204" pitchFamily="34" charset="0"/>
                <a:cs typeface="Tahoma"/>
              </a:rPr>
              <a:t>Ontology</a:t>
            </a:r>
            <a:r>
              <a:rPr sz="2200" spc="-79" dirty="0">
                <a:latin typeface="Myriad Pro" panose="020B0503030403020204" pitchFamily="34" charset="0"/>
                <a:cs typeface="Tahoma"/>
              </a:rPr>
              <a:t>: </a:t>
            </a:r>
            <a:r>
              <a:rPr sz="2200" spc="-69" dirty="0">
                <a:latin typeface="Myriad Pro" panose="020B0503030403020204" pitchFamily="34" charset="0"/>
                <a:cs typeface="Tahoma"/>
              </a:rPr>
              <a:t>tbox </a:t>
            </a:r>
            <a:r>
              <a:rPr sz="2200" spc="-297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∪</a:t>
            </a:r>
            <a:r>
              <a:rPr sz="2200" spc="59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 </a:t>
            </a:r>
            <a:r>
              <a:rPr sz="2200" spc="-109" dirty="0">
                <a:latin typeface="Myriad Pro" panose="020B0503030403020204" pitchFamily="34" charset="0"/>
                <a:cs typeface="Tahoma"/>
              </a:rPr>
              <a:t>abox</a:t>
            </a:r>
            <a:endParaRPr sz="2200" dirty="0">
              <a:latin typeface="Myriad Pro" panose="020B0503030403020204" pitchFamily="34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0528043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576" y="1205668"/>
            <a:ext cx="7888588" cy="480689"/>
          </a:xfrm>
          <a:custGeom>
            <a:avLst/>
            <a:gdLst/>
            <a:ahLst/>
            <a:cxnLst/>
            <a:rect l="l" t="t" r="r" b="b"/>
            <a:pathLst>
              <a:path w="3980815" h="242570">
                <a:moveTo>
                  <a:pt x="0" y="242252"/>
                </a:moveTo>
                <a:lnTo>
                  <a:pt x="3980370" y="242252"/>
                </a:lnTo>
                <a:lnTo>
                  <a:pt x="3980370" y="0"/>
                </a:lnTo>
                <a:lnTo>
                  <a:pt x="0" y="0"/>
                </a:lnTo>
                <a:lnTo>
                  <a:pt x="0" y="242252"/>
                </a:lnTo>
                <a:close/>
              </a:path>
            </a:pathLst>
          </a:custGeom>
          <a:solidFill>
            <a:srgbClr val="FAB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1917" y="1196752"/>
            <a:ext cx="6367244" cy="390077"/>
          </a:xfrm>
          <a:prstGeom prst="rect">
            <a:avLst/>
          </a:prstGeom>
        </p:spPr>
        <p:txBody>
          <a:bodyPr vert="horz" wrap="square" lIns="0" tIns="23909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5168">
              <a:spcBef>
                <a:spcPts val="188"/>
              </a:spcBef>
            </a:pPr>
            <a:r>
              <a:rPr sz="2378" spc="-109" dirty="0">
                <a:solidFill>
                  <a:srgbClr val="FFFFFF"/>
                </a:solidFill>
              </a:rPr>
              <a:t>Example </a:t>
            </a:r>
            <a:r>
              <a:rPr sz="2378" spc="-69" dirty="0">
                <a:solidFill>
                  <a:srgbClr val="FFFFFF"/>
                </a:solidFill>
              </a:rPr>
              <a:t>(Certain </a:t>
            </a:r>
            <a:r>
              <a:rPr sz="2378" spc="-139" dirty="0">
                <a:solidFill>
                  <a:srgbClr val="FFFFFF"/>
                </a:solidFill>
              </a:rPr>
              <a:t>Answers </a:t>
            </a:r>
            <a:r>
              <a:rPr sz="2378" spc="-109" dirty="0">
                <a:solidFill>
                  <a:srgbClr val="FFFFFF"/>
                </a:solidFill>
              </a:rPr>
              <a:t>for </a:t>
            </a:r>
            <a:r>
              <a:rPr sz="2378" spc="-89" dirty="0">
                <a:solidFill>
                  <a:srgbClr val="FFFFFF"/>
                </a:solidFill>
              </a:rPr>
              <a:t>Conjunctive</a:t>
            </a:r>
            <a:r>
              <a:rPr sz="2378" spc="-59" dirty="0">
                <a:solidFill>
                  <a:srgbClr val="FFFFFF"/>
                </a:solidFill>
              </a:rPr>
              <a:t> </a:t>
            </a:r>
            <a:r>
              <a:rPr sz="2378" spc="-109" dirty="0">
                <a:solidFill>
                  <a:srgbClr val="FFFFFF"/>
                </a:solidFill>
              </a:rPr>
              <a:t>Queries)</a:t>
            </a:r>
            <a:endParaRPr sz="2378"/>
          </a:p>
        </p:txBody>
      </p:sp>
      <p:sp>
        <p:nvSpPr>
          <p:cNvPr id="4" name="object 4"/>
          <p:cNvSpPr/>
          <p:nvPr/>
        </p:nvSpPr>
        <p:spPr>
          <a:xfrm>
            <a:off x="755576" y="1685726"/>
            <a:ext cx="7840980" cy="4695601"/>
          </a:xfrm>
          <a:custGeom>
            <a:avLst/>
            <a:gdLst/>
            <a:ahLst/>
            <a:cxnLst/>
            <a:rect l="l" t="t" r="r" b="b"/>
            <a:pathLst>
              <a:path w="3980815" h="2560320">
                <a:moveTo>
                  <a:pt x="0" y="2559862"/>
                </a:moveTo>
                <a:lnTo>
                  <a:pt x="3980370" y="2559862"/>
                </a:lnTo>
                <a:lnTo>
                  <a:pt x="3980370" y="0"/>
                </a:lnTo>
                <a:lnTo>
                  <a:pt x="0" y="0"/>
                </a:lnTo>
                <a:lnTo>
                  <a:pt x="0" y="2559862"/>
                </a:lnTo>
                <a:close/>
              </a:path>
            </a:pathLst>
          </a:custGeom>
          <a:solidFill>
            <a:srgbClr val="FEFBF2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6"/>
              <p:cNvSpPr txBox="1"/>
              <p:nvPr/>
            </p:nvSpPr>
            <p:spPr>
              <a:xfrm>
                <a:off x="920289" y="1809379"/>
                <a:ext cx="7671210" cy="1856311"/>
              </a:xfrm>
              <a:prstGeom prst="rect">
                <a:avLst/>
              </a:prstGeom>
            </p:spPr>
            <p:txBody>
              <a:bodyPr vert="horz" wrap="square" lIns="0" tIns="99410" rIns="0" bIns="0" rtlCol="0">
                <a:spAutoFit/>
              </a:bodyPr>
              <a:lstStyle/>
              <a:p>
                <a:pPr marL="368068" indent="-342900">
                  <a:spcBef>
                    <a:spcPts val="783"/>
                  </a:spcBef>
                  <a:buFont typeface="Arial" panose="020B0604020202020204" pitchFamily="34" charset="0"/>
                  <a:buChar char="•"/>
                  <a:tabLst>
                    <a:tab pos="475665" algn="l"/>
                  </a:tabLst>
                </a:pPr>
                <a14:m>
                  <m:oMath xmlns:m="http://schemas.openxmlformats.org/officeDocument/2006/math">
                    <m:r>
                      <a:rPr lang="de-DE" sz="2000" i="1" spc="-188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𝑇</m:t>
                    </m:r>
                    <m:r>
                      <a:rPr lang="de-DE" sz="2000" i="1" spc="-18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000" i="1" spc="-188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 </m:t>
                    </m:r>
                    <m:r>
                      <a:rPr lang="de-DE" sz="2000" i="1" spc="-5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= </m:t>
                    </m:r>
                    <m:r>
                      <a:rPr lang="de-DE" sz="2000" i="1" spc="33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{ </m:t>
                    </m:r>
                    <m:r>
                      <a:rPr lang="de-DE" sz="2000" b="0" i="1" spc="337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⊤</m:t>
                    </m:r>
                    <m:r>
                      <a:rPr lang="de-DE" sz="2000" b="0" i="1" spc="-248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⊑</m:t>
                    </m:r>
                    <m:r>
                      <a:rPr lang="de-DE" sz="2000" i="1" spc="-5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000" i="1" spc="-6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𝑀𝑎𝑙𝑒</m:t>
                    </m:r>
                    <m:r>
                      <a:rPr lang="de-DE" sz="2000" i="1" spc="-6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⊓ </m:t>
                    </m:r>
                    <m:r>
                      <a:rPr lang="de-DE" sz="2000" i="1" spc="-12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𝐹𝑒𝑚𝑎𝑙𝑒</m:t>
                    </m:r>
                    <m:r>
                      <a:rPr lang="de-DE" sz="2000" i="1" spc="-12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, </m:t>
                    </m:r>
                    <m:r>
                      <a:rPr lang="de-DE" sz="2000" b="0" i="1" spc="-12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 </m:t>
                    </m:r>
                    <m:r>
                      <a:rPr lang="de-DE" sz="2000" i="1" spc="-6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𝑀𝑎𝑙𝑒</m:t>
                    </m:r>
                    <m:r>
                      <a:rPr lang="de-DE" sz="2000" b="0" i="1" spc="-14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⊓</m:t>
                    </m:r>
                    <m:r>
                      <a:rPr lang="de-DE" sz="2000" i="1" spc="-14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000" i="1" spc="-13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𝐹𝑒𝑚𝑎𝑙𝑒</m:t>
                    </m:r>
                    <m:r>
                      <a:rPr lang="de-DE" sz="2000" b="0" i="1" spc="-13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⊑ </m:t>
                    </m:r>
                    <m:r>
                      <a:rPr lang="de-DE" sz="2000" i="1" spc="-5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⊥ </m:t>
                    </m:r>
                    <m:r>
                      <a:rPr lang="de-DE" sz="2000" i="1" spc="33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}</m:t>
                    </m:r>
                  </m:oMath>
                </a14:m>
                <a:endParaRPr lang="de-DE" sz="2000" dirty="0">
                  <a:latin typeface="Lucida Sans Unicode"/>
                  <a:cs typeface="Lucida Sans Unicode"/>
                </a:endParaRPr>
              </a:p>
              <a:p>
                <a:pPr marL="368068" indent="-342900">
                  <a:spcBef>
                    <a:spcPts val="585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000" i="1" spc="208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𝐴</m:t>
                    </m:r>
                    <m:r>
                      <a:rPr lang="de-DE" sz="2000" i="1" spc="503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000" i="1" spc="-5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=</m:t>
                    </m:r>
                    <m:r>
                      <a:rPr lang="de-DE" sz="2000" i="1" spc="19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000" i="1" spc="33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{</m:t>
                    </m:r>
                    <m:r>
                      <a:rPr lang="de-DE" sz="2000" i="1" spc="-7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000" i="1" spc="-5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𝑓𝑟𝑖𝑒𝑛𝑑</m:t>
                    </m:r>
                    <m:r>
                      <a:rPr lang="de-DE" sz="2000" i="1" spc="-36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000" i="1" spc="-4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de-DE" sz="2000" i="1" spc="-4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𝑗𝑜h𝑛</m:t>
                    </m:r>
                    <m:r>
                      <a:rPr lang="de-DE" sz="2000" i="1" spc="-4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,</m:t>
                    </m:r>
                    <m:r>
                      <a:rPr lang="de-DE" sz="2000" i="1" spc="-36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 </m:t>
                    </m:r>
                    <m:r>
                      <a:rPr lang="de-DE" sz="2000" i="1" spc="-11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𝑠𝑢𝑠𝑎𝑛</m:t>
                    </m:r>
                    <m:r>
                      <a:rPr lang="de-DE" sz="2000" i="1" spc="-11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)</m:t>
                    </m:r>
                    <m:r>
                      <a:rPr lang="de-DE" sz="2000" i="1" spc="-11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,</m:t>
                    </m:r>
                    <m:r>
                      <a:rPr lang="de-DE" sz="2000" i="1" spc="-36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 </m:t>
                    </m:r>
                    <m:r>
                      <a:rPr lang="de-DE" sz="2000" b="0" i="1" spc="-367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 </m:t>
                    </m:r>
                    <m:r>
                      <a:rPr lang="de-DE" sz="2000" i="1" spc="-5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𝑓𝑟𝑖𝑒𝑛𝑑</m:t>
                    </m:r>
                    <m:r>
                      <a:rPr lang="de-DE" sz="2000" i="1" spc="-35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000" i="1" spc="-4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de-DE" sz="2000" i="1" spc="-4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𝑗𝑜h𝑛</m:t>
                    </m:r>
                    <m:r>
                      <a:rPr lang="de-DE" sz="2000" i="1" spc="-4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,</m:t>
                    </m:r>
                    <m:r>
                      <a:rPr lang="de-DE" sz="2000" i="1" spc="-36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 </m:t>
                    </m:r>
                    <m:r>
                      <a:rPr lang="de-DE" sz="2000" i="1" spc="-9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𝑎𝑛𝑑𝑟𝑒𝑎</m:t>
                    </m:r>
                    <m:r>
                      <a:rPr lang="de-DE" sz="2000" i="1" spc="-9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)</m:t>
                    </m:r>
                    <m:r>
                      <a:rPr lang="de-DE" sz="2000" i="1" spc="-9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,</m:t>
                    </m:r>
                    <m:r>
                      <a:rPr lang="de-DE" sz="2000" i="1" spc="-36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 </m:t>
                    </m:r>
                    <m:r>
                      <a:rPr lang="de-DE" sz="2000" b="0" i="1" spc="-367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 </m:t>
                    </m:r>
                    <m:r>
                      <a:rPr lang="de-DE" sz="2000" i="1" spc="-8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𝑓𝑒𝑚𝑎𝑙𝑒</m:t>
                    </m:r>
                    <m:r>
                      <a:rPr lang="de-DE" sz="2000" i="1" spc="-8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de-DE" sz="2000" i="1" spc="-8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𝑠𝑢𝑠𝑎𝑛</m:t>
                    </m:r>
                    <m:r>
                      <a:rPr lang="de-DE" sz="2000" i="1" spc="-8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)</m:t>
                    </m:r>
                    <m:r>
                      <a:rPr lang="de-DE" sz="2000" i="1" spc="-8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,</m:t>
                    </m:r>
                  </m:oMath>
                </a14:m>
                <a:endParaRPr lang="de-DE" sz="2000" dirty="0">
                  <a:latin typeface="Verdana"/>
                  <a:cs typeface="Verdana"/>
                </a:endParaRPr>
              </a:p>
              <a:p>
                <a:pPr marL="1116183">
                  <a:spcBef>
                    <a:spcPts val="575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i="1" spc="-9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𝑙𝑖𝑘𝑒𝑠</m:t>
                      </m:r>
                      <m:d>
                        <m:dPr>
                          <m:ctrlPr>
                            <a:rPr lang="de-DE" sz="2000" i="1" spc="-99" dirty="0">
                              <a:solidFill>
                                <a:srgbClr val="00837F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r>
                            <a:rPr lang="de-DE" sz="2000" i="1" spc="-99" dirty="0">
                              <a:solidFill>
                                <a:srgbClr val="00837F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𝑠𝑢𝑠𝑎𝑛</m:t>
                          </m:r>
                          <m:r>
                            <a:rPr lang="de-DE" sz="2000" i="1" spc="-99" dirty="0">
                              <a:solidFill>
                                <a:srgbClr val="00837F"/>
                              </a:solidFill>
                              <a:latin typeface="Cambria Math" panose="02040503050406030204" pitchFamily="18" charset="0"/>
                              <a:cs typeface="Verdana"/>
                            </a:rPr>
                            <m:t>,</m:t>
                          </m:r>
                          <m:r>
                            <a:rPr lang="de-DE" sz="2000" i="1" spc="-367" dirty="0">
                              <a:solidFill>
                                <a:srgbClr val="00837F"/>
                              </a:solidFill>
                              <a:latin typeface="Cambria Math" panose="02040503050406030204" pitchFamily="18" charset="0"/>
                              <a:cs typeface="Verdana"/>
                            </a:rPr>
                            <m:t> </m:t>
                          </m:r>
                          <m:r>
                            <a:rPr lang="de-DE" sz="2000" i="1" spc="-99" dirty="0">
                              <a:solidFill>
                                <a:srgbClr val="00837F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𝑎𝑛𝑑𝑟𝑒𝑎</m:t>
                          </m:r>
                        </m:e>
                      </m:d>
                      <m:r>
                        <a:rPr lang="de-DE" sz="2000" i="1" spc="-9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Verdana"/>
                        </a:rPr>
                        <m:t>,</m:t>
                      </m:r>
                      <m:r>
                        <a:rPr lang="de-DE" sz="2000" i="1" spc="-357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Verdana"/>
                        </a:rPr>
                        <m:t> </m:t>
                      </m:r>
                      <m:r>
                        <a:rPr lang="de-DE" sz="2000" i="1" spc="-8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𝑙𝑖𝑘𝑒𝑠</m:t>
                      </m:r>
                      <m:r>
                        <a:rPr lang="de-DE" sz="2000" i="1" spc="-8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(</m:t>
                      </m:r>
                      <m:r>
                        <a:rPr lang="de-DE" sz="2000" i="1" spc="-8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𝑎𝑛𝑑𝑟𝑒𝑎</m:t>
                      </m:r>
                      <m:r>
                        <a:rPr lang="de-DE" sz="2000" i="1" spc="-8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Verdana"/>
                        </a:rPr>
                        <m:t>,</m:t>
                      </m:r>
                      <m:r>
                        <a:rPr lang="de-DE" sz="2000" i="1" spc="-367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Verdana"/>
                        </a:rPr>
                        <m:t> </m:t>
                      </m:r>
                      <m:r>
                        <a:rPr lang="de-DE" sz="2000" i="1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𝑏𝑖𝑙𝑙</m:t>
                      </m:r>
                      <m:r>
                        <a:rPr lang="de-DE" sz="2000" i="1" spc="-367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 </m:t>
                      </m:r>
                      <m:r>
                        <a:rPr lang="de-DE" sz="2000" i="1" spc="-3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)</m:t>
                      </m:r>
                      <m:r>
                        <a:rPr lang="de-DE" sz="2000" i="1" spc="-3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Verdana"/>
                        </a:rPr>
                        <m:t>,</m:t>
                      </m:r>
                      <m:r>
                        <a:rPr lang="de-DE" sz="2000" i="1" spc="-357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Verdana"/>
                        </a:rPr>
                        <m:t> </m:t>
                      </m:r>
                      <m:r>
                        <a:rPr lang="de-DE" sz="2000" i="1" spc="-1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𝑀𝑎𝑙𝑒</m:t>
                      </m:r>
                      <m:r>
                        <a:rPr lang="de-DE" sz="2000" i="1" spc="-1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(</m:t>
                      </m:r>
                      <m:r>
                        <a:rPr lang="de-DE" sz="2000" i="1" spc="-1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𝑏𝑖𝑙𝑙</m:t>
                      </m:r>
                      <m:r>
                        <a:rPr lang="de-DE" sz="2000" i="1" spc="-367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 </m:t>
                      </m:r>
                      <m:r>
                        <a:rPr lang="de-DE" sz="2000" i="1" spc="11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)</m:t>
                      </m:r>
                      <m:r>
                        <a:rPr lang="de-DE" sz="2000" i="1" spc="-6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 </m:t>
                      </m:r>
                      <m:r>
                        <a:rPr lang="de-DE" sz="2000" i="1" spc="337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}</m:t>
                      </m:r>
                    </m:oMath>
                  </m:oMathPara>
                </a14:m>
                <a:endParaRPr lang="de-DE" sz="2000" spc="337" dirty="0">
                  <a:solidFill>
                    <a:srgbClr val="00837F"/>
                  </a:solidFill>
                  <a:latin typeface="Lucida Sans Unicode"/>
                  <a:cs typeface="Lucida Sans Unicode"/>
                </a:endParaRPr>
              </a:p>
              <a:p>
                <a:pPr marL="352425" indent="-342900">
                  <a:spcBef>
                    <a:spcPts val="575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000" i="1" spc="-5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𝑄</m:t>
                    </m:r>
                    <m:r>
                      <a:rPr lang="de-DE" sz="2000" i="1" spc="-5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de-DE" sz="2000" i="1" spc="-5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𝑥</m:t>
                    </m:r>
                    <m:r>
                      <a:rPr lang="de-DE" sz="2000" i="1" spc="-5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)= ∃</m:t>
                    </m:r>
                    <m:r>
                      <a:rPr lang="de-DE" sz="2000" i="1" spc="-89" dirty="0" err="1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𝑦</m:t>
                    </m:r>
                    <m:r>
                      <a:rPr lang="de-DE" sz="2000" i="1" spc="-8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,</m:t>
                    </m:r>
                    <m:r>
                      <a:rPr lang="de-DE" sz="2000" i="1" spc="-36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 </m:t>
                    </m:r>
                    <m:r>
                      <a:rPr lang="de-DE" sz="2000" i="1" spc="-139" dirty="0" err="1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𝑧</m:t>
                    </m:r>
                    <m:r>
                      <a:rPr lang="de-DE" sz="2000" i="1" spc="-37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000" i="1" spc="-3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de-DE" sz="2000" i="1" spc="-30" dirty="0" err="1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𝑓𝑟𝑖𝑒𝑛𝑑</m:t>
                    </m:r>
                    <m:r>
                      <a:rPr lang="de-DE" sz="2000" i="1" spc="-36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000" i="1" spc="1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de-DE" sz="2000" i="1" spc="1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𝑥</m:t>
                    </m:r>
                    <m:r>
                      <a:rPr lang="de-DE" sz="2000" i="1" spc="1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,</m:t>
                    </m:r>
                    <m:r>
                      <a:rPr lang="de-DE" sz="2000" i="1" spc="-35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 </m:t>
                    </m:r>
                    <m:r>
                      <a:rPr lang="de-DE" sz="2000" i="1" spc="-89" dirty="0" err="1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𝑦</m:t>
                    </m:r>
                    <m:r>
                      <a:rPr lang="de-DE" sz="2000" i="1" spc="-33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000" i="1" spc="11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)</m:t>
                    </m:r>
                    <m:r>
                      <a:rPr lang="de-DE" sz="2000" i="1" spc="-18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000" i="1" spc="-26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∧</m:t>
                    </m:r>
                    <m:r>
                      <a:rPr lang="de-DE" sz="2000" i="1" spc="-18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000" i="1" spc="-89" dirty="0" err="1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𝐹𝑒𝑚𝑎𝑙𝑒</m:t>
                    </m:r>
                    <m:r>
                      <a:rPr lang="de-DE" sz="2000" i="1" spc="-8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de-DE" sz="2000" i="1" spc="-89" dirty="0" err="1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𝑦</m:t>
                    </m:r>
                    <m:r>
                      <a:rPr lang="de-DE" sz="2000" i="1" spc="-32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000" i="1" spc="11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)</m:t>
                    </m:r>
                    <m:r>
                      <a:rPr lang="de-DE" sz="2000" i="1" spc="-18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000" i="1" spc="-26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∧</m:t>
                    </m:r>
                    <m:r>
                      <a:rPr lang="de-DE" sz="2000" i="1" spc="-18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000" i="1" spc="-40" dirty="0" err="1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𝑙𝑖𝑘𝑒𝑠</m:t>
                    </m:r>
                    <m:r>
                      <a:rPr lang="de-DE" sz="2000" i="1" spc="-4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de-DE" sz="2000" i="1" spc="-40" dirty="0" err="1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𝑦</m:t>
                    </m:r>
                    <m:r>
                      <a:rPr lang="de-DE" sz="2000" i="1" spc="-4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,</m:t>
                    </m:r>
                    <m:r>
                      <a:rPr lang="de-DE" sz="2000" i="1" spc="-36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 </m:t>
                    </m:r>
                    <m:r>
                      <a:rPr lang="de-DE" sz="2000" i="1" spc="-139" dirty="0" err="1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𝑧</m:t>
                    </m:r>
                    <m:r>
                      <a:rPr lang="de-DE" sz="2000" i="1" spc="-36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000" i="1" spc="11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)</m:t>
                    </m:r>
                    <m:r>
                      <a:rPr lang="de-DE" sz="2000" i="1" spc="-18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000" i="1" spc="-26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∧</m:t>
                    </m:r>
                    <m:r>
                      <a:rPr lang="de-DE" sz="2000" i="1" spc="-18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000" i="1" spc="-3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𝑀𝑎𝑙𝑒</m:t>
                    </m:r>
                    <m:r>
                      <a:rPr lang="de-DE" sz="2000" i="1" spc="-3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de-DE" sz="2000" i="1" spc="-30" dirty="0" err="1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𝑧</m:t>
                    </m:r>
                    <m:r>
                      <a:rPr lang="de-DE" sz="2000" i="1" spc="-37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000" i="1" spc="11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))</m:t>
                    </m:r>
                  </m:oMath>
                </a14:m>
                <a:endParaRPr lang="de-DE" sz="2000" dirty="0">
                  <a:latin typeface="Lucida Sans Unicode"/>
                  <a:cs typeface="Lucida Sans Unicode"/>
                </a:endParaRPr>
              </a:p>
              <a:p>
                <a:pPr marL="9525">
                  <a:spcBef>
                    <a:spcPts val="575"/>
                  </a:spcBef>
                </a:pPr>
                <a:endParaRPr lang="de-DE" sz="1982" dirty="0"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6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289" y="1809379"/>
                <a:ext cx="7671210" cy="1856311"/>
              </a:xfrm>
              <a:prstGeom prst="rect">
                <a:avLst/>
              </a:prstGeom>
              <a:blipFill>
                <a:blip r:embed="rId2"/>
                <a:stretch>
                  <a:fillRect l="-1818" r="-16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ject 7"/>
          <p:cNvSpPr/>
          <p:nvPr/>
        </p:nvSpPr>
        <p:spPr>
          <a:xfrm>
            <a:off x="891689" y="3784660"/>
            <a:ext cx="7704867" cy="0"/>
          </a:xfrm>
          <a:custGeom>
            <a:avLst/>
            <a:gdLst/>
            <a:ahLst/>
            <a:cxnLst/>
            <a:rect l="l" t="t" r="r" b="b"/>
            <a:pathLst>
              <a:path w="3888104">
                <a:moveTo>
                  <a:pt x="0" y="0"/>
                </a:moveTo>
                <a:lnTo>
                  <a:pt x="3888003" y="0"/>
                </a:lnTo>
              </a:path>
            </a:pathLst>
          </a:custGeom>
          <a:ln w="17995">
            <a:solidFill>
              <a:srgbClr val="FA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8"/>
              <p:cNvSpPr txBox="1"/>
              <p:nvPr/>
            </p:nvSpPr>
            <p:spPr>
              <a:xfrm>
                <a:off x="821917" y="3933951"/>
                <a:ext cx="7313119" cy="1883626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443570" indent="-342900">
                  <a:spcBef>
                    <a:spcPts val="188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200" i="1" spc="2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𝑐𝑒𝑟𝑡</m:t>
                    </m:r>
                    <m:r>
                      <a:rPr lang="de-DE" sz="2200" i="1" spc="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de-DE" sz="2200" i="1" spc="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𝑄</m:t>
                    </m:r>
                    <m:r>
                      <a:rPr lang="de-DE" sz="2200" i="1" spc="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de-DE" sz="2200" i="1" spc="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𝑥</m:t>
                    </m:r>
                    <m:r>
                      <a:rPr lang="de-DE" sz="2200" i="1" spc="-3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)</m:t>
                    </m:r>
                    <m:r>
                      <a:rPr lang="de-DE" sz="2200" i="1" spc="-3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, </m:t>
                    </m:r>
                    <m:r>
                      <a:rPr lang="de-DE" sz="2200" i="1" spc="9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𝑂</m:t>
                    </m:r>
                    <m:r>
                      <a:rPr lang="de-DE" sz="2200" i="1" spc="9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) =?</m:t>
                    </m:r>
                  </m:oMath>
                </a14:m>
                <a:endParaRPr sz="2200" dirty="0">
                  <a:latin typeface="Myriad Pro" panose="020B0503030403020204" pitchFamily="34" charset="0"/>
                  <a:cs typeface="Lucida Sans Unicode"/>
                </a:endParaRPr>
              </a:p>
              <a:p>
                <a:pPr>
                  <a:spcBef>
                    <a:spcPts val="59"/>
                  </a:spcBef>
                </a:pPr>
                <a:endParaRPr sz="2200" dirty="0">
                  <a:latin typeface="Myriad Pro" panose="020B0503030403020204" pitchFamily="34" charset="0"/>
                  <a:cs typeface="Times New Roman"/>
                </a:endParaRPr>
              </a:p>
              <a:p>
                <a:pPr marL="443570" indent="-342900">
                  <a:buFont typeface="Arial" panose="020B0604020202020204" pitchFamily="34" charset="0"/>
                  <a:buChar char="•"/>
                </a:pPr>
                <a:r>
                  <a:rPr sz="2200" spc="-79" dirty="0">
                    <a:latin typeface="Myriad Pro" panose="020B0503030403020204" pitchFamily="34" charset="0"/>
                    <a:cs typeface="Tahoma"/>
                  </a:rPr>
                  <a:t>We </a:t>
                </a:r>
                <a:r>
                  <a:rPr sz="2200" spc="-119" dirty="0">
                    <a:latin typeface="Myriad Pro" panose="020B0503030403020204" pitchFamily="34" charset="0"/>
                    <a:cs typeface="Tahoma"/>
                  </a:rPr>
                  <a:t>have </a:t>
                </a:r>
                <a:r>
                  <a:rPr sz="2200" spc="-20" dirty="0">
                    <a:latin typeface="Myriad Pro" panose="020B0503030403020204" pitchFamily="34" charset="0"/>
                    <a:cs typeface="Tahoma"/>
                  </a:rPr>
                  <a:t>to </a:t>
                </a:r>
                <a:r>
                  <a:rPr sz="2200" spc="-79" dirty="0">
                    <a:latin typeface="Myriad Pro" panose="020B0503030403020204" pitchFamily="34" charset="0"/>
                    <a:cs typeface="Tahoma"/>
                  </a:rPr>
                  <a:t>consider </a:t>
                </a:r>
                <a:r>
                  <a:rPr sz="2200" spc="-20" dirty="0">
                    <a:solidFill>
                      <a:srgbClr val="FF0000"/>
                    </a:solidFill>
                    <a:latin typeface="Myriad Pro" panose="020B0503030403020204" pitchFamily="34" charset="0"/>
                    <a:cs typeface="Tahoma"/>
                  </a:rPr>
                  <a:t>all </a:t>
                </a:r>
                <a:r>
                  <a:rPr sz="2200" spc="-79" dirty="0">
                    <a:latin typeface="Myriad Pro" panose="020B0503030403020204" pitchFamily="34" charset="0"/>
                    <a:cs typeface="Tahoma"/>
                  </a:rPr>
                  <a:t>possible </a:t>
                </a:r>
                <a:r>
                  <a:rPr sz="2200" spc="-89" dirty="0">
                    <a:latin typeface="Myriad Pro" panose="020B0503030403020204" pitchFamily="34" charset="0"/>
                    <a:cs typeface="Tahoma"/>
                  </a:rPr>
                  <a:t>models </a:t>
                </a:r>
                <a:r>
                  <a:rPr sz="2200" spc="-69" dirty="0">
                    <a:latin typeface="Myriad Pro" panose="020B0503030403020204" pitchFamily="34" charset="0"/>
                    <a:cs typeface="Tahoma"/>
                  </a:rPr>
                  <a:t>of the</a:t>
                </a:r>
                <a:r>
                  <a:rPr sz="2200" spc="466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sz="2200" spc="-69" dirty="0">
                    <a:latin typeface="Myriad Pro" panose="020B0503030403020204" pitchFamily="34" charset="0"/>
                    <a:cs typeface="Tahoma"/>
                  </a:rPr>
                  <a:t>ontology</a:t>
                </a:r>
                <a:endParaRPr sz="2200" dirty="0">
                  <a:latin typeface="Myriad Pro" panose="020B0503030403020204" pitchFamily="34" charset="0"/>
                  <a:cs typeface="Tahoma"/>
                </a:endParaRPr>
              </a:p>
              <a:p>
                <a:pPr marL="442312" marR="1825909" indent="-342900">
                  <a:spcBef>
                    <a:spcPts val="1169"/>
                  </a:spcBef>
                  <a:buFont typeface="Arial" panose="020B0604020202020204" pitchFamily="34" charset="0"/>
                  <a:buChar char="•"/>
                </a:pPr>
                <a:r>
                  <a:rPr sz="2200" spc="30" dirty="0">
                    <a:solidFill>
                      <a:srgbClr val="FF0000"/>
                    </a:solidFill>
                    <a:latin typeface="Myriad Pro" panose="020B0503030403020204" pitchFamily="34" charset="0"/>
                    <a:cs typeface="Tahoma"/>
                  </a:rPr>
                  <a:t>But </a:t>
                </a:r>
                <a:r>
                  <a:rPr sz="2200" spc="-129" dirty="0">
                    <a:solidFill>
                      <a:srgbClr val="FF0000"/>
                    </a:solidFill>
                    <a:latin typeface="Myriad Pro" panose="020B0503030403020204" pitchFamily="34" charset="0"/>
                    <a:cs typeface="Tahoma"/>
                  </a:rPr>
                  <a:t>here </a:t>
                </a:r>
                <a:r>
                  <a:rPr lang="de-DE" sz="2200" spc="-129" dirty="0">
                    <a:solidFill>
                      <a:srgbClr val="FF0000"/>
                    </a:solidFill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sz="2200" spc="-89" dirty="0">
                    <a:latin typeface="Myriad Pro" panose="020B0503030403020204" pitchFamily="34" charset="0"/>
                    <a:cs typeface="Tahoma"/>
                  </a:rPr>
                  <a:t>there </a:t>
                </a:r>
                <a:r>
                  <a:rPr sz="2200" spc="-129" dirty="0">
                    <a:latin typeface="Myriad Pro" panose="020B0503030403020204" pitchFamily="34" charset="0"/>
                    <a:cs typeface="Tahoma"/>
                  </a:rPr>
                  <a:t>are </a:t>
                </a:r>
                <a:r>
                  <a:rPr sz="2200" spc="-40" dirty="0">
                    <a:latin typeface="Myriad Pro" panose="020B0503030403020204" pitchFamily="34" charset="0"/>
                    <a:cs typeface="Tahoma"/>
                  </a:rPr>
                  <a:t>actually </a:t>
                </a:r>
                <a:r>
                  <a:rPr sz="2200" spc="-99" dirty="0">
                    <a:latin typeface="Myriad Pro" panose="020B0503030403020204" pitchFamily="34" charset="0"/>
                    <a:cs typeface="Tahoma"/>
                  </a:rPr>
                  <a:t>two </a:t>
                </a:r>
                <a:r>
                  <a:rPr sz="2200" spc="-109" dirty="0">
                    <a:latin typeface="Myriad Pro" panose="020B0503030403020204" pitchFamily="34" charset="0"/>
                    <a:cs typeface="Tahoma"/>
                  </a:rPr>
                  <a:t>classes:  </a:t>
                </a:r>
                <a:r>
                  <a:rPr sz="2200" spc="-69" dirty="0">
                    <a:latin typeface="Myriad Pro" panose="020B0503030403020204" pitchFamily="34" charset="0"/>
                    <a:cs typeface="Tahoma"/>
                  </a:rPr>
                  <a:t>Andrea is </a:t>
                </a:r>
                <a:r>
                  <a:rPr sz="2200" spc="-89" dirty="0">
                    <a:latin typeface="Myriad Pro" panose="020B0503030403020204" pitchFamily="34" charset="0"/>
                    <a:cs typeface="Tahoma"/>
                  </a:rPr>
                  <a:t>male vs. </a:t>
                </a:r>
                <a:r>
                  <a:rPr sz="2200" spc="-69" dirty="0">
                    <a:latin typeface="Myriad Pro" panose="020B0503030403020204" pitchFamily="34" charset="0"/>
                    <a:cs typeface="Tahoma"/>
                  </a:rPr>
                  <a:t>Andrea is </a:t>
                </a:r>
                <a:r>
                  <a:rPr sz="2200" spc="-50" dirty="0">
                    <a:latin typeface="Myriad Pro" panose="020B0503030403020204" pitchFamily="34" charset="0"/>
                    <a:cs typeface="Tahoma"/>
                  </a:rPr>
                  <a:t>not</a:t>
                </a:r>
                <a:r>
                  <a:rPr sz="2200" spc="69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sz="2200" spc="-79" dirty="0">
                    <a:latin typeface="Myriad Pro" panose="020B0503030403020204" pitchFamily="34" charset="0"/>
                    <a:cs typeface="Tahoma"/>
                  </a:rPr>
                  <a:t>male.</a:t>
                </a:r>
                <a:endParaRPr sz="2200" dirty="0">
                  <a:latin typeface="Myriad Pro" panose="020B0503030403020204" pitchFamily="34" charset="0"/>
                  <a:cs typeface="Tahoma"/>
                </a:endParaRPr>
              </a:p>
            </p:txBody>
          </p:sp>
        </mc:Choice>
        <mc:Fallback xmlns="">
          <p:sp>
            <p:nvSpPr>
              <p:cNvPr id="8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917" y="3933951"/>
                <a:ext cx="7313119" cy="1883626"/>
              </a:xfrm>
              <a:prstGeom prst="rect">
                <a:avLst/>
              </a:prstGeom>
              <a:blipFill>
                <a:blip r:embed="rId3"/>
                <a:stretch>
                  <a:fillRect l="-693" t="-2013" b="-80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385520"/>
      </p:ext>
    </p:extLst>
  </p:cSld>
  <p:clrMapOvr>
    <a:masterClrMapping/>
  </p:clrMapOvr>
  <p:transition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747654" y="1668524"/>
            <a:ext cx="7888588" cy="4926179"/>
          </a:xfrm>
          <a:custGeom>
            <a:avLst/>
            <a:gdLst/>
            <a:ahLst/>
            <a:cxnLst/>
            <a:rect l="l" t="t" r="r" b="b"/>
            <a:pathLst>
              <a:path w="3980815" h="2560320">
                <a:moveTo>
                  <a:pt x="0" y="2559862"/>
                </a:moveTo>
                <a:lnTo>
                  <a:pt x="3980370" y="2559862"/>
                </a:lnTo>
                <a:lnTo>
                  <a:pt x="3980370" y="0"/>
                </a:lnTo>
                <a:lnTo>
                  <a:pt x="0" y="0"/>
                </a:lnTo>
                <a:lnTo>
                  <a:pt x="0" y="2559862"/>
                </a:lnTo>
                <a:close/>
              </a:path>
            </a:pathLst>
          </a:custGeom>
          <a:solidFill>
            <a:srgbClr val="FEFB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755576" y="1205668"/>
            <a:ext cx="7888588" cy="480689"/>
          </a:xfrm>
          <a:custGeom>
            <a:avLst/>
            <a:gdLst/>
            <a:ahLst/>
            <a:cxnLst/>
            <a:rect l="l" t="t" r="r" b="b"/>
            <a:pathLst>
              <a:path w="3980815" h="242570">
                <a:moveTo>
                  <a:pt x="0" y="242252"/>
                </a:moveTo>
                <a:lnTo>
                  <a:pt x="3980370" y="242252"/>
                </a:lnTo>
                <a:lnTo>
                  <a:pt x="3980370" y="0"/>
                </a:lnTo>
                <a:lnTo>
                  <a:pt x="0" y="0"/>
                </a:lnTo>
                <a:lnTo>
                  <a:pt x="0" y="242252"/>
                </a:lnTo>
                <a:close/>
              </a:path>
            </a:pathLst>
          </a:custGeom>
          <a:solidFill>
            <a:srgbClr val="FAB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1917" y="1196752"/>
            <a:ext cx="6367244" cy="390077"/>
          </a:xfrm>
          <a:prstGeom prst="rect">
            <a:avLst/>
          </a:prstGeom>
        </p:spPr>
        <p:txBody>
          <a:bodyPr vert="horz" wrap="square" lIns="0" tIns="23909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5168">
              <a:spcBef>
                <a:spcPts val="188"/>
              </a:spcBef>
            </a:pPr>
            <a:r>
              <a:rPr sz="2378" spc="-109" dirty="0">
                <a:solidFill>
                  <a:srgbClr val="FFFFFF"/>
                </a:solidFill>
              </a:rPr>
              <a:t>Example </a:t>
            </a:r>
            <a:r>
              <a:rPr sz="2378" spc="-69" dirty="0">
                <a:solidFill>
                  <a:srgbClr val="FFFFFF"/>
                </a:solidFill>
              </a:rPr>
              <a:t>(Certain </a:t>
            </a:r>
            <a:r>
              <a:rPr sz="2378" spc="-139" dirty="0">
                <a:solidFill>
                  <a:srgbClr val="FFFFFF"/>
                </a:solidFill>
              </a:rPr>
              <a:t>Answers </a:t>
            </a:r>
            <a:r>
              <a:rPr sz="2378" spc="-109" dirty="0">
                <a:solidFill>
                  <a:srgbClr val="FFFFFF"/>
                </a:solidFill>
              </a:rPr>
              <a:t>for </a:t>
            </a:r>
            <a:r>
              <a:rPr sz="2378" spc="-89" dirty="0">
                <a:solidFill>
                  <a:srgbClr val="FFFFFF"/>
                </a:solidFill>
              </a:rPr>
              <a:t>Conjunctive</a:t>
            </a:r>
            <a:r>
              <a:rPr sz="2378" spc="-59" dirty="0">
                <a:solidFill>
                  <a:srgbClr val="FFFFFF"/>
                </a:solidFill>
              </a:rPr>
              <a:t> </a:t>
            </a:r>
            <a:r>
              <a:rPr sz="2378" spc="-109" dirty="0">
                <a:solidFill>
                  <a:srgbClr val="FFFFFF"/>
                </a:solidFill>
              </a:rPr>
              <a:t>Queries)</a:t>
            </a:r>
            <a:endParaRPr sz="2378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6"/>
              <p:cNvSpPr txBox="1"/>
              <p:nvPr/>
            </p:nvSpPr>
            <p:spPr>
              <a:xfrm>
                <a:off x="910303" y="1815951"/>
                <a:ext cx="7671210" cy="1856311"/>
              </a:xfrm>
              <a:prstGeom prst="rect">
                <a:avLst/>
              </a:prstGeom>
            </p:spPr>
            <p:txBody>
              <a:bodyPr vert="horz" wrap="square" lIns="0" tIns="99410" rIns="0" bIns="0" rtlCol="0">
                <a:spAutoFit/>
              </a:bodyPr>
              <a:lstStyle/>
              <a:p>
                <a:pPr marL="368068" indent="-342900">
                  <a:spcBef>
                    <a:spcPts val="783"/>
                  </a:spcBef>
                  <a:buFont typeface="Arial" panose="020B0604020202020204" pitchFamily="34" charset="0"/>
                  <a:buChar char="•"/>
                  <a:tabLst>
                    <a:tab pos="475665" algn="l"/>
                  </a:tabLst>
                </a:pPr>
                <a14:m>
                  <m:oMath xmlns:m="http://schemas.openxmlformats.org/officeDocument/2006/math">
                    <m:r>
                      <a:rPr lang="de-DE" sz="2000" i="1" spc="-188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𝑇</m:t>
                    </m:r>
                    <m:r>
                      <a:rPr lang="de-DE" sz="2000" i="1" spc="-18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000" i="1" spc="-188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 </m:t>
                    </m:r>
                    <m:r>
                      <a:rPr lang="de-DE" sz="2000" i="1" spc="-5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= </m:t>
                    </m:r>
                    <m:r>
                      <a:rPr lang="de-DE" sz="2000" i="1" spc="33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{ </m:t>
                    </m:r>
                    <m:r>
                      <a:rPr lang="de-DE" sz="2000" b="0" i="1" spc="337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⊤</m:t>
                    </m:r>
                    <m:r>
                      <a:rPr lang="de-DE" sz="2000" b="0" i="1" spc="-248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⊑</m:t>
                    </m:r>
                    <m:r>
                      <a:rPr lang="de-DE" sz="2000" i="1" spc="-5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000" i="1" spc="-6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𝑀𝑎𝑙𝑒</m:t>
                    </m:r>
                    <m:r>
                      <a:rPr lang="de-DE" sz="2000" i="1" spc="-6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⊓ </m:t>
                    </m:r>
                    <m:r>
                      <a:rPr lang="de-DE" sz="2000" i="1" spc="-12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𝐹𝑒𝑚𝑎𝑙𝑒</m:t>
                    </m:r>
                    <m:r>
                      <a:rPr lang="de-DE" sz="2000" i="1" spc="-12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, </m:t>
                    </m:r>
                    <m:r>
                      <a:rPr lang="de-DE" sz="2000" b="0" i="1" spc="-12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 </m:t>
                    </m:r>
                    <m:r>
                      <a:rPr lang="de-DE" sz="2000" i="1" spc="-6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𝑀𝑎𝑙𝑒</m:t>
                    </m:r>
                    <m:r>
                      <a:rPr lang="de-DE" sz="2000" b="0" i="1" spc="-14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⊓</m:t>
                    </m:r>
                    <m:r>
                      <a:rPr lang="de-DE" sz="2000" i="1" spc="-14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000" i="1" spc="-13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𝐹𝑒𝑚𝑎𝑙𝑒</m:t>
                    </m:r>
                    <m:r>
                      <a:rPr lang="de-DE" sz="2000" b="0" i="1" spc="-13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⊑ </m:t>
                    </m:r>
                    <m:r>
                      <a:rPr lang="de-DE" sz="2000" i="1" spc="-5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⊥ </m:t>
                    </m:r>
                    <m:r>
                      <a:rPr lang="de-DE" sz="2000" i="1" spc="33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}</m:t>
                    </m:r>
                  </m:oMath>
                </a14:m>
                <a:endParaRPr lang="de-DE" sz="2000" dirty="0">
                  <a:latin typeface="Lucida Sans Unicode"/>
                  <a:cs typeface="Lucida Sans Unicode"/>
                </a:endParaRPr>
              </a:p>
              <a:p>
                <a:pPr marL="368068" indent="-342900">
                  <a:spcBef>
                    <a:spcPts val="585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000" i="1" spc="208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𝐴</m:t>
                    </m:r>
                    <m:r>
                      <a:rPr lang="de-DE" sz="2000" i="1" spc="503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000" i="1" spc="-5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=</m:t>
                    </m:r>
                    <m:r>
                      <a:rPr lang="de-DE" sz="2000" i="1" spc="19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000" i="1" spc="33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{</m:t>
                    </m:r>
                    <m:r>
                      <a:rPr lang="de-DE" sz="2000" i="1" spc="-7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000" i="1" spc="-5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𝑓𝑟𝑖𝑒𝑛𝑑</m:t>
                    </m:r>
                    <m:r>
                      <a:rPr lang="de-DE" sz="2000" i="1" spc="-36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000" i="1" spc="-4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de-DE" sz="2000" i="1" spc="-4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𝑗𝑜h𝑛</m:t>
                    </m:r>
                    <m:r>
                      <a:rPr lang="de-DE" sz="2000" i="1" spc="-4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,</m:t>
                    </m:r>
                    <m:r>
                      <a:rPr lang="de-DE" sz="2000" i="1" spc="-36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 </m:t>
                    </m:r>
                    <m:r>
                      <a:rPr lang="de-DE" sz="2000" i="1" spc="-11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𝑠𝑢𝑠𝑎𝑛</m:t>
                    </m:r>
                    <m:r>
                      <a:rPr lang="de-DE" sz="2000" i="1" spc="-11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)</m:t>
                    </m:r>
                    <m:r>
                      <a:rPr lang="de-DE" sz="2000" i="1" spc="-11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,</m:t>
                    </m:r>
                    <m:r>
                      <a:rPr lang="de-DE" sz="2000" i="1" spc="-36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 </m:t>
                    </m:r>
                    <m:r>
                      <a:rPr lang="de-DE" sz="2000" b="0" i="1" spc="-367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 </m:t>
                    </m:r>
                    <m:r>
                      <a:rPr lang="de-DE" sz="2000" i="1" spc="-5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𝑓𝑟𝑖𝑒𝑛𝑑</m:t>
                    </m:r>
                    <m:r>
                      <a:rPr lang="de-DE" sz="2000" i="1" spc="-35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000" i="1" spc="-4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de-DE" sz="2000" i="1" spc="-4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𝑗𝑜h𝑛</m:t>
                    </m:r>
                    <m:r>
                      <a:rPr lang="de-DE" sz="2000" i="1" spc="-4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,</m:t>
                    </m:r>
                    <m:r>
                      <a:rPr lang="de-DE" sz="2000" i="1" spc="-36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 </m:t>
                    </m:r>
                    <m:r>
                      <a:rPr lang="de-DE" sz="2000" i="1" spc="-9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𝑎𝑛𝑑𝑟𝑒𝑎</m:t>
                    </m:r>
                    <m:r>
                      <a:rPr lang="de-DE" sz="2000" i="1" spc="-9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)</m:t>
                    </m:r>
                    <m:r>
                      <a:rPr lang="de-DE" sz="2000" i="1" spc="-9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,</m:t>
                    </m:r>
                    <m:r>
                      <a:rPr lang="de-DE" sz="2000" i="1" spc="-36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 </m:t>
                    </m:r>
                    <m:r>
                      <a:rPr lang="de-DE" sz="2000" b="0" i="1" spc="-367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 </m:t>
                    </m:r>
                    <m:r>
                      <a:rPr lang="de-DE" sz="2000" i="1" spc="-8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𝑓𝑒𝑚𝑎𝑙𝑒</m:t>
                    </m:r>
                    <m:r>
                      <a:rPr lang="de-DE" sz="2000" i="1" spc="-8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de-DE" sz="2000" i="1" spc="-8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𝑠𝑢𝑠𝑎𝑛</m:t>
                    </m:r>
                    <m:r>
                      <a:rPr lang="de-DE" sz="2000" i="1" spc="-8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)</m:t>
                    </m:r>
                    <m:r>
                      <a:rPr lang="de-DE" sz="2000" i="1" spc="-8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,</m:t>
                    </m:r>
                  </m:oMath>
                </a14:m>
                <a:endParaRPr lang="de-DE" sz="2000" dirty="0">
                  <a:latin typeface="Verdana"/>
                  <a:cs typeface="Verdana"/>
                </a:endParaRPr>
              </a:p>
              <a:p>
                <a:pPr marL="1116183">
                  <a:spcBef>
                    <a:spcPts val="575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i="1" spc="-9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𝑙𝑖𝑘𝑒𝑠</m:t>
                      </m:r>
                      <m:d>
                        <m:dPr>
                          <m:ctrlPr>
                            <a:rPr lang="de-DE" sz="2000" i="1" spc="-99" dirty="0">
                              <a:solidFill>
                                <a:srgbClr val="00837F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r>
                            <a:rPr lang="de-DE" sz="2000" i="1" spc="-99" dirty="0">
                              <a:solidFill>
                                <a:srgbClr val="00837F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𝑠𝑢𝑠𝑎𝑛</m:t>
                          </m:r>
                          <m:r>
                            <a:rPr lang="de-DE" sz="2000" i="1" spc="-99" dirty="0">
                              <a:solidFill>
                                <a:srgbClr val="00837F"/>
                              </a:solidFill>
                              <a:latin typeface="Cambria Math" panose="02040503050406030204" pitchFamily="18" charset="0"/>
                              <a:cs typeface="Verdana"/>
                            </a:rPr>
                            <m:t>,</m:t>
                          </m:r>
                          <m:r>
                            <a:rPr lang="de-DE" sz="2000" i="1" spc="-367" dirty="0">
                              <a:solidFill>
                                <a:srgbClr val="00837F"/>
                              </a:solidFill>
                              <a:latin typeface="Cambria Math" panose="02040503050406030204" pitchFamily="18" charset="0"/>
                              <a:cs typeface="Verdana"/>
                            </a:rPr>
                            <m:t> </m:t>
                          </m:r>
                          <m:r>
                            <a:rPr lang="de-DE" sz="2000" i="1" spc="-99" dirty="0">
                              <a:solidFill>
                                <a:srgbClr val="00837F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𝑎𝑛𝑑𝑟𝑒𝑎</m:t>
                          </m:r>
                        </m:e>
                      </m:d>
                      <m:r>
                        <a:rPr lang="de-DE" sz="2000" i="1" spc="-9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Verdana"/>
                        </a:rPr>
                        <m:t>,</m:t>
                      </m:r>
                      <m:r>
                        <a:rPr lang="de-DE" sz="2000" i="1" spc="-357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Verdana"/>
                        </a:rPr>
                        <m:t> </m:t>
                      </m:r>
                      <m:r>
                        <a:rPr lang="de-DE" sz="2000" i="1" spc="-8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𝑙𝑖𝑘𝑒𝑠</m:t>
                      </m:r>
                      <m:r>
                        <a:rPr lang="de-DE" sz="2000" i="1" spc="-8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(</m:t>
                      </m:r>
                      <m:r>
                        <a:rPr lang="de-DE" sz="2000" i="1" spc="-8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𝑎𝑛𝑑𝑟𝑒𝑎</m:t>
                      </m:r>
                      <m:r>
                        <a:rPr lang="de-DE" sz="2000" i="1" spc="-8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Verdana"/>
                        </a:rPr>
                        <m:t>,</m:t>
                      </m:r>
                      <m:r>
                        <a:rPr lang="de-DE" sz="2000" i="1" spc="-367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Verdana"/>
                        </a:rPr>
                        <m:t> </m:t>
                      </m:r>
                      <m:r>
                        <a:rPr lang="de-DE" sz="2000" i="1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𝑏𝑖𝑙𝑙</m:t>
                      </m:r>
                      <m:r>
                        <a:rPr lang="de-DE" sz="2000" i="1" spc="-367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 </m:t>
                      </m:r>
                      <m:r>
                        <a:rPr lang="de-DE" sz="2000" i="1" spc="-3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)</m:t>
                      </m:r>
                      <m:r>
                        <a:rPr lang="de-DE" sz="2000" i="1" spc="-3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Verdana"/>
                        </a:rPr>
                        <m:t>,</m:t>
                      </m:r>
                      <m:r>
                        <a:rPr lang="de-DE" sz="2000" i="1" spc="-357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Verdana"/>
                        </a:rPr>
                        <m:t> </m:t>
                      </m:r>
                      <m:r>
                        <a:rPr lang="de-DE" sz="2000" i="1" spc="-1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𝑀𝑎𝑙𝑒</m:t>
                      </m:r>
                      <m:r>
                        <a:rPr lang="de-DE" sz="2000" i="1" spc="-1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(</m:t>
                      </m:r>
                      <m:r>
                        <a:rPr lang="de-DE" sz="2000" i="1" spc="-1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𝑏𝑖𝑙𝑙</m:t>
                      </m:r>
                      <m:r>
                        <a:rPr lang="de-DE" sz="2000" i="1" spc="-367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 </m:t>
                      </m:r>
                      <m:r>
                        <a:rPr lang="de-DE" sz="2000" i="1" spc="11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)</m:t>
                      </m:r>
                      <m:r>
                        <a:rPr lang="de-DE" sz="2000" i="1" spc="-6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 </m:t>
                      </m:r>
                      <m:r>
                        <a:rPr lang="de-DE" sz="2000" i="1" spc="337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}</m:t>
                      </m:r>
                    </m:oMath>
                  </m:oMathPara>
                </a14:m>
                <a:endParaRPr lang="de-DE" sz="2000" spc="337" dirty="0">
                  <a:solidFill>
                    <a:srgbClr val="00837F"/>
                  </a:solidFill>
                  <a:latin typeface="Lucida Sans Unicode"/>
                  <a:cs typeface="Lucida Sans Unicode"/>
                </a:endParaRPr>
              </a:p>
              <a:p>
                <a:pPr marL="352425" indent="-342900">
                  <a:spcBef>
                    <a:spcPts val="575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000" i="1" spc="-5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𝑄</m:t>
                    </m:r>
                    <m:r>
                      <a:rPr lang="de-DE" sz="2000" i="1" spc="-5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de-DE" sz="2000" i="1" spc="-5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𝑥</m:t>
                    </m:r>
                    <m:r>
                      <a:rPr lang="de-DE" sz="2000" i="1" spc="-5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)= ∃</m:t>
                    </m:r>
                    <m:r>
                      <a:rPr lang="de-DE" sz="2000" i="1" spc="-89" dirty="0" err="1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𝑦</m:t>
                    </m:r>
                    <m:r>
                      <a:rPr lang="de-DE" sz="2000" i="1" spc="-8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,</m:t>
                    </m:r>
                    <m:r>
                      <a:rPr lang="de-DE" sz="2000" i="1" spc="-36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 </m:t>
                    </m:r>
                    <m:r>
                      <a:rPr lang="de-DE" sz="2000" i="1" spc="-139" dirty="0" err="1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𝑧</m:t>
                    </m:r>
                    <m:r>
                      <a:rPr lang="de-DE" sz="2000" i="1" spc="-37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000" i="1" spc="-3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de-DE" sz="2000" i="1" spc="-30" dirty="0" err="1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𝑓𝑟𝑖𝑒𝑛𝑑</m:t>
                    </m:r>
                    <m:r>
                      <a:rPr lang="de-DE" sz="2000" i="1" spc="-36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000" i="1" spc="1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de-DE" sz="2000" i="1" spc="1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𝑥</m:t>
                    </m:r>
                    <m:r>
                      <a:rPr lang="de-DE" sz="2000" i="1" spc="1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,</m:t>
                    </m:r>
                    <m:r>
                      <a:rPr lang="de-DE" sz="2000" i="1" spc="-35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 </m:t>
                    </m:r>
                    <m:r>
                      <a:rPr lang="de-DE" sz="2000" i="1" spc="-89" dirty="0" err="1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𝑦</m:t>
                    </m:r>
                    <m:r>
                      <a:rPr lang="de-DE" sz="2000" i="1" spc="-33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000" i="1" spc="11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)</m:t>
                    </m:r>
                    <m:r>
                      <a:rPr lang="de-DE" sz="2000" i="1" spc="-18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000" i="1" spc="-26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∧</m:t>
                    </m:r>
                    <m:r>
                      <a:rPr lang="de-DE" sz="2000" i="1" spc="-18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000" i="1" spc="-89" dirty="0" err="1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𝐹𝑒𝑚𝑎𝑙𝑒</m:t>
                    </m:r>
                    <m:r>
                      <a:rPr lang="de-DE" sz="2000" i="1" spc="-8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de-DE" sz="2000" i="1" spc="-89" dirty="0" err="1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𝑦</m:t>
                    </m:r>
                    <m:r>
                      <a:rPr lang="de-DE" sz="2000" i="1" spc="-32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000" i="1" spc="11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)</m:t>
                    </m:r>
                    <m:r>
                      <a:rPr lang="de-DE" sz="2000" i="1" spc="-18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000" i="1" spc="-26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∧</m:t>
                    </m:r>
                    <m:r>
                      <a:rPr lang="de-DE" sz="2000" i="1" spc="-18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000" i="1" spc="-40" dirty="0" err="1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𝑙𝑖𝑘𝑒𝑠</m:t>
                    </m:r>
                    <m:r>
                      <a:rPr lang="de-DE" sz="2000" i="1" spc="-4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de-DE" sz="2000" i="1" spc="-40" dirty="0" err="1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𝑦</m:t>
                    </m:r>
                    <m:r>
                      <a:rPr lang="de-DE" sz="2000" i="1" spc="-4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,</m:t>
                    </m:r>
                    <m:r>
                      <a:rPr lang="de-DE" sz="2000" i="1" spc="-36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 </m:t>
                    </m:r>
                    <m:r>
                      <a:rPr lang="de-DE" sz="2000" i="1" spc="-139" dirty="0" err="1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𝑧</m:t>
                    </m:r>
                    <m:r>
                      <a:rPr lang="de-DE" sz="2000" i="1" spc="-36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000" i="1" spc="11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)</m:t>
                    </m:r>
                    <m:r>
                      <a:rPr lang="de-DE" sz="2000" i="1" spc="-18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000" i="1" spc="-26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∧</m:t>
                    </m:r>
                    <m:r>
                      <a:rPr lang="de-DE" sz="2000" i="1" spc="-18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000" i="1" spc="-3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𝑀𝑎𝑙𝑒</m:t>
                    </m:r>
                    <m:r>
                      <a:rPr lang="de-DE" sz="2000" i="1" spc="-3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de-DE" sz="2000" i="1" spc="-30" dirty="0" err="1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𝑧</m:t>
                    </m:r>
                    <m:r>
                      <a:rPr lang="de-DE" sz="2000" i="1" spc="-37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000" i="1" spc="11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))</m:t>
                    </m:r>
                  </m:oMath>
                </a14:m>
                <a:endParaRPr lang="de-DE" sz="2000" dirty="0">
                  <a:latin typeface="Lucida Sans Unicode"/>
                  <a:cs typeface="Lucida Sans Unicode"/>
                </a:endParaRPr>
              </a:p>
              <a:p>
                <a:pPr marL="9525">
                  <a:spcBef>
                    <a:spcPts val="575"/>
                  </a:spcBef>
                </a:pPr>
                <a:endParaRPr lang="de-DE" sz="1982" dirty="0"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6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303" y="1815951"/>
                <a:ext cx="7671210" cy="1856311"/>
              </a:xfrm>
              <a:prstGeom prst="rect">
                <a:avLst/>
              </a:prstGeom>
              <a:blipFill>
                <a:blip r:embed="rId2"/>
                <a:stretch>
                  <a:fillRect l="-1818" r="-33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ject 7"/>
          <p:cNvSpPr/>
          <p:nvPr/>
        </p:nvSpPr>
        <p:spPr>
          <a:xfrm>
            <a:off x="821917" y="3501008"/>
            <a:ext cx="7704867" cy="0"/>
          </a:xfrm>
          <a:custGeom>
            <a:avLst/>
            <a:gdLst/>
            <a:ahLst/>
            <a:cxnLst/>
            <a:rect l="l" t="t" r="r" b="b"/>
            <a:pathLst>
              <a:path w="3888104">
                <a:moveTo>
                  <a:pt x="0" y="0"/>
                </a:moveTo>
                <a:lnTo>
                  <a:pt x="3888003" y="0"/>
                </a:lnTo>
              </a:path>
            </a:pathLst>
          </a:custGeom>
          <a:ln w="17995">
            <a:solidFill>
              <a:srgbClr val="FA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C683DE96-612E-9E47-8ED6-B3CF9C3DE3DA}"/>
              </a:ext>
            </a:extLst>
          </p:cNvPr>
          <p:cNvSpPr txBox="1"/>
          <p:nvPr/>
        </p:nvSpPr>
        <p:spPr>
          <a:xfrm>
            <a:off x="3443702" y="5667772"/>
            <a:ext cx="791501" cy="329162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982" spc="-69" dirty="0">
                <a:solidFill>
                  <a:srgbClr val="E41F32"/>
                </a:solidFill>
                <a:latin typeface="Tahoma"/>
                <a:cs typeface="Tahoma"/>
              </a:rPr>
              <a:t>Class</a:t>
            </a:r>
            <a:r>
              <a:rPr sz="1982" spc="-79" dirty="0">
                <a:solidFill>
                  <a:srgbClr val="E41F32"/>
                </a:solidFill>
                <a:latin typeface="Tahoma"/>
                <a:cs typeface="Tahoma"/>
              </a:rPr>
              <a:t> </a:t>
            </a:r>
            <a:r>
              <a:rPr sz="1982" spc="-99" dirty="0">
                <a:solidFill>
                  <a:srgbClr val="E41F32"/>
                </a:solidFill>
                <a:latin typeface="Tahoma"/>
                <a:cs typeface="Tahoma"/>
              </a:rPr>
              <a:t>1</a:t>
            </a:r>
            <a:endParaRPr sz="1982" dirty="0">
              <a:latin typeface="Tahoma"/>
              <a:cs typeface="Tahoma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613009F1-657D-184F-BBDA-C0F866D2EA28}"/>
              </a:ext>
            </a:extLst>
          </p:cNvPr>
          <p:cNvSpPr/>
          <p:nvPr/>
        </p:nvSpPr>
        <p:spPr>
          <a:xfrm>
            <a:off x="2513263" y="3642320"/>
            <a:ext cx="100668" cy="100668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305" y="0"/>
                </a:moveTo>
                <a:lnTo>
                  <a:pt x="15455" y="1988"/>
                </a:lnTo>
                <a:lnTo>
                  <a:pt x="7411" y="7411"/>
                </a:lnTo>
                <a:lnTo>
                  <a:pt x="1988" y="15455"/>
                </a:lnTo>
                <a:lnTo>
                  <a:pt x="0" y="25305"/>
                </a:lnTo>
                <a:lnTo>
                  <a:pt x="1988" y="35155"/>
                </a:lnTo>
                <a:lnTo>
                  <a:pt x="7411" y="43199"/>
                </a:lnTo>
                <a:lnTo>
                  <a:pt x="15455" y="48622"/>
                </a:lnTo>
                <a:lnTo>
                  <a:pt x="25305" y="50610"/>
                </a:lnTo>
                <a:lnTo>
                  <a:pt x="35155" y="48622"/>
                </a:lnTo>
                <a:lnTo>
                  <a:pt x="43199" y="43199"/>
                </a:lnTo>
                <a:lnTo>
                  <a:pt x="48622" y="35155"/>
                </a:lnTo>
                <a:lnTo>
                  <a:pt x="50610" y="25305"/>
                </a:lnTo>
                <a:lnTo>
                  <a:pt x="48622" y="15455"/>
                </a:lnTo>
                <a:lnTo>
                  <a:pt x="43199" y="7411"/>
                </a:lnTo>
                <a:lnTo>
                  <a:pt x="35155" y="1988"/>
                </a:lnTo>
                <a:lnTo>
                  <a:pt x="253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381ACEFF-9401-F847-A45E-34FDBA26AEE1}"/>
              </a:ext>
            </a:extLst>
          </p:cNvPr>
          <p:cNvSpPr/>
          <p:nvPr/>
        </p:nvSpPr>
        <p:spPr>
          <a:xfrm>
            <a:off x="2513263" y="3642320"/>
            <a:ext cx="100668" cy="100668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10" y="25305"/>
                </a:moveTo>
                <a:lnTo>
                  <a:pt x="48622" y="15455"/>
                </a:lnTo>
                <a:lnTo>
                  <a:pt x="43199" y="7411"/>
                </a:lnTo>
                <a:lnTo>
                  <a:pt x="35155" y="1988"/>
                </a:lnTo>
                <a:lnTo>
                  <a:pt x="25305" y="0"/>
                </a:lnTo>
                <a:lnTo>
                  <a:pt x="15455" y="1988"/>
                </a:lnTo>
                <a:lnTo>
                  <a:pt x="7411" y="7411"/>
                </a:lnTo>
                <a:lnTo>
                  <a:pt x="1988" y="15455"/>
                </a:lnTo>
                <a:lnTo>
                  <a:pt x="0" y="25305"/>
                </a:lnTo>
                <a:lnTo>
                  <a:pt x="1988" y="35155"/>
                </a:lnTo>
                <a:lnTo>
                  <a:pt x="7411" y="43199"/>
                </a:lnTo>
                <a:lnTo>
                  <a:pt x="15455" y="48622"/>
                </a:lnTo>
                <a:lnTo>
                  <a:pt x="25305" y="50610"/>
                </a:lnTo>
                <a:lnTo>
                  <a:pt x="35155" y="48622"/>
                </a:lnTo>
                <a:lnTo>
                  <a:pt x="43199" y="43199"/>
                </a:lnTo>
                <a:lnTo>
                  <a:pt x="48622" y="35155"/>
                </a:lnTo>
                <a:lnTo>
                  <a:pt x="50610" y="25305"/>
                </a:lnTo>
                <a:close/>
              </a:path>
            </a:pathLst>
          </a:custGeom>
          <a:ln w="5060">
            <a:solidFill>
              <a:srgbClr val="FA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1E4E1186-3A75-7A4F-8D79-E4C2E4EF71FF}"/>
              </a:ext>
            </a:extLst>
          </p:cNvPr>
          <p:cNvSpPr/>
          <p:nvPr/>
        </p:nvSpPr>
        <p:spPr>
          <a:xfrm>
            <a:off x="1799858" y="5069127"/>
            <a:ext cx="100668" cy="100668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305" y="0"/>
                </a:moveTo>
                <a:lnTo>
                  <a:pt x="15455" y="1988"/>
                </a:lnTo>
                <a:lnTo>
                  <a:pt x="7411" y="7411"/>
                </a:lnTo>
                <a:lnTo>
                  <a:pt x="1988" y="15455"/>
                </a:lnTo>
                <a:lnTo>
                  <a:pt x="0" y="25305"/>
                </a:lnTo>
                <a:lnTo>
                  <a:pt x="1988" y="35155"/>
                </a:lnTo>
                <a:lnTo>
                  <a:pt x="7411" y="43199"/>
                </a:lnTo>
                <a:lnTo>
                  <a:pt x="15455" y="48622"/>
                </a:lnTo>
                <a:lnTo>
                  <a:pt x="25305" y="50610"/>
                </a:lnTo>
                <a:lnTo>
                  <a:pt x="35155" y="48622"/>
                </a:lnTo>
                <a:lnTo>
                  <a:pt x="43199" y="43199"/>
                </a:lnTo>
                <a:lnTo>
                  <a:pt x="48622" y="35155"/>
                </a:lnTo>
                <a:lnTo>
                  <a:pt x="50610" y="25305"/>
                </a:lnTo>
                <a:lnTo>
                  <a:pt x="48622" y="15455"/>
                </a:lnTo>
                <a:lnTo>
                  <a:pt x="43199" y="7411"/>
                </a:lnTo>
                <a:lnTo>
                  <a:pt x="35155" y="1988"/>
                </a:lnTo>
                <a:lnTo>
                  <a:pt x="253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687BD041-1EFD-924A-BD57-5674C08B13FA}"/>
              </a:ext>
            </a:extLst>
          </p:cNvPr>
          <p:cNvSpPr/>
          <p:nvPr/>
        </p:nvSpPr>
        <p:spPr>
          <a:xfrm>
            <a:off x="1799858" y="5069127"/>
            <a:ext cx="100668" cy="100668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10" y="25305"/>
                </a:moveTo>
                <a:lnTo>
                  <a:pt x="48622" y="15455"/>
                </a:lnTo>
                <a:lnTo>
                  <a:pt x="43199" y="7411"/>
                </a:lnTo>
                <a:lnTo>
                  <a:pt x="35155" y="1988"/>
                </a:lnTo>
                <a:lnTo>
                  <a:pt x="25305" y="0"/>
                </a:lnTo>
                <a:lnTo>
                  <a:pt x="15455" y="1988"/>
                </a:lnTo>
                <a:lnTo>
                  <a:pt x="7411" y="7411"/>
                </a:lnTo>
                <a:lnTo>
                  <a:pt x="1988" y="15455"/>
                </a:lnTo>
                <a:lnTo>
                  <a:pt x="0" y="25305"/>
                </a:lnTo>
                <a:lnTo>
                  <a:pt x="1988" y="35155"/>
                </a:lnTo>
                <a:lnTo>
                  <a:pt x="7411" y="43199"/>
                </a:lnTo>
                <a:lnTo>
                  <a:pt x="15455" y="48622"/>
                </a:lnTo>
                <a:lnTo>
                  <a:pt x="25305" y="50610"/>
                </a:lnTo>
                <a:lnTo>
                  <a:pt x="35155" y="48622"/>
                </a:lnTo>
                <a:lnTo>
                  <a:pt x="43199" y="43199"/>
                </a:lnTo>
                <a:lnTo>
                  <a:pt x="48622" y="35155"/>
                </a:lnTo>
                <a:lnTo>
                  <a:pt x="50610" y="25305"/>
                </a:lnTo>
                <a:close/>
              </a:path>
            </a:pathLst>
          </a:custGeom>
          <a:ln w="5060">
            <a:solidFill>
              <a:srgbClr val="FA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A3699D49-FD05-2849-9EA0-0214509CFDD5}"/>
              </a:ext>
            </a:extLst>
          </p:cNvPr>
          <p:cNvSpPr/>
          <p:nvPr/>
        </p:nvSpPr>
        <p:spPr>
          <a:xfrm>
            <a:off x="3226665" y="5069127"/>
            <a:ext cx="100668" cy="100668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305" y="0"/>
                </a:moveTo>
                <a:lnTo>
                  <a:pt x="15455" y="1988"/>
                </a:lnTo>
                <a:lnTo>
                  <a:pt x="7411" y="7411"/>
                </a:lnTo>
                <a:lnTo>
                  <a:pt x="1988" y="15455"/>
                </a:lnTo>
                <a:lnTo>
                  <a:pt x="0" y="25305"/>
                </a:lnTo>
                <a:lnTo>
                  <a:pt x="1988" y="35155"/>
                </a:lnTo>
                <a:lnTo>
                  <a:pt x="7411" y="43199"/>
                </a:lnTo>
                <a:lnTo>
                  <a:pt x="15455" y="48622"/>
                </a:lnTo>
                <a:lnTo>
                  <a:pt x="25305" y="50610"/>
                </a:lnTo>
                <a:lnTo>
                  <a:pt x="35155" y="48622"/>
                </a:lnTo>
                <a:lnTo>
                  <a:pt x="43199" y="43199"/>
                </a:lnTo>
                <a:lnTo>
                  <a:pt x="48622" y="35155"/>
                </a:lnTo>
                <a:lnTo>
                  <a:pt x="50610" y="25305"/>
                </a:lnTo>
                <a:lnTo>
                  <a:pt x="48622" y="15455"/>
                </a:lnTo>
                <a:lnTo>
                  <a:pt x="43199" y="7411"/>
                </a:lnTo>
                <a:lnTo>
                  <a:pt x="35155" y="1988"/>
                </a:lnTo>
                <a:lnTo>
                  <a:pt x="253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15">
                <a:extLst>
                  <a:ext uri="{FF2B5EF4-FFF2-40B4-BE49-F238E27FC236}">
                    <a16:creationId xmlns:a16="http://schemas.microsoft.com/office/drawing/2014/main" id="{FBBAFE4A-BEF6-9841-A9CE-DE69F6E38AB3}"/>
                  </a:ext>
                </a:extLst>
              </p:cNvPr>
              <p:cNvSpPr txBox="1"/>
              <p:nvPr/>
            </p:nvSpPr>
            <p:spPr>
              <a:xfrm>
                <a:off x="755576" y="4918087"/>
                <a:ext cx="1262314" cy="329162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  <a:tabLst>
                    <a:tab pos="2377079" algn="l"/>
                  </a:tabLst>
                </a:pPr>
                <a:r>
                  <a:rPr sz="1982" spc="-159" dirty="0">
                    <a:solidFill>
                      <a:srgbClr val="E41F32"/>
                    </a:solidFill>
                    <a:latin typeface="Arial"/>
                    <a:cs typeface="Arial"/>
                  </a:rPr>
                  <a:t>♀</a:t>
                </a:r>
                <a14:m>
                  <m:oMath xmlns:m="http://schemas.openxmlformats.org/officeDocument/2006/math">
                    <m:r>
                      <a:rPr lang="de-DE" sz="1982" i="1" spc="-15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𝑎𝑛𝑑𝑟𝑒𝑎</m:t>
                    </m:r>
                  </m:oMath>
                </a14:m>
                <a:endParaRPr sz="1982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6" name="object 15">
                <a:extLst>
                  <a:ext uri="{FF2B5EF4-FFF2-40B4-BE49-F238E27FC236}">
                    <a16:creationId xmlns:a16="http://schemas.microsoft.com/office/drawing/2014/main" id="{FBBAFE4A-BEF6-9841-A9CE-DE69F6E38A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918087"/>
                <a:ext cx="1262314" cy="329162"/>
              </a:xfrm>
              <a:prstGeom prst="rect">
                <a:avLst/>
              </a:prstGeom>
              <a:blipFill>
                <a:blip r:embed="rId3"/>
                <a:stretch>
                  <a:fillRect l="-10000" t="-18519" b="-3703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bject 16">
            <a:extLst>
              <a:ext uri="{FF2B5EF4-FFF2-40B4-BE49-F238E27FC236}">
                <a16:creationId xmlns:a16="http://schemas.microsoft.com/office/drawing/2014/main" id="{4C3D89EE-F2F0-734C-96B8-EE8EFBD59F23}"/>
              </a:ext>
            </a:extLst>
          </p:cNvPr>
          <p:cNvSpPr/>
          <p:nvPr/>
        </p:nvSpPr>
        <p:spPr>
          <a:xfrm>
            <a:off x="3226665" y="5069127"/>
            <a:ext cx="100668" cy="100668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10" y="25305"/>
                </a:moveTo>
                <a:lnTo>
                  <a:pt x="48622" y="15455"/>
                </a:lnTo>
                <a:lnTo>
                  <a:pt x="43199" y="7411"/>
                </a:lnTo>
                <a:lnTo>
                  <a:pt x="35155" y="1988"/>
                </a:lnTo>
                <a:lnTo>
                  <a:pt x="25305" y="0"/>
                </a:lnTo>
                <a:lnTo>
                  <a:pt x="15455" y="1988"/>
                </a:lnTo>
                <a:lnTo>
                  <a:pt x="7411" y="7411"/>
                </a:lnTo>
                <a:lnTo>
                  <a:pt x="1988" y="15455"/>
                </a:lnTo>
                <a:lnTo>
                  <a:pt x="0" y="25305"/>
                </a:lnTo>
                <a:lnTo>
                  <a:pt x="1988" y="35155"/>
                </a:lnTo>
                <a:lnTo>
                  <a:pt x="7411" y="43199"/>
                </a:lnTo>
                <a:lnTo>
                  <a:pt x="15455" y="48622"/>
                </a:lnTo>
                <a:lnTo>
                  <a:pt x="25305" y="50610"/>
                </a:lnTo>
                <a:lnTo>
                  <a:pt x="35155" y="48622"/>
                </a:lnTo>
                <a:lnTo>
                  <a:pt x="43199" y="43199"/>
                </a:lnTo>
                <a:lnTo>
                  <a:pt x="48622" y="35155"/>
                </a:lnTo>
                <a:lnTo>
                  <a:pt x="50610" y="25305"/>
                </a:lnTo>
                <a:close/>
              </a:path>
            </a:pathLst>
          </a:custGeom>
          <a:ln w="5060">
            <a:solidFill>
              <a:srgbClr val="FA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68B06563-82E2-EB41-8931-A032DA47492E}"/>
                  </a:ext>
                </a:extLst>
              </p:cNvPr>
              <p:cNvSpPr txBox="1"/>
              <p:nvPr/>
            </p:nvSpPr>
            <p:spPr>
              <a:xfrm>
                <a:off x="3395337" y="4885452"/>
                <a:ext cx="985866" cy="329162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 xmlns:m="http://schemas.openxmlformats.org/officeDocument/2006/math">
                    <m:r>
                      <a:rPr lang="de-DE" sz="1982" i="1" spc="-15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𝑠𝑢𝑠𝑎𝑛</m:t>
                    </m:r>
                  </m:oMath>
                </a14:m>
                <a:r>
                  <a:rPr sz="1982" i="1" spc="-109" dirty="0">
                    <a:solidFill>
                      <a:srgbClr val="00837F"/>
                    </a:solidFill>
                    <a:latin typeface="Arial"/>
                    <a:cs typeface="Arial"/>
                  </a:rPr>
                  <a:t> </a:t>
                </a:r>
                <a:r>
                  <a:rPr sz="1982" spc="-426" dirty="0">
                    <a:solidFill>
                      <a:srgbClr val="00837F"/>
                    </a:solidFill>
                    <a:latin typeface="Arial"/>
                    <a:cs typeface="Arial"/>
                  </a:rPr>
                  <a:t>♀</a:t>
                </a:r>
                <a:endParaRPr sz="1982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68B06563-82E2-EB41-8931-A032DA474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337" y="4885452"/>
                <a:ext cx="985866" cy="329162"/>
              </a:xfrm>
              <a:prstGeom prst="rect">
                <a:avLst/>
              </a:prstGeom>
              <a:blipFill>
                <a:blip r:embed="rId4"/>
                <a:stretch>
                  <a:fillRect l="-3797" t="-18519" r="-1266" b="-3703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bject 18">
            <a:extLst>
              <a:ext uri="{FF2B5EF4-FFF2-40B4-BE49-F238E27FC236}">
                <a16:creationId xmlns:a16="http://schemas.microsoft.com/office/drawing/2014/main" id="{5942213E-86EB-684B-9069-92A87738C98C}"/>
              </a:ext>
            </a:extLst>
          </p:cNvPr>
          <p:cNvSpPr/>
          <p:nvPr/>
        </p:nvSpPr>
        <p:spPr>
          <a:xfrm>
            <a:off x="1799858" y="5782529"/>
            <a:ext cx="100668" cy="100668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305" y="0"/>
                </a:moveTo>
                <a:lnTo>
                  <a:pt x="15455" y="1988"/>
                </a:lnTo>
                <a:lnTo>
                  <a:pt x="7411" y="7411"/>
                </a:lnTo>
                <a:lnTo>
                  <a:pt x="1988" y="15455"/>
                </a:lnTo>
                <a:lnTo>
                  <a:pt x="0" y="25305"/>
                </a:lnTo>
                <a:lnTo>
                  <a:pt x="1988" y="35155"/>
                </a:lnTo>
                <a:lnTo>
                  <a:pt x="7411" y="43199"/>
                </a:lnTo>
                <a:lnTo>
                  <a:pt x="15455" y="48622"/>
                </a:lnTo>
                <a:lnTo>
                  <a:pt x="25305" y="50610"/>
                </a:lnTo>
                <a:lnTo>
                  <a:pt x="35155" y="48622"/>
                </a:lnTo>
                <a:lnTo>
                  <a:pt x="43199" y="43199"/>
                </a:lnTo>
                <a:lnTo>
                  <a:pt x="48622" y="35155"/>
                </a:lnTo>
                <a:lnTo>
                  <a:pt x="50610" y="25305"/>
                </a:lnTo>
                <a:lnTo>
                  <a:pt x="48622" y="15455"/>
                </a:lnTo>
                <a:lnTo>
                  <a:pt x="43199" y="7411"/>
                </a:lnTo>
                <a:lnTo>
                  <a:pt x="35155" y="1988"/>
                </a:lnTo>
                <a:lnTo>
                  <a:pt x="253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9">
            <a:extLst>
              <a:ext uri="{FF2B5EF4-FFF2-40B4-BE49-F238E27FC236}">
                <a16:creationId xmlns:a16="http://schemas.microsoft.com/office/drawing/2014/main" id="{F2368084-2578-F74B-A8CB-3A3402AF7561}"/>
              </a:ext>
            </a:extLst>
          </p:cNvPr>
          <p:cNvSpPr/>
          <p:nvPr/>
        </p:nvSpPr>
        <p:spPr>
          <a:xfrm>
            <a:off x="1799858" y="5782529"/>
            <a:ext cx="100668" cy="100668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10" y="25305"/>
                </a:moveTo>
                <a:lnTo>
                  <a:pt x="48622" y="15455"/>
                </a:lnTo>
                <a:lnTo>
                  <a:pt x="43199" y="7411"/>
                </a:lnTo>
                <a:lnTo>
                  <a:pt x="35155" y="1988"/>
                </a:lnTo>
                <a:lnTo>
                  <a:pt x="25305" y="0"/>
                </a:lnTo>
                <a:lnTo>
                  <a:pt x="15455" y="1988"/>
                </a:lnTo>
                <a:lnTo>
                  <a:pt x="7411" y="7411"/>
                </a:lnTo>
                <a:lnTo>
                  <a:pt x="1988" y="15455"/>
                </a:lnTo>
                <a:lnTo>
                  <a:pt x="0" y="25305"/>
                </a:lnTo>
                <a:lnTo>
                  <a:pt x="1988" y="35155"/>
                </a:lnTo>
                <a:lnTo>
                  <a:pt x="7411" y="43199"/>
                </a:lnTo>
                <a:lnTo>
                  <a:pt x="15455" y="48622"/>
                </a:lnTo>
                <a:lnTo>
                  <a:pt x="25305" y="50610"/>
                </a:lnTo>
                <a:lnTo>
                  <a:pt x="35155" y="48622"/>
                </a:lnTo>
                <a:lnTo>
                  <a:pt x="43199" y="43199"/>
                </a:lnTo>
                <a:lnTo>
                  <a:pt x="48622" y="35155"/>
                </a:lnTo>
                <a:lnTo>
                  <a:pt x="50610" y="25305"/>
                </a:lnTo>
                <a:close/>
              </a:path>
            </a:pathLst>
          </a:custGeom>
          <a:ln w="5060">
            <a:solidFill>
              <a:srgbClr val="FA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ject 20">
                <a:extLst>
                  <a:ext uri="{FF2B5EF4-FFF2-40B4-BE49-F238E27FC236}">
                    <a16:creationId xmlns:a16="http://schemas.microsoft.com/office/drawing/2014/main" id="{D09C7FC5-81D6-1C45-9F41-D24FFB7B94ED}"/>
                  </a:ext>
                </a:extLst>
              </p:cNvPr>
              <p:cNvSpPr txBox="1"/>
              <p:nvPr/>
            </p:nvSpPr>
            <p:spPr>
              <a:xfrm>
                <a:off x="1158495" y="5870454"/>
                <a:ext cx="359888" cy="362697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i="1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𝑏𝑖𝑙𝑙</m:t>
                      </m:r>
                      <m:r>
                        <a:rPr lang="de-DE" sz="2200" b="0" i="1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 </m:t>
                      </m:r>
                    </m:oMath>
                  </m:oMathPara>
                </a14:m>
                <a:endParaRPr sz="22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21" name="object 20">
                <a:extLst>
                  <a:ext uri="{FF2B5EF4-FFF2-40B4-BE49-F238E27FC236}">
                    <a16:creationId xmlns:a16="http://schemas.microsoft.com/office/drawing/2014/main" id="{D09C7FC5-81D6-1C45-9F41-D24FFB7B9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495" y="5870454"/>
                <a:ext cx="359888" cy="362697"/>
              </a:xfrm>
              <a:prstGeom prst="rect">
                <a:avLst/>
              </a:prstGeom>
              <a:blipFill>
                <a:blip r:embed="rId5"/>
                <a:stretch>
                  <a:fillRect l="-20690" r="-82759" b="-3793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bject 21">
            <a:extLst>
              <a:ext uri="{FF2B5EF4-FFF2-40B4-BE49-F238E27FC236}">
                <a16:creationId xmlns:a16="http://schemas.microsoft.com/office/drawing/2014/main" id="{B27AA482-3421-394D-A01D-5F86832306A3}"/>
              </a:ext>
            </a:extLst>
          </p:cNvPr>
          <p:cNvSpPr txBox="1"/>
          <p:nvPr/>
        </p:nvSpPr>
        <p:spPr>
          <a:xfrm>
            <a:off x="1644669" y="5892726"/>
            <a:ext cx="251670" cy="329162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982" spc="89" dirty="0">
                <a:solidFill>
                  <a:srgbClr val="FABB00"/>
                </a:solidFill>
                <a:latin typeface="Arial"/>
                <a:cs typeface="Arial"/>
              </a:rPr>
              <a:t>♂</a:t>
            </a:r>
            <a:endParaRPr sz="1982">
              <a:latin typeface="Arial"/>
              <a:cs typeface="Arial"/>
            </a:endParaRPr>
          </a:p>
        </p:txBody>
      </p:sp>
      <p:sp>
        <p:nvSpPr>
          <p:cNvPr id="23" name="object 22">
            <a:extLst>
              <a:ext uri="{FF2B5EF4-FFF2-40B4-BE49-F238E27FC236}">
                <a16:creationId xmlns:a16="http://schemas.microsoft.com/office/drawing/2014/main" id="{DF674DC7-F62A-444C-BBA4-744F6ABE4599}"/>
              </a:ext>
            </a:extLst>
          </p:cNvPr>
          <p:cNvSpPr/>
          <p:nvPr/>
        </p:nvSpPr>
        <p:spPr>
          <a:xfrm>
            <a:off x="1882636" y="3741804"/>
            <a:ext cx="656858" cy="1312458"/>
          </a:xfrm>
          <a:custGeom>
            <a:avLst/>
            <a:gdLst/>
            <a:ahLst/>
            <a:cxnLst/>
            <a:rect l="l" t="t" r="r" b="b"/>
            <a:pathLst>
              <a:path w="331469" h="662305">
                <a:moveTo>
                  <a:pt x="331090" y="0"/>
                </a:moveTo>
                <a:lnTo>
                  <a:pt x="0" y="662179"/>
                </a:lnTo>
              </a:path>
            </a:pathLst>
          </a:custGeom>
          <a:ln w="10122">
            <a:solidFill>
              <a:srgbClr val="E41F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3">
            <a:extLst>
              <a:ext uri="{FF2B5EF4-FFF2-40B4-BE49-F238E27FC236}">
                <a16:creationId xmlns:a16="http://schemas.microsoft.com/office/drawing/2014/main" id="{CEB22253-A396-5F4F-A996-0DA4E136024B}"/>
              </a:ext>
            </a:extLst>
          </p:cNvPr>
          <p:cNvSpPr/>
          <p:nvPr/>
        </p:nvSpPr>
        <p:spPr>
          <a:xfrm>
            <a:off x="1853485" y="4995705"/>
            <a:ext cx="94376" cy="67951"/>
          </a:xfrm>
          <a:custGeom>
            <a:avLst/>
            <a:gdLst/>
            <a:ahLst/>
            <a:cxnLst/>
            <a:rect l="l" t="t" r="r" b="b"/>
            <a:pathLst>
              <a:path w="47625" h="34289">
                <a:moveTo>
                  <a:pt x="47076" y="23539"/>
                </a:moveTo>
                <a:lnTo>
                  <a:pt x="38157" y="23390"/>
                </a:lnTo>
                <a:lnTo>
                  <a:pt x="27583" y="26205"/>
                </a:lnTo>
                <a:lnTo>
                  <a:pt x="18112" y="30262"/>
                </a:lnTo>
                <a:lnTo>
                  <a:pt x="12504" y="33837"/>
                </a:lnTo>
                <a:lnTo>
                  <a:pt x="11998" y="27205"/>
                </a:lnTo>
                <a:lnTo>
                  <a:pt x="9562" y="17194"/>
                </a:lnTo>
                <a:lnTo>
                  <a:pt x="5470" y="7045"/>
                </a:lnTo>
                <a:lnTo>
                  <a:pt x="0" y="0"/>
                </a:lnTo>
              </a:path>
            </a:pathLst>
          </a:custGeom>
          <a:ln w="8097">
            <a:solidFill>
              <a:srgbClr val="E41F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24">
                <a:extLst>
                  <a:ext uri="{FF2B5EF4-FFF2-40B4-BE49-F238E27FC236}">
                    <a16:creationId xmlns:a16="http://schemas.microsoft.com/office/drawing/2014/main" id="{86AB6330-95F2-B942-85F9-92316E4B2EA7}"/>
                  </a:ext>
                </a:extLst>
              </p:cNvPr>
              <p:cNvSpPr txBox="1"/>
              <p:nvPr/>
            </p:nvSpPr>
            <p:spPr>
              <a:xfrm rot="17820000">
                <a:off x="1737969" y="4224684"/>
                <a:ext cx="646218" cy="24365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>
                  <a:lnSpc>
                    <a:spcPts val="1902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982" i="1" spc="-50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𝑓𝑟𝑖𝑒𝑛𝑑</m:t>
                      </m:r>
                    </m:oMath>
                  </m:oMathPara>
                </a14:m>
                <a:endParaRPr sz="1982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25" name="object 24">
                <a:extLst>
                  <a:ext uri="{FF2B5EF4-FFF2-40B4-BE49-F238E27FC236}">
                    <a16:creationId xmlns:a16="http://schemas.microsoft.com/office/drawing/2014/main" id="{86AB6330-95F2-B942-85F9-92316E4B2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820000">
                <a:off x="1737969" y="4224684"/>
                <a:ext cx="646218" cy="243656"/>
              </a:xfrm>
              <a:prstGeom prst="rect">
                <a:avLst/>
              </a:prstGeom>
              <a:blipFill>
                <a:blip r:embed="rId6"/>
                <a:stretch>
                  <a:fillRect l="-21951" t="-25000" r="-34146" b="-214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bject 27">
                <a:extLst>
                  <a:ext uri="{FF2B5EF4-FFF2-40B4-BE49-F238E27FC236}">
                    <a16:creationId xmlns:a16="http://schemas.microsoft.com/office/drawing/2014/main" id="{902303B5-0D94-3D4B-B1EC-4D7B768739E2}"/>
                  </a:ext>
                </a:extLst>
              </p:cNvPr>
              <p:cNvSpPr txBox="1"/>
              <p:nvPr/>
            </p:nvSpPr>
            <p:spPr>
              <a:xfrm rot="3780000">
                <a:off x="2732908" y="4203328"/>
                <a:ext cx="646218" cy="24365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>
                  <a:lnSpc>
                    <a:spcPts val="1871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982" i="1" spc="-50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𝑓𝑟𝑖𝑒𝑛𝑑</m:t>
                      </m:r>
                    </m:oMath>
                  </m:oMathPara>
                </a14:m>
                <a:endParaRPr sz="1982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28" name="object 27">
                <a:extLst>
                  <a:ext uri="{FF2B5EF4-FFF2-40B4-BE49-F238E27FC236}">
                    <a16:creationId xmlns:a16="http://schemas.microsoft.com/office/drawing/2014/main" id="{902303B5-0D94-3D4B-B1EC-4D7B76873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780000">
                <a:off x="2732908" y="4203328"/>
                <a:ext cx="646218" cy="243656"/>
              </a:xfrm>
              <a:prstGeom prst="rect">
                <a:avLst/>
              </a:prstGeom>
              <a:blipFill>
                <a:blip r:embed="rId7"/>
                <a:stretch>
                  <a:fillRect l="-26190" t="-18182" r="-23810" b="-290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bject 29">
                <a:extLst>
                  <a:ext uri="{FF2B5EF4-FFF2-40B4-BE49-F238E27FC236}">
                    <a16:creationId xmlns:a16="http://schemas.microsoft.com/office/drawing/2014/main" id="{29D462B9-1BC7-EF4B-A9E4-5D985CB95111}"/>
                  </a:ext>
                </a:extLst>
              </p:cNvPr>
              <p:cNvSpPr txBox="1"/>
              <p:nvPr/>
            </p:nvSpPr>
            <p:spPr>
              <a:xfrm>
                <a:off x="2306992" y="5111073"/>
                <a:ext cx="493273" cy="329162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982" i="1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𝑙𝑖</m:t>
                      </m:r>
                      <m:r>
                        <a:rPr lang="de-DE" sz="1982" i="1" spc="-5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𝑘</m:t>
                      </m:r>
                      <m:r>
                        <a:rPr lang="de-DE" sz="1982" i="1" spc="-238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𝑒𝑠</m:t>
                      </m:r>
                    </m:oMath>
                  </m:oMathPara>
                </a14:m>
                <a:endParaRPr sz="1982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30" name="object 29">
                <a:extLst>
                  <a:ext uri="{FF2B5EF4-FFF2-40B4-BE49-F238E27FC236}">
                    <a16:creationId xmlns:a16="http://schemas.microsoft.com/office/drawing/2014/main" id="{29D462B9-1BC7-EF4B-A9E4-5D985CB95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992" y="5111073"/>
                <a:ext cx="493273" cy="329162"/>
              </a:xfrm>
              <a:prstGeom prst="rect">
                <a:avLst/>
              </a:prstGeom>
              <a:blipFill>
                <a:blip r:embed="rId8"/>
                <a:stretch>
                  <a:fillRect l="-12500" r="-25000" b="-74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bject 30">
            <a:extLst>
              <a:ext uri="{FF2B5EF4-FFF2-40B4-BE49-F238E27FC236}">
                <a16:creationId xmlns:a16="http://schemas.microsoft.com/office/drawing/2014/main" id="{72F04359-73A4-524B-B01F-DFE0135E5C8A}"/>
              </a:ext>
            </a:extLst>
          </p:cNvPr>
          <p:cNvSpPr/>
          <p:nvPr/>
        </p:nvSpPr>
        <p:spPr>
          <a:xfrm>
            <a:off x="1850006" y="5174434"/>
            <a:ext cx="0" cy="58639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349"/>
                </a:lnTo>
              </a:path>
            </a:pathLst>
          </a:custGeom>
          <a:ln w="10122">
            <a:solidFill>
              <a:srgbClr val="E41F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17C82962-9E65-2249-816E-6B1A6DD3CE10}"/>
              </a:ext>
            </a:extLst>
          </p:cNvPr>
          <p:cNvSpPr/>
          <p:nvPr/>
        </p:nvSpPr>
        <p:spPr>
          <a:xfrm>
            <a:off x="1797856" y="5720600"/>
            <a:ext cx="104443" cy="49076"/>
          </a:xfrm>
          <a:custGeom>
            <a:avLst/>
            <a:gdLst/>
            <a:ahLst/>
            <a:cxnLst/>
            <a:rect l="l" t="t" r="r" b="b"/>
            <a:pathLst>
              <a:path w="52705" h="24764">
                <a:moveTo>
                  <a:pt x="52633" y="0"/>
                </a:moveTo>
                <a:lnTo>
                  <a:pt x="44589" y="3855"/>
                </a:lnTo>
                <a:lnTo>
                  <a:pt x="36391" y="11102"/>
                </a:lnTo>
                <a:lnTo>
                  <a:pt x="29734" y="18966"/>
                </a:lnTo>
                <a:lnTo>
                  <a:pt x="26316" y="24671"/>
                </a:lnTo>
                <a:lnTo>
                  <a:pt x="22898" y="18966"/>
                </a:lnTo>
                <a:lnTo>
                  <a:pt x="16242" y="11102"/>
                </a:lnTo>
                <a:lnTo>
                  <a:pt x="8044" y="3855"/>
                </a:lnTo>
                <a:lnTo>
                  <a:pt x="0" y="0"/>
                </a:lnTo>
              </a:path>
            </a:pathLst>
          </a:custGeom>
          <a:ln w="8097">
            <a:solidFill>
              <a:srgbClr val="E41F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bject 32">
                <a:extLst>
                  <a:ext uri="{FF2B5EF4-FFF2-40B4-BE49-F238E27FC236}">
                    <a16:creationId xmlns:a16="http://schemas.microsoft.com/office/drawing/2014/main" id="{A5F3BE55-A284-CC4E-9CD6-7AD92D9F34D8}"/>
                  </a:ext>
                </a:extLst>
              </p:cNvPr>
              <p:cNvSpPr txBox="1"/>
              <p:nvPr/>
            </p:nvSpPr>
            <p:spPr>
              <a:xfrm>
                <a:off x="1268803" y="5287143"/>
                <a:ext cx="493273" cy="329162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982" i="1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𝑙𝑖</m:t>
                      </m:r>
                      <m:r>
                        <a:rPr lang="de-DE" sz="1982" i="1" spc="-5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𝑘</m:t>
                      </m:r>
                      <m:r>
                        <a:rPr lang="de-DE" sz="1982" i="1" spc="-238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𝑒𝑠</m:t>
                      </m:r>
                    </m:oMath>
                  </m:oMathPara>
                </a14:m>
                <a:endParaRPr sz="1982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33" name="object 32">
                <a:extLst>
                  <a:ext uri="{FF2B5EF4-FFF2-40B4-BE49-F238E27FC236}">
                    <a16:creationId xmlns:a16="http://schemas.microsoft.com/office/drawing/2014/main" id="{A5F3BE55-A284-CC4E-9CD6-7AD92D9F3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803" y="5287143"/>
                <a:ext cx="493273" cy="329162"/>
              </a:xfrm>
              <a:prstGeom prst="rect">
                <a:avLst/>
              </a:prstGeom>
              <a:blipFill>
                <a:blip r:embed="rId9"/>
                <a:stretch>
                  <a:fillRect l="-12500" r="-27500" b="-74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bject 33">
            <a:extLst>
              <a:ext uri="{FF2B5EF4-FFF2-40B4-BE49-F238E27FC236}">
                <a16:creationId xmlns:a16="http://schemas.microsoft.com/office/drawing/2014/main" id="{D5342401-D57C-554A-B270-2FBE1371F61F}"/>
              </a:ext>
            </a:extLst>
          </p:cNvPr>
          <p:cNvSpPr/>
          <p:nvPr/>
        </p:nvSpPr>
        <p:spPr>
          <a:xfrm>
            <a:off x="4552858" y="3636541"/>
            <a:ext cx="0" cy="2497822"/>
          </a:xfrm>
          <a:custGeom>
            <a:avLst/>
            <a:gdLst/>
            <a:ahLst/>
            <a:cxnLst/>
            <a:rect l="l" t="t" r="r" b="b"/>
            <a:pathLst>
              <a:path h="1260475">
                <a:moveTo>
                  <a:pt x="0" y="1260015"/>
                </a:moveTo>
                <a:lnTo>
                  <a:pt x="0" y="0"/>
                </a:lnTo>
              </a:path>
            </a:pathLst>
          </a:custGeom>
          <a:ln w="5060">
            <a:solidFill>
              <a:srgbClr val="FABB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4">
            <a:extLst>
              <a:ext uri="{FF2B5EF4-FFF2-40B4-BE49-F238E27FC236}">
                <a16:creationId xmlns:a16="http://schemas.microsoft.com/office/drawing/2014/main" id="{BD575A01-AF29-C743-8FC9-934AFB8B52E6}"/>
              </a:ext>
            </a:extLst>
          </p:cNvPr>
          <p:cNvSpPr txBox="1"/>
          <p:nvPr/>
        </p:nvSpPr>
        <p:spPr>
          <a:xfrm>
            <a:off x="7743167" y="5621494"/>
            <a:ext cx="791501" cy="329162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982" spc="-69" dirty="0">
                <a:solidFill>
                  <a:srgbClr val="92D050"/>
                </a:solidFill>
                <a:latin typeface="Tahoma"/>
                <a:cs typeface="Tahoma"/>
              </a:rPr>
              <a:t>Class</a:t>
            </a:r>
            <a:r>
              <a:rPr sz="1982" spc="-79" dirty="0">
                <a:solidFill>
                  <a:srgbClr val="92D050"/>
                </a:solidFill>
                <a:latin typeface="Tahoma"/>
                <a:cs typeface="Tahoma"/>
              </a:rPr>
              <a:t> </a:t>
            </a:r>
            <a:r>
              <a:rPr sz="1982" spc="-99" dirty="0">
                <a:solidFill>
                  <a:srgbClr val="92D050"/>
                </a:solidFill>
                <a:latin typeface="Tahoma"/>
                <a:cs typeface="Tahoma"/>
              </a:rPr>
              <a:t>2</a:t>
            </a:r>
            <a:endParaRPr sz="1982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72CC1564-CCF2-8849-9730-23420BA119F2}"/>
              </a:ext>
            </a:extLst>
          </p:cNvPr>
          <p:cNvSpPr/>
          <p:nvPr/>
        </p:nvSpPr>
        <p:spPr>
          <a:xfrm>
            <a:off x="6812598" y="3604691"/>
            <a:ext cx="100668" cy="100668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305" y="0"/>
                </a:moveTo>
                <a:lnTo>
                  <a:pt x="15455" y="1988"/>
                </a:lnTo>
                <a:lnTo>
                  <a:pt x="7411" y="7411"/>
                </a:lnTo>
                <a:lnTo>
                  <a:pt x="1988" y="15455"/>
                </a:lnTo>
                <a:lnTo>
                  <a:pt x="0" y="25305"/>
                </a:lnTo>
                <a:lnTo>
                  <a:pt x="1988" y="35155"/>
                </a:lnTo>
                <a:lnTo>
                  <a:pt x="7411" y="43199"/>
                </a:lnTo>
                <a:lnTo>
                  <a:pt x="15455" y="48622"/>
                </a:lnTo>
                <a:lnTo>
                  <a:pt x="25305" y="50610"/>
                </a:lnTo>
                <a:lnTo>
                  <a:pt x="35155" y="48622"/>
                </a:lnTo>
                <a:lnTo>
                  <a:pt x="43199" y="43199"/>
                </a:lnTo>
                <a:lnTo>
                  <a:pt x="48622" y="35155"/>
                </a:lnTo>
                <a:lnTo>
                  <a:pt x="50610" y="25305"/>
                </a:lnTo>
                <a:lnTo>
                  <a:pt x="48622" y="15455"/>
                </a:lnTo>
                <a:lnTo>
                  <a:pt x="43199" y="7411"/>
                </a:lnTo>
                <a:lnTo>
                  <a:pt x="35155" y="1988"/>
                </a:lnTo>
                <a:lnTo>
                  <a:pt x="253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6">
            <a:extLst>
              <a:ext uri="{FF2B5EF4-FFF2-40B4-BE49-F238E27FC236}">
                <a16:creationId xmlns:a16="http://schemas.microsoft.com/office/drawing/2014/main" id="{832579B2-BF03-CB45-98EF-94DF7A281295}"/>
              </a:ext>
            </a:extLst>
          </p:cNvPr>
          <p:cNvSpPr/>
          <p:nvPr/>
        </p:nvSpPr>
        <p:spPr>
          <a:xfrm>
            <a:off x="6812598" y="3604691"/>
            <a:ext cx="100668" cy="100668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10" y="25305"/>
                </a:moveTo>
                <a:lnTo>
                  <a:pt x="48622" y="15455"/>
                </a:lnTo>
                <a:lnTo>
                  <a:pt x="43199" y="7411"/>
                </a:lnTo>
                <a:lnTo>
                  <a:pt x="35155" y="1988"/>
                </a:lnTo>
                <a:lnTo>
                  <a:pt x="25305" y="0"/>
                </a:lnTo>
                <a:lnTo>
                  <a:pt x="15455" y="1988"/>
                </a:lnTo>
                <a:lnTo>
                  <a:pt x="7411" y="7411"/>
                </a:lnTo>
                <a:lnTo>
                  <a:pt x="1988" y="15455"/>
                </a:lnTo>
                <a:lnTo>
                  <a:pt x="0" y="25305"/>
                </a:lnTo>
                <a:lnTo>
                  <a:pt x="1988" y="35155"/>
                </a:lnTo>
                <a:lnTo>
                  <a:pt x="7411" y="43199"/>
                </a:lnTo>
                <a:lnTo>
                  <a:pt x="15455" y="48622"/>
                </a:lnTo>
                <a:lnTo>
                  <a:pt x="25305" y="50610"/>
                </a:lnTo>
                <a:lnTo>
                  <a:pt x="35155" y="48622"/>
                </a:lnTo>
                <a:lnTo>
                  <a:pt x="43199" y="43199"/>
                </a:lnTo>
                <a:lnTo>
                  <a:pt x="48622" y="35155"/>
                </a:lnTo>
                <a:lnTo>
                  <a:pt x="50610" y="25305"/>
                </a:lnTo>
                <a:close/>
              </a:path>
            </a:pathLst>
          </a:custGeom>
          <a:ln w="5060">
            <a:solidFill>
              <a:srgbClr val="FA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>
            <a:extLst>
              <a:ext uri="{FF2B5EF4-FFF2-40B4-BE49-F238E27FC236}">
                <a16:creationId xmlns:a16="http://schemas.microsoft.com/office/drawing/2014/main" id="{099D0E7D-F310-9944-AB29-509911CEED86}"/>
              </a:ext>
            </a:extLst>
          </p:cNvPr>
          <p:cNvSpPr/>
          <p:nvPr/>
        </p:nvSpPr>
        <p:spPr>
          <a:xfrm>
            <a:off x="6099193" y="5031498"/>
            <a:ext cx="100668" cy="100668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305" y="0"/>
                </a:moveTo>
                <a:lnTo>
                  <a:pt x="15455" y="1988"/>
                </a:lnTo>
                <a:lnTo>
                  <a:pt x="7411" y="7411"/>
                </a:lnTo>
                <a:lnTo>
                  <a:pt x="1988" y="15455"/>
                </a:lnTo>
                <a:lnTo>
                  <a:pt x="0" y="25305"/>
                </a:lnTo>
                <a:lnTo>
                  <a:pt x="1988" y="35155"/>
                </a:lnTo>
                <a:lnTo>
                  <a:pt x="7411" y="43199"/>
                </a:lnTo>
                <a:lnTo>
                  <a:pt x="15455" y="48622"/>
                </a:lnTo>
                <a:lnTo>
                  <a:pt x="25305" y="50610"/>
                </a:lnTo>
                <a:lnTo>
                  <a:pt x="35155" y="48622"/>
                </a:lnTo>
                <a:lnTo>
                  <a:pt x="43199" y="43199"/>
                </a:lnTo>
                <a:lnTo>
                  <a:pt x="48622" y="35155"/>
                </a:lnTo>
                <a:lnTo>
                  <a:pt x="50610" y="25305"/>
                </a:lnTo>
                <a:lnTo>
                  <a:pt x="48622" y="15455"/>
                </a:lnTo>
                <a:lnTo>
                  <a:pt x="43199" y="7411"/>
                </a:lnTo>
                <a:lnTo>
                  <a:pt x="35155" y="1988"/>
                </a:lnTo>
                <a:lnTo>
                  <a:pt x="253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>
            <a:extLst>
              <a:ext uri="{FF2B5EF4-FFF2-40B4-BE49-F238E27FC236}">
                <a16:creationId xmlns:a16="http://schemas.microsoft.com/office/drawing/2014/main" id="{327AD500-C72D-084D-8622-DE9FC33E46BB}"/>
              </a:ext>
            </a:extLst>
          </p:cNvPr>
          <p:cNvSpPr/>
          <p:nvPr/>
        </p:nvSpPr>
        <p:spPr>
          <a:xfrm>
            <a:off x="6099193" y="5031498"/>
            <a:ext cx="100668" cy="100668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10" y="25305"/>
                </a:moveTo>
                <a:lnTo>
                  <a:pt x="48622" y="15455"/>
                </a:lnTo>
                <a:lnTo>
                  <a:pt x="43199" y="7411"/>
                </a:lnTo>
                <a:lnTo>
                  <a:pt x="35155" y="1988"/>
                </a:lnTo>
                <a:lnTo>
                  <a:pt x="25305" y="0"/>
                </a:lnTo>
                <a:lnTo>
                  <a:pt x="15455" y="1988"/>
                </a:lnTo>
                <a:lnTo>
                  <a:pt x="7411" y="7411"/>
                </a:lnTo>
                <a:lnTo>
                  <a:pt x="1988" y="15455"/>
                </a:lnTo>
                <a:lnTo>
                  <a:pt x="0" y="25305"/>
                </a:lnTo>
                <a:lnTo>
                  <a:pt x="1988" y="35155"/>
                </a:lnTo>
                <a:lnTo>
                  <a:pt x="7411" y="43199"/>
                </a:lnTo>
                <a:lnTo>
                  <a:pt x="15455" y="48622"/>
                </a:lnTo>
                <a:lnTo>
                  <a:pt x="25305" y="50610"/>
                </a:lnTo>
                <a:lnTo>
                  <a:pt x="35155" y="48622"/>
                </a:lnTo>
                <a:lnTo>
                  <a:pt x="43199" y="43199"/>
                </a:lnTo>
                <a:lnTo>
                  <a:pt x="48622" y="35155"/>
                </a:lnTo>
                <a:lnTo>
                  <a:pt x="50610" y="25305"/>
                </a:lnTo>
                <a:close/>
              </a:path>
            </a:pathLst>
          </a:custGeom>
          <a:ln w="5060">
            <a:solidFill>
              <a:srgbClr val="FA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>
            <a:extLst>
              <a:ext uri="{FF2B5EF4-FFF2-40B4-BE49-F238E27FC236}">
                <a16:creationId xmlns:a16="http://schemas.microsoft.com/office/drawing/2014/main" id="{1F93E36A-5CF0-0346-9624-3BD673189DB6}"/>
              </a:ext>
            </a:extLst>
          </p:cNvPr>
          <p:cNvSpPr/>
          <p:nvPr/>
        </p:nvSpPr>
        <p:spPr>
          <a:xfrm>
            <a:off x="7526002" y="5031498"/>
            <a:ext cx="100668" cy="100668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305" y="0"/>
                </a:moveTo>
                <a:lnTo>
                  <a:pt x="15455" y="1988"/>
                </a:lnTo>
                <a:lnTo>
                  <a:pt x="7411" y="7411"/>
                </a:lnTo>
                <a:lnTo>
                  <a:pt x="1988" y="15455"/>
                </a:lnTo>
                <a:lnTo>
                  <a:pt x="0" y="25305"/>
                </a:lnTo>
                <a:lnTo>
                  <a:pt x="1988" y="35155"/>
                </a:lnTo>
                <a:lnTo>
                  <a:pt x="7411" y="43199"/>
                </a:lnTo>
                <a:lnTo>
                  <a:pt x="15455" y="48622"/>
                </a:lnTo>
                <a:lnTo>
                  <a:pt x="25305" y="50610"/>
                </a:lnTo>
                <a:lnTo>
                  <a:pt x="35155" y="48622"/>
                </a:lnTo>
                <a:lnTo>
                  <a:pt x="43199" y="43199"/>
                </a:lnTo>
                <a:lnTo>
                  <a:pt x="48622" y="35155"/>
                </a:lnTo>
                <a:lnTo>
                  <a:pt x="50610" y="25305"/>
                </a:lnTo>
                <a:lnTo>
                  <a:pt x="48622" y="15455"/>
                </a:lnTo>
                <a:lnTo>
                  <a:pt x="43199" y="7411"/>
                </a:lnTo>
                <a:lnTo>
                  <a:pt x="35155" y="1988"/>
                </a:lnTo>
                <a:lnTo>
                  <a:pt x="253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>
            <a:extLst>
              <a:ext uri="{FF2B5EF4-FFF2-40B4-BE49-F238E27FC236}">
                <a16:creationId xmlns:a16="http://schemas.microsoft.com/office/drawing/2014/main" id="{E2D67C80-B52C-674A-9789-D83C613E7C3C}"/>
              </a:ext>
            </a:extLst>
          </p:cNvPr>
          <p:cNvSpPr/>
          <p:nvPr/>
        </p:nvSpPr>
        <p:spPr>
          <a:xfrm>
            <a:off x="7526002" y="5031498"/>
            <a:ext cx="100668" cy="100668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10" y="25305"/>
                </a:moveTo>
                <a:lnTo>
                  <a:pt x="48622" y="15455"/>
                </a:lnTo>
                <a:lnTo>
                  <a:pt x="43199" y="7411"/>
                </a:lnTo>
                <a:lnTo>
                  <a:pt x="35155" y="1988"/>
                </a:lnTo>
                <a:lnTo>
                  <a:pt x="25305" y="0"/>
                </a:lnTo>
                <a:lnTo>
                  <a:pt x="15455" y="1988"/>
                </a:lnTo>
                <a:lnTo>
                  <a:pt x="7411" y="7411"/>
                </a:lnTo>
                <a:lnTo>
                  <a:pt x="1988" y="15455"/>
                </a:lnTo>
                <a:lnTo>
                  <a:pt x="0" y="25305"/>
                </a:lnTo>
                <a:lnTo>
                  <a:pt x="1988" y="35155"/>
                </a:lnTo>
                <a:lnTo>
                  <a:pt x="7411" y="43199"/>
                </a:lnTo>
                <a:lnTo>
                  <a:pt x="15455" y="48622"/>
                </a:lnTo>
                <a:lnTo>
                  <a:pt x="25305" y="50610"/>
                </a:lnTo>
                <a:lnTo>
                  <a:pt x="35155" y="48622"/>
                </a:lnTo>
                <a:lnTo>
                  <a:pt x="43199" y="43199"/>
                </a:lnTo>
                <a:lnTo>
                  <a:pt x="48622" y="35155"/>
                </a:lnTo>
                <a:lnTo>
                  <a:pt x="50610" y="25305"/>
                </a:lnTo>
                <a:close/>
              </a:path>
            </a:pathLst>
          </a:custGeom>
          <a:ln w="5060">
            <a:solidFill>
              <a:srgbClr val="FA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bject 42">
                <a:extLst>
                  <a:ext uri="{FF2B5EF4-FFF2-40B4-BE49-F238E27FC236}">
                    <a16:creationId xmlns:a16="http://schemas.microsoft.com/office/drawing/2014/main" id="{96331717-5A50-7943-A6BE-015B85A3FCE7}"/>
                  </a:ext>
                </a:extLst>
              </p:cNvPr>
              <p:cNvSpPr txBox="1"/>
              <p:nvPr/>
            </p:nvSpPr>
            <p:spPr>
              <a:xfrm>
                <a:off x="4932040" y="4816867"/>
                <a:ext cx="3609290" cy="471444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  <a:tabLst>
                    <a:tab pos="2441256" algn="l"/>
                  </a:tabLst>
                </a:pPr>
                <a:r>
                  <a:rPr lang="de-DE" sz="1982" spc="-89" dirty="0">
                    <a:solidFill>
                      <a:srgbClr val="92D050"/>
                    </a:solidFill>
                    <a:latin typeface="Arial"/>
                    <a:cs typeface="Arial"/>
                  </a:rPr>
                  <a:t>♂</a:t>
                </a:r>
                <a14:m>
                  <m:oMath xmlns:m="http://schemas.openxmlformats.org/officeDocument/2006/math">
                    <m:r>
                      <a:rPr lang="de-DE" sz="2973" i="1" spc="-133" baseline="5555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𝑎𝑛𝑑𝑟𝑒𝑎</m:t>
                    </m:r>
                    <m:r>
                      <a:rPr lang="de-DE" sz="1982" b="0" i="1" spc="-15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                                                </m:t>
                    </m:r>
                    <m:r>
                      <a:rPr lang="de-DE" sz="1982" i="1" spc="-15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𝑠𝑢𝑠𝑎𝑛</m:t>
                    </m:r>
                  </m:oMath>
                </a14:m>
                <a:r>
                  <a:rPr lang="de-DE" sz="1982" i="1" spc="-109" dirty="0">
                    <a:solidFill>
                      <a:srgbClr val="00837F"/>
                    </a:solidFill>
                    <a:latin typeface="Arial"/>
                    <a:cs typeface="Arial"/>
                  </a:rPr>
                  <a:t> </a:t>
                </a:r>
                <a:r>
                  <a:rPr lang="de-DE" sz="1982" spc="-426" dirty="0">
                    <a:solidFill>
                      <a:srgbClr val="00837F"/>
                    </a:solidFill>
                    <a:latin typeface="Arial"/>
                    <a:cs typeface="Arial"/>
                  </a:rPr>
                  <a:t>♀</a:t>
                </a:r>
                <a:endParaRPr sz="1982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42" name="object 42">
                <a:extLst>
                  <a:ext uri="{FF2B5EF4-FFF2-40B4-BE49-F238E27FC236}">
                    <a16:creationId xmlns:a16="http://schemas.microsoft.com/office/drawing/2014/main" id="{96331717-5A50-7943-A6BE-015B85A3F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4816867"/>
                <a:ext cx="3609290" cy="471444"/>
              </a:xfrm>
              <a:prstGeom prst="rect">
                <a:avLst/>
              </a:prstGeom>
              <a:blipFill>
                <a:blip r:embed="rId10"/>
                <a:stretch>
                  <a:fillRect l="-3509" r="-3509" b="-2105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bject 43">
            <a:extLst>
              <a:ext uri="{FF2B5EF4-FFF2-40B4-BE49-F238E27FC236}">
                <a16:creationId xmlns:a16="http://schemas.microsoft.com/office/drawing/2014/main" id="{DF37AC65-5980-3B47-9B84-BDF31AFD71B1}"/>
              </a:ext>
            </a:extLst>
          </p:cNvPr>
          <p:cNvSpPr/>
          <p:nvPr/>
        </p:nvSpPr>
        <p:spPr>
          <a:xfrm>
            <a:off x="6099193" y="5744900"/>
            <a:ext cx="100668" cy="100668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305" y="0"/>
                </a:moveTo>
                <a:lnTo>
                  <a:pt x="15455" y="1988"/>
                </a:lnTo>
                <a:lnTo>
                  <a:pt x="7411" y="7411"/>
                </a:lnTo>
                <a:lnTo>
                  <a:pt x="1988" y="15455"/>
                </a:lnTo>
                <a:lnTo>
                  <a:pt x="0" y="25305"/>
                </a:lnTo>
                <a:lnTo>
                  <a:pt x="1988" y="35155"/>
                </a:lnTo>
                <a:lnTo>
                  <a:pt x="7411" y="43199"/>
                </a:lnTo>
                <a:lnTo>
                  <a:pt x="15455" y="48622"/>
                </a:lnTo>
                <a:lnTo>
                  <a:pt x="25305" y="50610"/>
                </a:lnTo>
                <a:lnTo>
                  <a:pt x="35155" y="48622"/>
                </a:lnTo>
                <a:lnTo>
                  <a:pt x="43199" y="43199"/>
                </a:lnTo>
                <a:lnTo>
                  <a:pt x="48622" y="35155"/>
                </a:lnTo>
                <a:lnTo>
                  <a:pt x="50610" y="25305"/>
                </a:lnTo>
                <a:lnTo>
                  <a:pt x="48622" y="15455"/>
                </a:lnTo>
                <a:lnTo>
                  <a:pt x="43199" y="7411"/>
                </a:lnTo>
                <a:lnTo>
                  <a:pt x="35155" y="1988"/>
                </a:lnTo>
                <a:lnTo>
                  <a:pt x="253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>
            <a:extLst>
              <a:ext uri="{FF2B5EF4-FFF2-40B4-BE49-F238E27FC236}">
                <a16:creationId xmlns:a16="http://schemas.microsoft.com/office/drawing/2014/main" id="{62E2F32D-690B-4F4B-9FE0-BEB244C4FAC7}"/>
              </a:ext>
            </a:extLst>
          </p:cNvPr>
          <p:cNvSpPr/>
          <p:nvPr/>
        </p:nvSpPr>
        <p:spPr>
          <a:xfrm>
            <a:off x="6099193" y="5744900"/>
            <a:ext cx="100668" cy="100668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610" y="25305"/>
                </a:moveTo>
                <a:lnTo>
                  <a:pt x="48622" y="15455"/>
                </a:lnTo>
                <a:lnTo>
                  <a:pt x="43199" y="7411"/>
                </a:lnTo>
                <a:lnTo>
                  <a:pt x="35155" y="1988"/>
                </a:lnTo>
                <a:lnTo>
                  <a:pt x="25305" y="0"/>
                </a:lnTo>
                <a:lnTo>
                  <a:pt x="15455" y="1988"/>
                </a:lnTo>
                <a:lnTo>
                  <a:pt x="7411" y="7411"/>
                </a:lnTo>
                <a:lnTo>
                  <a:pt x="1988" y="15455"/>
                </a:lnTo>
                <a:lnTo>
                  <a:pt x="0" y="25305"/>
                </a:lnTo>
                <a:lnTo>
                  <a:pt x="1988" y="35155"/>
                </a:lnTo>
                <a:lnTo>
                  <a:pt x="7411" y="43199"/>
                </a:lnTo>
                <a:lnTo>
                  <a:pt x="15455" y="48622"/>
                </a:lnTo>
                <a:lnTo>
                  <a:pt x="25305" y="50610"/>
                </a:lnTo>
                <a:lnTo>
                  <a:pt x="35155" y="48622"/>
                </a:lnTo>
                <a:lnTo>
                  <a:pt x="43199" y="43199"/>
                </a:lnTo>
                <a:lnTo>
                  <a:pt x="48622" y="35155"/>
                </a:lnTo>
                <a:lnTo>
                  <a:pt x="50610" y="25305"/>
                </a:lnTo>
                <a:close/>
              </a:path>
            </a:pathLst>
          </a:custGeom>
          <a:ln w="5060">
            <a:solidFill>
              <a:srgbClr val="FA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>
            <a:extLst>
              <a:ext uri="{FF2B5EF4-FFF2-40B4-BE49-F238E27FC236}">
                <a16:creationId xmlns:a16="http://schemas.microsoft.com/office/drawing/2014/main" id="{1A69CDFF-8211-0F49-B9B3-3B7D07125460}"/>
              </a:ext>
            </a:extLst>
          </p:cNvPr>
          <p:cNvSpPr/>
          <p:nvPr/>
        </p:nvSpPr>
        <p:spPr>
          <a:xfrm>
            <a:off x="6181971" y="3704175"/>
            <a:ext cx="656858" cy="1312458"/>
          </a:xfrm>
          <a:custGeom>
            <a:avLst/>
            <a:gdLst/>
            <a:ahLst/>
            <a:cxnLst/>
            <a:rect l="l" t="t" r="r" b="b"/>
            <a:pathLst>
              <a:path w="331469" h="662305">
                <a:moveTo>
                  <a:pt x="331090" y="0"/>
                </a:moveTo>
                <a:lnTo>
                  <a:pt x="0" y="662179"/>
                </a:lnTo>
              </a:path>
            </a:pathLst>
          </a:custGeom>
          <a:ln w="10122">
            <a:solidFill>
              <a:srgbClr val="FA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>
            <a:extLst>
              <a:ext uri="{FF2B5EF4-FFF2-40B4-BE49-F238E27FC236}">
                <a16:creationId xmlns:a16="http://schemas.microsoft.com/office/drawing/2014/main" id="{214282E3-58EE-F64C-A5FC-DD4D9D72C0AB}"/>
              </a:ext>
            </a:extLst>
          </p:cNvPr>
          <p:cNvSpPr/>
          <p:nvPr/>
        </p:nvSpPr>
        <p:spPr>
          <a:xfrm>
            <a:off x="6152820" y="4958076"/>
            <a:ext cx="94376" cy="67951"/>
          </a:xfrm>
          <a:custGeom>
            <a:avLst/>
            <a:gdLst/>
            <a:ahLst/>
            <a:cxnLst/>
            <a:rect l="l" t="t" r="r" b="b"/>
            <a:pathLst>
              <a:path w="47625" h="34289">
                <a:moveTo>
                  <a:pt x="47076" y="23539"/>
                </a:moveTo>
                <a:lnTo>
                  <a:pt x="38157" y="23390"/>
                </a:lnTo>
                <a:lnTo>
                  <a:pt x="27583" y="26205"/>
                </a:lnTo>
                <a:lnTo>
                  <a:pt x="18112" y="30262"/>
                </a:lnTo>
                <a:lnTo>
                  <a:pt x="12504" y="33837"/>
                </a:lnTo>
                <a:lnTo>
                  <a:pt x="11998" y="27205"/>
                </a:lnTo>
                <a:lnTo>
                  <a:pt x="9562" y="17194"/>
                </a:lnTo>
                <a:lnTo>
                  <a:pt x="5470" y="7045"/>
                </a:lnTo>
                <a:lnTo>
                  <a:pt x="0" y="0"/>
                </a:lnTo>
              </a:path>
            </a:pathLst>
          </a:custGeom>
          <a:ln w="8097">
            <a:solidFill>
              <a:srgbClr val="FA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bject 47">
                <a:extLst>
                  <a:ext uri="{FF2B5EF4-FFF2-40B4-BE49-F238E27FC236}">
                    <a16:creationId xmlns:a16="http://schemas.microsoft.com/office/drawing/2014/main" id="{B82A862A-3C66-0642-8AB4-464A7A43BE40}"/>
                  </a:ext>
                </a:extLst>
              </p:cNvPr>
              <p:cNvSpPr txBox="1"/>
              <p:nvPr/>
            </p:nvSpPr>
            <p:spPr>
              <a:xfrm rot="17820000">
                <a:off x="6037240" y="4187055"/>
                <a:ext cx="646218" cy="24365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>
                  <a:lnSpc>
                    <a:spcPts val="1902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982" i="1" spc="-50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𝑓𝑟𝑖𝑒𝑛𝑑</m:t>
                      </m:r>
                    </m:oMath>
                  </m:oMathPara>
                </a14:m>
                <a:endParaRPr sz="1982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47" name="object 47">
                <a:extLst>
                  <a:ext uri="{FF2B5EF4-FFF2-40B4-BE49-F238E27FC236}">
                    <a16:creationId xmlns:a16="http://schemas.microsoft.com/office/drawing/2014/main" id="{B82A862A-3C66-0642-8AB4-464A7A43B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820000">
                <a:off x="6037240" y="4187055"/>
                <a:ext cx="646218" cy="243656"/>
              </a:xfrm>
              <a:prstGeom prst="rect">
                <a:avLst/>
              </a:prstGeom>
              <a:blipFill>
                <a:blip r:embed="rId11"/>
                <a:stretch>
                  <a:fillRect l="-19048" t="-27273" r="-30952" b="-218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bject 49">
            <a:extLst>
              <a:ext uri="{FF2B5EF4-FFF2-40B4-BE49-F238E27FC236}">
                <a16:creationId xmlns:a16="http://schemas.microsoft.com/office/drawing/2014/main" id="{7A52E470-8356-1B4C-AD59-6470D72739EB}"/>
              </a:ext>
            </a:extLst>
          </p:cNvPr>
          <p:cNvSpPr/>
          <p:nvPr/>
        </p:nvSpPr>
        <p:spPr>
          <a:xfrm>
            <a:off x="7479381" y="4958076"/>
            <a:ext cx="94376" cy="67951"/>
          </a:xfrm>
          <a:custGeom>
            <a:avLst/>
            <a:gdLst/>
            <a:ahLst/>
            <a:cxnLst/>
            <a:rect l="l" t="t" r="r" b="b"/>
            <a:pathLst>
              <a:path w="47625" h="34289">
                <a:moveTo>
                  <a:pt x="47076" y="0"/>
                </a:moveTo>
                <a:lnTo>
                  <a:pt x="41606" y="7045"/>
                </a:lnTo>
                <a:lnTo>
                  <a:pt x="37514" y="17194"/>
                </a:lnTo>
                <a:lnTo>
                  <a:pt x="35078" y="27205"/>
                </a:lnTo>
                <a:lnTo>
                  <a:pt x="34572" y="33837"/>
                </a:lnTo>
                <a:lnTo>
                  <a:pt x="28963" y="30262"/>
                </a:lnTo>
                <a:lnTo>
                  <a:pt x="19493" y="26205"/>
                </a:lnTo>
                <a:lnTo>
                  <a:pt x="8918" y="23390"/>
                </a:lnTo>
                <a:lnTo>
                  <a:pt x="0" y="23539"/>
                </a:lnTo>
              </a:path>
            </a:pathLst>
          </a:custGeom>
          <a:ln w="8097">
            <a:solidFill>
              <a:srgbClr val="A0BB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object 50">
                <a:extLst>
                  <a:ext uri="{FF2B5EF4-FFF2-40B4-BE49-F238E27FC236}">
                    <a16:creationId xmlns:a16="http://schemas.microsoft.com/office/drawing/2014/main" id="{6CB8EAD9-F461-FA43-A7AD-69FCA1BE5FA3}"/>
                  </a:ext>
                </a:extLst>
              </p:cNvPr>
              <p:cNvSpPr txBox="1"/>
              <p:nvPr/>
            </p:nvSpPr>
            <p:spPr>
              <a:xfrm rot="3780000">
                <a:off x="7032180" y="4165699"/>
                <a:ext cx="646218" cy="24365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>
                  <a:lnSpc>
                    <a:spcPts val="1871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982" i="1" spc="-50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𝑓𝑟𝑖𝑒𝑛𝑑</m:t>
                      </m:r>
                    </m:oMath>
                  </m:oMathPara>
                </a14:m>
                <a:endParaRPr sz="1982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50" name="object 50">
                <a:extLst>
                  <a:ext uri="{FF2B5EF4-FFF2-40B4-BE49-F238E27FC236}">
                    <a16:creationId xmlns:a16="http://schemas.microsoft.com/office/drawing/2014/main" id="{6CB8EAD9-F461-FA43-A7AD-69FCA1BE5F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780000">
                <a:off x="7032180" y="4165699"/>
                <a:ext cx="646218" cy="243656"/>
              </a:xfrm>
              <a:prstGeom prst="rect">
                <a:avLst/>
              </a:prstGeom>
              <a:blipFill>
                <a:blip r:embed="rId12"/>
                <a:stretch>
                  <a:fillRect l="-26190" t="-18182" r="-26190" b="-3090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bject 52">
                <a:extLst>
                  <a:ext uri="{FF2B5EF4-FFF2-40B4-BE49-F238E27FC236}">
                    <a16:creationId xmlns:a16="http://schemas.microsoft.com/office/drawing/2014/main" id="{A313E3C6-AB27-0B45-AECE-9CE252ED8EA3}"/>
                  </a:ext>
                </a:extLst>
              </p:cNvPr>
              <p:cNvSpPr txBox="1"/>
              <p:nvPr/>
            </p:nvSpPr>
            <p:spPr>
              <a:xfrm>
                <a:off x="6572325" y="5100838"/>
                <a:ext cx="493273" cy="329162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982" i="1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𝑙𝑖</m:t>
                      </m:r>
                      <m:r>
                        <a:rPr lang="de-DE" sz="1982" i="1" spc="-5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𝑘</m:t>
                      </m:r>
                      <m:r>
                        <a:rPr lang="de-DE" sz="1982" i="1" spc="-238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𝑒𝑠</m:t>
                      </m:r>
                    </m:oMath>
                  </m:oMathPara>
                </a14:m>
                <a:endParaRPr sz="1982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52" name="object 52">
                <a:extLst>
                  <a:ext uri="{FF2B5EF4-FFF2-40B4-BE49-F238E27FC236}">
                    <a16:creationId xmlns:a16="http://schemas.microsoft.com/office/drawing/2014/main" id="{A313E3C6-AB27-0B45-AECE-9CE252ED8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325" y="5100838"/>
                <a:ext cx="493273" cy="329162"/>
              </a:xfrm>
              <a:prstGeom prst="rect">
                <a:avLst/>
              </a:prstGeom>
              <a:blipFill>
                <a:blip r:embed="rId13"/>
                <a:stretch>
                  <a:fillRect l="-12500" r="-25000" b="-74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bject 53">
            <a:extLst>
              <a:ext uri="{FF2B5EF4-FFF2-40B4-BE49-F238E27FC236}">
                <a16:creationId xmlns:a16="http://schemas.microsoft.com/office/drawing/2014/main" id="{E8ED5468-2B6D-3248-97E0-A263812CBA1A}"/>
              </a:ext>
            </a:extLst>
          </p:cNvPr>
          <p:cNvSpPr/>
          <p:nvPr/>
        </p:nvSpPr>
        <p:spPr>
          <a:xfrm>
            <a:off x="6149341" y="5136805"/>
            <a:ext cx="0" cy="58639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349"/>
                </a:lnTo>
              </a:path>
            </a:pathLst>
          </a:custGeom>
          <a:ln w="10122">
            <a:solidFill>
              <a:srgbClr val="FA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>
            <a:extLst>
              <a:ext uri="{FF2B5EF4-FFF2-40B4-BE49-F238E27FC236}">
                <a16:creationId xmlns:a16="http://schemas.microsoft.com/office/drawing/2014/main" id="{581F9B3A-EB8C-EC4E-BBD4-2069CB517A74}"/>
              </a:ext>
            </a:extLst>
          </p:cNvPr>
          <p:cNvSpPr/>
          <p:nvPr/>
        </p:nvSpPr>
        <p:spPr>
          <a:xfrm>
            <a:off x="6097191" y="5682971"/>
            <a:ext cx="104443" cy="49076"/>
          </a:xfrm>
          <a:custGeom>
            <a:avLst/>
            <a:gdLst/>
            <a:ahLst/>
            <a:cxnLst/>
            <a:rect l="l" t="t" r="r" b="b"/>
            <a:pathLst>
              <a:path w="52705" h="24764">
                <a:moveTo>
                  <a:pt x="52633" y="0"/>
                </a:moveTo>
                <a:lnTo>
                  <a:pt x="44589" y="3855"/>
                </a:lnTo>
                <a:lnTo>
                  <a:pt x="36391" y="11102"/>
                </a:lnTo>
                <a:lnTo>
                  <a:pt x="29734" y="18966"/>
                </a:lnTo>
                <a:lnTo>
                  <a:pt x="26316" y="24671"/>
                </a:lnTo>
                <a:lnTo>
                  <a:pt x="22898" y="18966"/>
                </a:lnTo>
                <a:lnTo>
                  <a:pt x="16242" y="11102"/>
                </a:lnTo>
                <a:lnTo>
                  <a:pt x="8044" y="3855"/>
                </a:lnTo>
                <a:lnTo>
                  <a:pt x="0" y="0"/>
                </a:lnTo>
              </a:path>
            </a:pathLst>
          </a:custGeom>
          <a:ln w="8097">
            <a:solidFill>
              <a:srgbClr val="FA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object 55">
                <a:extLst>
                  <a:ext uri="{FF2B5EF4-FFF2-40B4-BE49-F238E27FC236}">
                    <a16:creationId xmlns:a16="http://schemas.microsoft.com/office/drawing/2014/main" id="{06005219-1080-B841-BDBC-C6E69AECDC68}"/>
                  </a:ext>
                </a:extLst>
              </p:cNvPr>
              <p:cNvSpPr txBox="1"/>
              <p:nvPr/>
            </p:nvSpPr>
            <p:spPr>
              <a:xfrm>
                <a:off x="5351458" y="5262267"/>
                <a:ext cx="950053" cy="649378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982" i="1" spc="-9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𝑙𝑖𝑘𝑒𝑠</m:t>
                      </m:r>
                    </m:oMath>
                  </m:oMathPara>
                </a14:m>
                <a:endParaRPr sz="1982" dirty="0">
                  <a:latin typeface="Arial"/>
                  <a:cs typeface="Arial"/>
                </a:endParaRPr>
              </a:p>
              <a:p>
                <a:pPr>
                  <a:spcBef>
                    <a:spcPts val="30"/>
                  </a:spcBef>
                </a:pPr>
                <a:endParaRPr sz="2081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55" name="object 55">
                <a:extLst>
                  <a:ext uri="{FF2B5EF4-FFF2-40B4-BE49-F238E27FC236}">
                    <a16:creationId xmlns:a16="http://schemas.microsoft.com/office/drawing/2014/main" id="{06005219-1080-B841-BDBC-C6E69AECD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458" y="5262267"/>
                <a:ext cx="950053" cy="64937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bject 56">
                <a:extLst>
                  <a:ext uri="{FF2B5EF4-FFF2-40B4-BE49-F238E27FC236}">
                    <a16:creationId xmlns:a16="http://schemas.microsoft.com/office/drawing/2014/main" id="{93F45A93-4301-AA44-AB04-DBEE781E4D03}"/>
                  </a:ext>
                </a:extLst>
              </p:cNvPr>
              <p:cNvSpPr txBox="1"/>
              <p:nvPr/>
            </p:nvSpPr>
            <p:spPr>
              <a:xfrm>
                <a:off x="2553628" y="6258359"/>
                <a:ext cx="3225542" cy="329162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982" i="1" spc="20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𝑐𝑒𝑟𝑡</m:t>
                      </m:r>
                      <m:r>
                        <a:rPr lang="de-DE" sz="1982" i="1" spc="2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(</m:t>
                      </m:r>
                      <m:r>
                        <a:rPr lang="de-DE" sz="1982" i="1" spc="2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𝑄</m:t>
                      </m:r>
                      <m:r>
                        <a:rPr lang="de-DE" sz="1982" i="1" spc="2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(</m:t>
                      </m:r>
                      <m:r>
                        <a:rPr lang="de-DE" sz="1982" i="1" spc="2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𝑥</m:t>
                      </m:r>
                      <m:r>
                        <a:rPr lang="de-DE" sz="1982" i="1" spc="-386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 </m:t>
                      </m:r>
                      <m:r>
                        <a:rPr lang="de-DE" sz="1982" i="1" spc="-3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)</m:t>
                      </m:r>
                      <m:r>
                        <a:rPr lang="de-DE" sz="1982" i="1" spc="-3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Verdana"/>
                        </a:rPr>
                        <m:t>,</m:t>
                      </m:r>
                      <m:r>
                        <a:rPr lang="de-DE" sz="1982" i="1" spc="-386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Verdana"/>
                        </a:rPr>
                        <m:t> </m:t>
                      </m:r>
                      <m:r>
                        <a:rPr lang="de-DE" sz="1982" i="1" spc="9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𝑂</m:t>
                      </m:r>
                      <m:r>
                        <a:rPr lang="de-DE" sz="1982" i="1" spc="9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) = {</m:t>
                      </m:r>
                      <m:r>
                        <a:rPr lang="de-DE" sz="1982" i="1" spc="7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𝑗𝑜h𝑛</m:t>
                      </m:r>
                      <m:r>
                        <a:rPr lang="de-DE" sz="1982" i="1" spc="7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}</m:t>
                      </m:r>
                    </m:oMath>
                  </m:oMathPara>
                </a14:m>
                <a:endParaRPr sz="1982" dirty="0"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56" name="object 56">
                <a:extLst>
                  <a:ext uri="{FF2B5EF4-FFF2-40B4-BE49-F238E27FC236}">
                    <a16:creationId xmlns:a16="http://schemas.microsoft.com/office/drawing/2014/main" id="{93F45A93-4301-AA44-AB04-DBEE781E4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628" y="6258359"/>
                <a:ext cx="3225542" cy="329162"/>
              </a:xfrm>
              <a:prstGeom prst="rect">
                <a:avLst/>
              </a:prstGeom>
              <a:blipFill>
                <a:blip r:embed="rId15"/>
                <a:stretch>
                  <a:fillRect t="-3704" b="-2963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Gerade Verbindung mit Pfeil 57">
            <a:extLst>
              <a:ext uri="{FF2B5EF4-FFF2-40B4-BE49-F238E27FC236}">
                <a16:creationId xmlns:a16="http://schemas.microsoft.com/office/drawing/2014/main" id="{F7B8CBF8-6FCD-774C-97F3-559C3B80101B}"/>
              </a:ext>
            </a:extLst>
          </p:cNvPr>
          <p:cNvCxnSpPr>
            <a:cxnSpLocks/>
          </p:cNvCxnSpPr>
          <p:nvPr/>
        </p:nvCxnSpPr>
        <p:spPr>
          <a:xfrm>
            <a:off x="2588413" y="3741804"/>
            <a:ext cx="638252" cy="1340864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>
            <a:extLst>
              <a:ext uri="{FF2B5EF4-FFF2-40B4-BE49-F238E27FC236}">
                <a16:creationId xmlns:a16="http://schemas.microsoft.com/office/drawing/2014/main" id="{0CAC0B5A-45C6-954C-AD74-AE409EDF7438}"/>
              </a:ext>
            </a:extLst>
          </p:cNvPr>
          <p:cNvCxnSpPr>
            <a:cxnSpLocks/>
          </p:cNvCxnSpPr>
          <p:nvPr/>
        </p:nvCxnSpPr>
        <p:spPr>
          <a:xfrm flipH="1">
            <a:off x="1913193" y="5139479"/>
            <a:ext cx="1310489" cy="1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mit Pfeil 64">
            <a:extLst>
              <a:ext uri="{FF2B5EF4-FFF2-40B4-BE49-F238E27FC236}">
                <a16:creationId xmlns:a16="http://schemas.microsoft.com/office/drawing/2014/main" id="{4C7448AA-884F-2046-B18B-63FD905A9D75}"/>
              </a:ext>
            </a:extLst>
          </p:cNvPr>
          <p:cNvCxnSpPr>
            <a:cxnSpLocks/>
          </p:cNvCxnSpPr>
          <p:nvPr/>
        </p:nvCxnSpPr>
        <p:spPr>
          <a:xfrm>
            <a:off x="6907060" y="3700668"/>
            <a:ext cx="638252" cy="1340864"/>
          </a:xfrm>
          <a:prstGeom prst="straightConnector1">
            <a:avLst/>
          </a:prstGeom>
          <a:ln w="12700">
            <a:solidFill>
              <a:srgbClr val="92D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>
            <a:extLst>
              <a:ext uri="{FF2B5EF4-FFF2-40B4-BE49-F238E27FC236}">
                <a16:creationId xmlns:a16="http://schemas.microsoft.com/office/drawing/2014/main" id="{F919766A-36FB-BD4D-A25C-7AEA3F341229}"/>
              </a:ext>
            </a:extLst>
          </p:cNvPr>
          <p:cNvCxnSpPr>
            <a:cxnSpLocks/>
          </p:cNvCxnSpPr>
          <p:nvPr/>
        </p:nvCxnSpPr>
        <p:spPr>
          <a:xfrm flipH="1" flipV="1">
            <a:off x="6197370" y="5101850"/>
            <a:ext cx="1282012" cy="8185"/>
          </a:xfrm>
          <a:prstGeom prst="straightConnector1">
            <a:avLst/>
          </a:prstGeom>
          <a:ln w="12700">
            <a:solidFill>
              <a:srgbClr val="92D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hteck 71">
            <a:extLst>
              <a:ext uri="{FF2B5EF4-FFF2-40B4-BE49-F238E27FC236}">
                <a16:creationId xmlns:a16="http://schemas.microsoft.com/office/drawing/2014/main" id="{3CA91794-2F3E-A04E-B0F5-1CAC11939AF7}"/>
              </a:ext>
            </a:extLst>
          </p:cNvPr>
          <p:cNvSpPr/>
          <p:nvPr/>
        </p:nvSpPr>
        <p:spPr>
          <a:xfrm>
            <a:off x="5379322" y="5844048"/>
            <a:ext cx="243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i="1" spc="176" baseline="5555" dirty="0">
                <a:solidFill>
                  <a:srgbClr val="00837F"/>
                </a:solidFill>
                <a:latin typeface="Arial"/>
                <a:cs typeface="Arial"/>
              </a:rPr>
              <a:t> 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hteck 72">
                <a:extLst>
                  <a:ext uri="{FF2B5EF4-FFF2-40B4-BE49-F238E27FC236}">
                    <a16:creationId xmlns:a16="http://schemas.microsoft.com/office/drawing/2014/main" id="{53F5F20A-CAB7-A54C-89F2-E2625607E2D9}"/>
                  </a:ext>
                </a:extLst>
              </p:cNvPr>
              <p:cNvSpPr/>
              <p:nvPr/>
            </p:nvSpPr>
            <p:spPr>
              <a:xfrm>
                <a:off x="5087879" y="5719042"/>
                <a:ext cx="1131592" cy="4230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37832"/>
                <a14:m>
                  <m:oMath xmlns:m="http://schemas.openxmlformats.org/officeDocument/2006/math">
                    <m:r>
                      <a:rPr lang="de-DE" sz="2200" i="1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𝑏𝑖𝑙𝑙</m:t>
                    </m:r>
                    <m:r>
                      <a:rPr lang="de-DE" i="1" baseline="5555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</m:oMath>
                </a14:m>
                <a:r>
                  <a:rPr lang="de-DE" spc="89" dirty="0">
                    <a:solidFill>
                      <a:srgbClr val="FABB00"/>
                    </a:solidFill>
                    <a:latin typeface="Arial"/>
                    <a:cs typeface="Arial"/>
                  </a:rPr>
                  <a:t>♂</a:t>
                </a:r>
                <a:endParaRPr lang="de-DE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73" name="Rechteck 72">
                <a:extLst>
                  <a:ext uri="{FF2B5EF4-FFF2-40B4-BE49-F238E27FC236}">
                    <a16:creationId xmlns:a16="http://schemas.microsoft.com/office/drawing/2014/main" id="{53F5F20A-CAB7-A54C-89F2-E2625607E2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879" y="5719042"/>
                <a:ext cx="1131592" cy="423065"/>
              </a:xfrm>
              <a:prstGeom prst="rect">
                <a:avLst/>
              </a:prstGeom>
              <a:blipFill>
                <a:blip r:embed="rId16"/>
                <a:stretch>
                  <a:fillRect r="-3333" b="-1764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691633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3" grpId="0" animBg="1"/>
      <p:bldP spid="44" grpId="0" animBg="1"/>
      <p:bldP spid="45" grpId="0" animBg="1"/>
      <p:bldP spid="46" grpId="0" animBg="1"/>
      <p:bldP spid="47" grpId="0"/>
      <p:bldP spid="49" grpId="0" animBg="1"/>
      <p:bldP spid="50" grpId="0"/>
      <p:bldP spid="52" grpId="0"/>
      <p:bldP spid="53" grpId="0" animBg="1"/>
      <p:bldP spid="54" grpId="0" animBg="1"/>
      <p:bldP spid="55" grpId="0"/>
      <p:bldP spid="72" grpId="0"/>
      <p:bldP spid="7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1DE132-93A2-0C4B-9D1D-E65DED251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Convex</a:t>
            </a:r>
            <a:r>
              <a:rPr lang="de-DE" dirty="0"/>
              <a:t> </a:t>
            </a:r>
            <a:r>
              <a:rPr lang="de-DE" dirty="0" err="1"/>
              <a:t>Cones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2F225D-9E58-6941-8A99-69DC22244E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F6C9B01-7689-F24A-9900-AC373A5BE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75311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313" y="260350"/>
            <a:ext cx="8229600" cy="526749"/>
          </a:xfrm>
          <a:prstGeom prst="rect">
            <a:avLst/>
          </a:prstGeom>
        </p:spPr>
        <p:txBody>
          <a:bodyPr vert="horz" wrap="square" lIns="0" tIns="33975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5168">
              <a:spcBef>
                <a:spcPts val="268"/>
              </a:spcBef>
            </a:pPr>
            <a:r>
              <a:rPr spc="-218" dirty="0">
                <a:solidFill>
                  <a:srgbClr val="004B59"/>
                </a:solidFill>
                <a:latin typeface="Myriad Pro" panose="020B0503030403020204" pitchFamily="34" charset="0"/>
                <a:cs typeface="Tahoma"/>
              </a:rPr>
              <a:t>Idea: </a:t>
            </a:r>
            <a:r>
              <a:rPr spc="-139" dirty="0">
                <a:solidFill>
                  <a:srgbClr val="004B59"/>
                </a:solidFill>
                <a:latin typeface="Myriad Pro" panose="020B0503030403020204" pitchFamily="34" charset="0"/>
                <a:cs typeface="Tahoma"/>
              </a:rPr>
              <a:t>Interpret </a:t>
            </a:r>
            <a:r>
              <a:rPr spc="-119" dirty="0">
                <a:solidFill>
                  <a:srgbClr val="004B59"/>
                </a:solidFill>
                <a:latin typeface="Myriad Pro" panose="020B0503030403020204" pitchFamily="34" charset="0"/>
                <a:cs typeface="Tahoma"/>
              </a:rPr>
              <a:t>Concepts </a:t>
            </a:r>
            <a:r>
              <a:rPr spc="-178" dirty="0">
                <a:solidFill>
                  <a:srgbClr val="004B59"/>
                </a:solidFill>
                <a:latin typeface="Myriad Pro" panose="020B0503030403020204" pitchFamily="34" charset="0"/>
                <a:cs typeface="Tahoma"/>
              </a:rPr>
              <a:t>by </a:t>
            </a:r>
            <a:r>
              <a:rPr spc="-139" dirty="0">
                <a:solidFill>
                  <a:srgbClr val="004B59"/>
                </a:solidFill>
                <a:latin typeface="Myriad Pro" panose="020B0503030403020204" pitchFamily="34" charset="0"/>
                <a:cs typeface="Tahoma"/>
              </a:rPr>
              <a:t>Convex</a:t>
            </a:r>
            <a:r>
              <a:rPr spc="159" dirty="0">
                <a:solidFill>
                  <a:srgbClr val="004B59"/>
                </a:solidFill>
                <a:latin typeface="Myriad Pro" panose="020B0503030403020204" pitchFamily="34" charset="0"/>
                <a:cs typeface="Tahoma"/>
              </a:rPr>
              <a:t> </a:t>
            </a:r>
            <a:r>
              <a:rPr spc="-159" dirty="0">
                <a:solidFill>
                  <a:srgbClr val="004B59"/>
                </a:solidFill>
                <a:latin typeface="Myriad Pro" panose="020B0503030403020204" pitchFamily="34" charset="0"/>
                <a:cs typeface="Tahoma"/>
              </a:rPr>
              <a:t>Cones</a:t>
            </a:r>
            <a:endParaRPr dirty="0">
              <a:latin typeface="Myriad Pro" panose="020B0503030403020204" pitchFamily="34" charset="0"/>
              <a:cs typeface="Tahom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5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360104" y="963324"/>
                <a:ext cx="5671780" cy="1551353"/>
              </a:xfrm>
              <a:prstGeom prst="rect">
                <a:avLst/>
              </a:prstGeom>
            </p:spPr>
            <p:txBody>
              <a:bodyPr vert="horz" wrap="square" lIns="0" tIns="17491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417144">
                  <a:spcBef>
                    <a:spcPts val="1377"/>
                  </a:spcBef>
                  <a:buClr>
                    <a:srgbClr val="004B59"/>
                  </a:buClr>
                  <a:buSzPct val="80000"/>
                  <a:tabLst>
                    <a:tab pos="369964" algn="l"/>
                  </a:tabLst>
                </a:pPr>
                <a14:m>
                  <m:oMath xmlns:m="http://schemas.openxmlformats.org/officeDocument/2006/math">
                    <m:r>
                      <a:rPr lang="de-DE" sz="2200" i="1" spc="-1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𝑋</m:t>
                    </m:r>
                    <m:r>
                      <a:rPr lang="de-DE" sz="2200" i="1" spc="-1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⊆</m:t>
                    </m:r>
                    <m:r>
                      <a:rPr lang="de-DE" sz="2200" i="1" spc="-1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ℝ</m:t>
                    </m:r>
                    <m:r>
                      <a:rPr lang="de-DE" sz="2200" i="1" spc="-14" baseline="27777" dirty="0" err="1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𝑛</m:t>
                    </m:r>
                  </m:oMath>
                </a14:m>
                <a:r>
                  <a:rPr lang="de-DE" sz="2200" spc="-69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lang="de-DE" sz="2200" spc="-69" dirty="0" err="1">
                    <a:latin typeface="Myriad Pro" panose="020B0503030403020204" pitchFamily="34" charset="0"/>
                    <a:cs typeface="Tahoma"/>
                  </a:rPr>
                  <a:t>is</a:t>
                </a:r>
                <a:r>
                  <a:rPr lang="de-DE" sz="2200" spc="-69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lang="de-DE" sz="2200" spc="-99" dirty="0">
                    <a:latin typeface="Myriad Pro" panose="020B0503030403020204" pitchFamily="34" charset="0"/>
                    <a:cs typeface="Tahoma"/>
                  </a:rPr>
                  <a:t>a </a:t>
                </a:r>
                <a:r>
                  <a:rPr lang="de-DE" sz="2200" spc="-89" dirty="0" err="1">
                    <a:solidFill>
                      <a:srgbClr val="032EF0"/>
                    </a:solidFill>
                    <a:latin typeface="Myriad Pro" panose="020B0503030403020204" pitchFamily="34" charset="0"/>
                    <a:cs typeface="Tahoma"/>
                  </a:rPr>
                  <a:t>convex</a:t>
                </a:r>
                <a:r>
                  <a:rPr lang="de-DE" sz="2200" spc="-89" dirty="0">
                    <a:solidFill>
                      <a:srgbClr val="032EF0"/>
                    </a:solidFill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lang="de-DE" sz="2200" spc="-99" dirty="0" err="1">
                    <a:solidFill>
                      <a:srgbClr val="032EF0"/>
                    </a:solidFill>
                    <a:latin typeface="Myriad Pro" panose="020B0503030403020204" pitchFamily="34" charset="0"/>
                    <a:cs typeface="Tahoma"/>
                  </a:rPr>
                  <a:t>cone</a:t>
                </a:r>
                <a:r>
                  <a:rPr lang="de-DE" sz="2200" spc="-99" dirty="0">
                    <a:solidFill>
                      <a:srgbClr val="032EF0"/>
                    </a:solidFill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lang="de-DE" sz="2200" spc="-40" dirty="0" err="1">
                    <a:latin typeface="Myriad Pro" panose="020B0503030403020204" pitchFamily="34" charset="0"/>
                    <a:cs typeface="Tahoma"/>
                  </a:rPr>
                  <a:t>iff</a:t>
                </a:r>
                <a:r>
                  <a:rPr lang="de-DE" sz="2200" spc="-40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lang="de-DE" sz="2200" spc="-79" dirty="0" err="1">
                    <a:latin typeface="Myriad Pro" panose="020B0503030403020204" pitchFamily="34" charset="0"/>
                    <a:cs typeface="Tahoma"/>
                  </a:rPr>
                  <a:t>for</a:t>
                </a:r>
                <a:r>
                  <a:rPr lang="de-DE" sz="2200" spc="226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lang="de-DE" sz="2200" spc="-20" dirty="0">
                    <a:latin typeface="Myriad Pro" panose="020B0503030403020204" pitchFamily="34" charset="0"/>
                    <a:cs typeface="Tahoma"/>
                  </a:rPr>
                  <a:t>all</a:t>
                </a:r>
                <a:endParaRPr lang="de-DE" sz="2200" dirty="0">
                  <a:latin typeface="Myriad Pro" panose="020B0503030403020204" pitchFamily="34" charset="0"/>
                  <a:cs typeface="Tahoma"/>
                </a:endParaRPr>
              </a:p>
              <a:p>
                <a:pPr marL="74244" indent="0">
                  <a:spcBef>
                    <a:spcPts val="1377"/>
                  </a:spcBef>
                  <a:buClr>
                    <a:srgbClr val="004B59"/>
                  </a:buClr>
                  <a:buSzPct val="80000"/>
                  <a:buNone/>
                  <a:tabLst>
                    <a:tab pos="369964" algn="l"/>
                  </a:tabLst>
                </a:pPr>
                <a:r>
                  <a:rPr lang="de-DE" sz="2200" i="1" spc="59" dirty="0">
                    <a:solidFill>
                      <a:srgbClr val="00837F"/>
                    </a:solidFill>
                    <a:latin typeface="Myriad Pro" panose="020B0503030403020204" pitchFamily="34" charset="0"/>
                    <a:cs typeface="Arial"/>
                  </a:rPr>
                  <a:t>     </a:t>
                </a:r>
                <a14:m>
                  <m:oMath xmlns:m="http://schemas.openxmlformats.org/officeDocument/2006/math">
                    <m:r>
                      <a:rPr lang="de-DE" sz="2200" i="1" spc="5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200" i="1" spc="5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𝑣</m:t>
                    </m:r>
                    <m:r>
                      <a:rPr lang="de-DE" sz="2200" i="1" spc="5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, </m:t>
                    </m:r>
                    <m:r>
                      <a:rPr lang="de-DE" sz="2200" i="1" spc="-89" dirty="0" err="1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𝑤</m:t>
                    </m:r>
                    <m:r>
                      <a:rPr lang="de-DE" sz="2200" i="1" spc="-8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200" i="1" spc="-26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∈ </m:t>
                    </m:r>
                    <m:r>
                      <a:rPr lang="de-DE" sz="2200" i="1" spc="11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𝑋</m:t>
                    </m:r>
                    <m:r>
                      <a:rPr lang="de-DE" sz="2200" i="1" spc="11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, </m:t>
                    </m:r>
                    <m:r>
                      <a:rPr lang="de-DE" sz="2200" i="1" spc="7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𝜆</m:t>
                    </m:r>
                    <m:r>
                      <a:rPr lang="de-DE" sz="2200" i="1" spc="7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, µ ∈ </m:t>
                    </m:r>
                    <m:r>
                      <a:rPr lang="de-DE" sz="2200" i="1" spc="9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𝑅</m:t>
                    </m:r>
                    <m:r>
                      <a:rPr lang="de-DE" sz="2200" i="1" spc="149" baseline="-11904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≥</m:t>
                    </m:r>
                    <m:r>
                      <a:rPr lang="de-DE" sz="2200" i="1" spc="149" baseline="-11904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Century Gothic"/>
                      </a:rPr>
                      <m:t>0</m:t>
                    </m:r>
                    <m:r>
                      <a:rPr lang="de-DE" sz="2200" i="1" spc="99" dirty="0">
                        <a:latin typeface="Cambria Math" panose="02040503050406030204" pitchFamily="18" charset="0"/>
                        <a:cs typeface="Tahoma"/>
                      </a:rPr>
                      <m:t>: </m:t>
                    </m:r>
                    <m:r>
                      <a:rPr lang="de-DE" sz="2200" i="1" spc="4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𝜆</m:t>
                    </m:r>
                    <m:r>
                      <a:rPr lang="de-DE" sz="2200" i="1" spc="4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𝑣</m:t>
                    </m:r>
                    <m:r>
                      <a:rPr lang="de-DE" sz="2200" i="1" spc="4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+ µ</m:t>
                    </m:r>
                    <m:r>
                      <a:rPr lang="de-DE" sz="2200" i="1" spc="-20" dirty="0" err="1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𝑤</m:t>
                    </m:r>
                    <m:r>
                      <a:rPr lang="de-D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200" i="1" spc="-26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∈</m:t>
                    </m:r>
                    <m:r>
                      <a:rPr lang="de-DE" sz="2200" i="1" spc="-404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200" i="1" spc="-1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𝑋</m:t>
                    </m:r>
                  </m:oMath>
                </a14:m>
                <a:endParaRPr lang="de-DE" sz="2200" i="1" spc="-30" dirty="0">
                  <a:solidFill>
                    <a:srgbClr val="00837F"/>
                  </a:solidFill>
                  <a:latin typeface="Myriad Pro" panose="020B0503030403020204" pitchFamily="34" charset="0"/>
                  <a:cs typeface="Arial"/>
                </a:endParaRPr>
              </a:p>
              <a:p>
                <a:pPr marL="417144">
                  <a:spcBef>
                    <a:spcPts val="1377"/>
                  </a:spcBef>
                  <a:buClr>
                    <a:srgbClr val="004B59"/>
                  </a:buClr>
                  <a:buSzPct val="80000"/>
                  <a:tabLst>
                    <a:tab pos="369964" algn="l"/>
                  </a:tabLst>
                </a:pPr>
                <a14:m>
                  <m:oMath xmlns:m="http://schemas.openxmlformats.org/officeDocument/2006/math">
                    <m:r>
                      <a:rPr lang="de-DE" sz="2200" i="1" spc="-3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h𝑢𝑙𝑙</m:t>
                    </m:r>
                    <m:r>
                      <a:rPr lang="de-DE" sz="2200" i="1" spc="-377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200" i="1" spc="5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de-DE" sz="2200" i="1" spc="5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𝑋</m:t>
                    </m:r>
                    <m:r>
                      <a:rPr lang="de-DE" sz="2200" i="1" spc="-28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</m:oMath>
                </a14:m>
                <a:r>
                  <a:rPr lang="de-DE" sz="2200" spc="119" dirty="0">
                    <a:solidFill>
                      <a:srgbClr val="00837F"/>
                    </a:solidFill>
                    <a:latin typeface="Myriad Pro" panose="020B0503030403020204" pitchFamily="34" charset="0"/>
                    <a:cs typeface="Lucida Sans Unicode"/>
                  </a:rPr>
                  <a:t>)</a:t>
                </a:r>
                <a:r>
                  <a:rPr lang="de-DE" sz="2200" spc="10" dirty="0">
                    <a:solidFill>
                      <a:srgbClr val="00837F"/>
                    </a:solidFill>
                    <a:latin typeface="Myriad Pro" panose="020B0503030403020204" pitchFamily="34" charset="0"/>
                    <a:cs typeface="Lucida Sans Unicode"/>
                  </a:rPr>
                  <a:t> </a:t>
                </a:r>
                <a:r>
                  <a:rPr lang="de-DE" sz="2200" spc="89" dirty="0">
                    <a:latin typeface="Myriad Pro" panose="020B0503030403020204" pitchFamily="34" charset="0"/>
                  </a:rPr>
                  <a:t>=</a:t>
                </a:r>
                <a:r>
                  <a:rPr lang="de-DE" sz="2200" spc="20" dirty="0">
                    <a:latin typeface="Myriad Pro" panose="020B0503030403020204" pitchFamily="34" charset="0"/>
                  </a:rPr>
                  <a:t> </a:t>
                </a:r>
                <a:r>
                  <a:rPr lang="de-DE" sz="2200" spc="-69" dirty="0">
                    <a:latin typeface="Myriad Pro" panose="020B0503030403020204" pitchFamily="34" charset="0"/>
                  </a:rPr>
                  <a:t>smallest</a:t>
                </a:r>
                <a:r>
                  <a:rPr lang="de-DE" sz="2200" spc="20" dirty="0">
                    <a:latin typeface="Myriad Pro" panose="020B0503030403020204" pitchFamily="34" charset="0"/>
                  </a:rPr>
                  <a:t> </a:t>
                </a:r>
                <a:r>
                  <a:rPr lang="de-DE" sz="2200" spc="-99" dirty="0">
                    <a:latin typeface="Myriad Pro" panose="020B0503030403020204" pitchFamily="34" charset="0"/>
                  </a:rPr>
                  <a:t>cone</a:t>
                </a:r>
                <a:r>
                  <a:rPr lang="de-DE" sz="2200" spc="20" dirty="0">
                    <a:latin typeface="Myriad Pro" panose="020B0503030403020204" pitchFamily="34" charset="0"/>
                  </a:rPr>
                  <a:t> </a:t>
                </a:r>
                <a:r>
                  <a:rPr lang="de-DE" sz="2200" spc="-50" dirty="0" err="1">
                    <a:latin typeface="Myriad Pro" panose="020B0503030403020204" pitchFamily="34" charset="0"/>
                  </a:rPr>
                  <a:t>containing</a:t>
                </a:r>
                <a:r>
                  <a:rPr lang="de-DE" sz="2200" dirty="0">
                    <a:latin typeface="Myriad Pro" panose="020B0503030403020204" pitchFamily="34" charset="0"/>
                  </a:rPr>
                  <a:t> </a:t>
                </a:r>
                <a:r>
                  <a:rPr lang="de-DE" sz="2200" i="1" spc="-10" dirty="0">
                    <a:solidFill>
                      <a:srgbClr val="00837F"/>
                    </a:solidFill>
                    <a:latin typeface="Myriad Pro" panose="020B0503030403020204" pitchFamily="34" charset="0"/>
                    <a:cs typeface="Arial"/>
                  </a:rPr>
                  <a:t>X</a:t>
                </a:r>
                <a:endParaRPr lang="de-DE" sz="2200" dirty="0">
                  <a:latin typeface="Myriad Pro" panose="020B0503030403020204" pitchFamily="34" charset="0"/>
                  <a:cs typeface="Arial"/>
                </a:endParaRPr>
              </a:p>
            </p:txBody>
          </p:sp>
        </mc:Choice>
        <mc:Fallback xmlns="">
          <p:sp>
            <p:nvSpPr>
              <p:cNvPr id="5" name="object 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360104" y="963324"/>
                <a:ext cx="5671780" cy="1551353"/>
              </a:xfrm>
              <a:prstGeom prst="rect">
                <a:avLst/>
              </a:prstGeom>
              <a:blipFill>
                <a:blip r:embed="rId2"/>
                <a:stretch>
                  <a:fillRect l="-895" b="-88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14"/>
              <p:cNvSpPr txBox="1"/>
              <p:nvPr/>
            </p:nvSpPr>
            <p:spPr>
              <a:xfrm>
                <a:off x="8509330" y="2070435"/>
                <a:ext cx="222728" cy="362697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i="1" spc="-8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𝑤</m:t>
                      </m:r>
                    </m:oMath>
                  </m:oMathPara>
                </a14:m>
                <a:endParaRPr sz="2200" dirty="0">
                  <a:latin typeface="Myriad Pro" panose="020B0503030403020204" pitchFamily="34" charset="0"/>
                  <a:cs typeface="Arial"/>
                </a:endParaRPr>
              </a:p>
            </p:txBody>
          </p:sp>
        </mc:Choice>
        <mc:Fallback xmlns="">
          <p:sp>
            <p:nvSpPr>
              <p:cNvPr id="14" name="object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9330" y="2070435"/>
                <a:ext cx="222728" cy="362697"/>
              </a:xfrm>
              <a:prstGeom prst="rect">
                <a:avLst/>
              </a:prstGeom>
              <a:blipFill>
                <a:blip r:embed="rId3"/>
                <a:stretch>
                  <a:fillRect l="-22222" r="-277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18"/>
              <p:cNvSpPr txBox="1"/>
              <p:nvPr/>
            </p:nvSpPr>
            <p:spPr>
              <a:xfrm>
                <a:off x="7930246" y="1263141"/>
                <a:ext cx="166102" cy="362697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i="1" spc="-8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𝑣</m:t>
                      </m:r>
                    </m:oMath>
                  </m:oMathPara>
                </a14:m>
                <a:endParaRPr sz="2200" dirty="0">
                  <a:latin typeface="Myriad Pro" panose="020B0503030403020204" pitchFamily="34" charset="0"/>
                  <a:cs typeface="Arial"/>
                </a:endParaRPr>
              </a:p>
            </p:txBody>
          </p:sp>
        </mc:Choice>
        <mc:Fallback xmlns="">
          <p:sp>
            <p:nvSpPr>
              <p:cNvPr id="18" name="object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246" y="1263141"/>
                <a:ext cx="166102" cy="362697"/>
              </a:xfrm>
              <a:prstGeom prst="rect">
                <a:avLst/>
              </a:prstGeom>
              <a:blipFill>
                <a:blip r:embed="rId4"/>
                <a:stretch>
                  <a:fillRect l="-21429" r="-357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19"/>
              <p:cNvSpPr txBox="1"/>
              <p:nvPr/>
            </p:nvSpPr>
            <p:spPr>
              <a:xfrm>
                <a:off x="8488014" y="1342507"/>
                <a:ext cx="217694" cy="362697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i="1" spc="-10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𝑋</m:t>
                      </m:r>
                    </m:oMath>
                  </m:oMathPara>
                </a14:m>
                <a:endParaRPr sz="2200" dirty="0">
                  <a:latin typeface="Myriad Pro" panose="020B0503030403020204" pitchFamily="34" charset="0"/>
                  <a:cs typeface="Arial"/>
                </a:endParaRPr>
              </a:p>
            </p:txBody>
          </p:sp>
        </mc:Choice>
        <mc:Fallback xmlns="">
          <p:sp>
            <p:nvSpPr>
              <p:cNvPr id="19" name="object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014" y="1342507"/>
                <a:ext cx="217694" cy="362697"/>
              </a:xfrm>
              <a:prstGeom prst="rect">
                <a:avLst/>
              </a:prstGeom>
              <a:blipFill>
                <a:blip r:embed="rId5"/>
                <a:stretch>
                  <a:fillRect l="-33333" r="-38889" b="-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object 6">
            <a:extLst>
              <a:ext uri="{FF2B5EF4-FFF2-40B4-BE49-F238E27FC236}">
                <a16:creationId xmlns:a16="http://schemas.microsoft.com/office/drawing/2014/main" id="{8418809C-2C44-F94D-8CC7-3CBEE79895F5}"/>
              </a:ext>
            </a:extLst>
          </p:cNvPr>
          <p:cNvGrpSpPr>
            <a:grpSpLocks noChangeAspect="1"/>
          </p:cNvGrpSpPr>
          <p:nvPr/>
        </p:nvGrpSpPr>
        <p:grpSpPr>
          <a:xfrm>
            <a:off x="7087540" y="1444966"/>
            <a:ext cx="1613637" cy="1613637"/>
            <a:chOff x="2840916" y="542091"/>
            <a:chExt cx="1090295" cy="1090295"/>
          </a:xfrm>
        </p:grpSpPr>
        <p:sp>
          <p:nvSpPr>
            <p:cNvPr id="40" name="object 7">
              <a:extLst>
                <a:ext uri="{FF2B5EF4-FFF2-40B4-BE49-F238E27FC236}">
                  <a16:creationId xmlns:a16="http://schemas.microsoft.com/office/drawing/2014/main" id="{61EB48CC-B85A-6145-8682-EB64B35F1D62}"/>
                </a:ext>
              </a:extLst>
            </p:cNvPr>
            <p:cNvSpPr/>
            <p:nvPr/>
          </p:nvSpPr>
          <p:spPr>
            <a:xfrm>
              <a:off x="2845996" y="547171"/>
              <a:ext cx="1080135" cy="1080135"/>
            </a:xfrm>
            <a:custGeom>
              <a:avLst/>
              <a:gdLst/>
              <a:ahLst/>
              <a:cxnLst/>
              <a:rect l="l" t="t" r="r" b="b"/>
              <a:pathLst>
                <a:path w="1080135" h="1080135">
                  <a:moveTo>
                    <a:pt x="360004" y="720008"/>
                  </a:moveTo>
                  <a:lnTo>
                    <a:pt x="360004" y="0"/>
                  </a:lnTo>
                </a:path>
                <a:path w="1080135" h="1080135">
                  <a:moveTo>
                    <a:pt x="360004" y="720008"/>
                  </a:moveTo>
                  <a:lnTo>
                    <a:pt x="1080013" y="720008"/>
                  </a:lnTo>
                </a:path>
                <a:path w="1080135" h="1080135">
                  <a:moveTo>
                    <a:pt x="360004" y="720008"/>
                  </a:moveTo>
                  <a:lnTo>
                    <a:pt x="360004" y="1080013"/>
                  </a:lnTo>
                </a:path>
                <a:path w="1080135" h="1080135">
                  <a:moveTo>
                    <a:pt x="360004" y="720008"/>
                  </a:moveTo>
                  <a:lnTo>
                    <a:pt x="0" y="720008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8">
              <a:extLst>
                <a:ext uri="{FF2B5EF4-FFF2-40B4-BE49-F238E27FC236}">
                  <a16:creationId xmlns:a16="http://schemas.microsoft.com/office/drawing/2014/main" id="{603BF326-12B4-4348-A407-45FC991B83AB}"/>
                </a:ext>
              </a:extLst>
            </p:cNvPr>
            <p:cNvSpPr/>
            <p:nvPr/>
          </p:nvSpPr>
          <p:spPr>
            <a:xfrm>
              <a:off x="3209653" y="550099"/>
              <a:ext cx="713740" cy="711200"/>
            </a:xfrm>
            <a:custGeom>
              <a:avLst/>
              <a:gdLst/>
              <a:ahLst/>
              <a:cxnLst/>
              <a:rect l="l" t="t" r="r" b="b"/>
              <a:pathLst>
                <a:path w="713739" h="711200">
                  <a:moveTo>
                    <a:pt x="410353" y="0"/>
                  </a:moveTo>
                  <a:lnTo>
                    <a:pt x="0" y="710754"/>
                  </a:lnTo>
                  <a:lnTo>
                    <a:pt x="713428" y="303075"/>
                  </a:lnTo>
                  <a:lnTo>
                    <a:pt x="410353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9">
              <a:extLst>
                <a:ext uri="{FF2B5EF4-FFF2-40B4-BE49-F238E27FC236}">
                  <a16:creationId xmlns:a16="http://schemas.microsoft.com/office/drawing/2014/main" id="{D0D518FF-ACD2-0C4D-A2FC-EFE5472B3BFB}"/>
                </a:ext>
              </a:extLst>
            </p:cNvPr>
            <p:cNvSpPr/>
            <p:nvPr/>
          </p:nvSpPr>
          <p:spPr>
            <a:xfrm>
              <a:off x="3212327" y="911682"/>
              <a:ext cx="609600" cy="352425"/>
            </a:xfrm>
            <a:custGeom>
              <a:avLst/>
              <a:gdLst/>
              <a:ahLst/>
              <a:cxnLst/>
              <a:rect l="l" t="t" r="r" b="b"/>
              <a:pathLst>
                <a:path w="609600" h="352425">
                  <a:moveTo>
                    <a:pt x="0" y="351845"/>
                  </a:moveTo>
                  <a:lnTo>
                    <a:pt x="609416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10">
              <a:extLst>
                <a:ext uri="{FF2B5EF4-FFF2-40B4-BE49-F238E27FC236}">
                  <a16:creationId xmlns:a16="http://schemas.microsoft.com/office/drawing/2014/main" id="{B1D7863D-C69D-8E4F-8E07-90DB8A04CF4B}"/>
                </a:ext>
              </a:extLst>
            </p:cNvPr>
            <p:cNvSpPr/>
            <p:nvPr/>
          </p:nvSpPr>
          <p:spPr>
            <a:xfrm>
              <a:off x="3791395" y="898719"/>
              <a:ext cx="34925" cy="46355"/>
            </a:xfrm>
            <a:custGeom>
              <a:avLst/>
              <a:gdLst/>
              <a:ahLst/>
              <a:cxnLst/>
              <a:rect l="l" t="t" r="r" b="b"/>
              <a:pathLst>
                <a:path w="34925" h="46355">
                  <a:moveTo>
                    <a:pt x="0" y="0"/>
                  </a:moveTo>
                  <a:lnTo>
                    <a:pt x="7383" y="5054"/>
                  </a:lnTo>
                  <a:lnTo>
                    <a:pt x="17792" y="8542"/>
                  </a:lnTo>
                  <a:lnTo>
                    <a:pt x="27963" y="10380"/>
                  </a:lnTo>
                  <a:lnTo>
                    <a:pt x="34634" y="10488"/>
                  </a:lnTo>
                  <a:lnTo>
                    <a:pt x="31392" y="16319"/>
                  </a:lnTo>
                  <a:lnTo>
                    <a:pt x="27898" y="26046"/>
                  </a:lnTo>
                  <a:lnTo>
                    <a:pt x="25714" y="36804"/>
                  </a:lnTo>
                  <a:lnTo>
                    <a:pt x="26400" y="45726"/>
                  </a:lnTo>
                </a:path>
              </a:pathLst>
            </a:custGeom>
            <a:ln w="8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12">
            <a:extLst>
              <a:ext uri="{FF2B5EF4-FFF2-40B4-BE49-F238E27FC236}">
                <a16:creationId xmlns:a16="http://schemas.microsoft.com/office/drawing/2014/main" id="{F1A189A5-D473-BB46-954D-B4355E0926A7}"/>
              </a:ext>
            </a:extLst>
          </p:cNvPr>
          <p:cNvGrpSpPr>
            <a:grpSpLocks noChangeAspect="1"/>
          </p:cNvGrpSpPr>
          <p:nvPr/>
        </p:nvGrpSpPr>
        <p:grpSpPr>
          <a:xfrm>
            <a:off x="7661964" y="1545722"/>
            <a:ext cx="553538" cy="921939"/>
            <a:chOff x="3204592" y="643089"/>
            <a:chExt cx="374015" cy="622935"/>
          </a:xfrm>
        </p:grpSpPr>
        <p:sp>
          <p:nvSpPr>
            <p:cNvPr id="46" name="object 13">
              <a:extLst>
                <a:ext uri="{FF2B5EF4-FFF2-40B4-BE49-F238E27FC236}">
                  <a16:creationId xmlns:a16="http://schemas.microsoft.com/office/drawing/2014/main" id="{504FA1E1-E75E-6D41-9890-80ECE6510A8B}"/>
                </a:ext>
              </a:extLst>
            </p:cNvPr>
            <p:cNvSpPr/>
            <p:nvPr/>
          </p:nvSpPr>
          <p:spPr>
            <a:xfrm>
              <a:off x="3209653" y="651437"/>
              <a:ext cx="352425" cy="609600"/>
            </a:xfrm>
            <a:custGeom>
              <a:avLst/>
              <a:gdLst/>
              <a:ahLst/>
              <a:cxnLst/>
              <a:rect l="l" t="t" r="r" b="b"/>
              <a:pathLst>
                <a:path w="352425" h="609600">
                  <a:moveTo>
                    <a:pt x="0" y="609416"/>
                  </a:moveTo>
                  <a:lnTo>
                    <a:pt x="351845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14">
              <a:extLst>
                <a:ext uri="{FF2B5EF4-FFF2-40B4-BE49-F238E27FC236}">
                  <a16:creationId xmlns:a16="http://schemas.microsoft.com/office/drawing/2014/main" id="{C7DDA3DA-77D0-F145-814F-74B2DEBD66AE}"/>
                </a:ext>
              </a:extLst>
            </p:cNvPr>
            <p:cNvSpPr/>
            <p:nvPr/>
          </p:nvSpPr>
          <p:spPr>
            <a:xfrm>
              <a:off x="3528735" y="647151"/>
              <a:ext cx="46355" cy="34925"/>
            </a:xfrm>
            <a:custGeom>
              <a:avLst/>
              <a:gdLst/>
              <a:ahLst/>
              <a:cxnLst/>
              <a:rect l="l" t="t" r="r" b="b"/>
              <a:pathLst>
                <a:path w="46354" h="34925">
                  <a:moveTo>
                    <a:pt x="0" y="8233"/>
                  </a:moveTo>
                  <a:lnTo>
                    <a:pt x="8922" y="8919"/>
                  </a:lnTo>
                  <a:lnTo>
                    <a:pt x="19679" y="6735"/>
                  </a:lnTo>
                  <a:lnTo>
                    <a:pt x="29407" y="3242"/>
                  </a:lnTo>
                  <a:lnTo>
                    <a:pt x="35238" y="0"/>
                  </a:lnTo>
                  <a:lnTo>
                    <a:pt x="35346" y="6671"/>
                  </a:lnTo>
                  <a:lnTo>
                    <a:pt x="37184" y="16841"/>
                  </a:lnTo>
                  <a:lnTo>
                    <a:pt x="40671" y="27250"/>
                  </a:lnTo>
                  <a:lnTo>
                    <a:pt x="45726" y="34634"/>
                  </a:lnTo>
                </a:path>
              </a:pathLst>
            </a:custGeom>
            <a:ln w="8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87314444"/>
      </p:ext>
    </p:extLst>
  </p:cSld>
  <p:clrMapOvr>
    <a:masterClrMapping/>
  </p:clrMapOvr>
  <p:transition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313" y="260350"/>
            <a:ext cx="8229600" cy="526749"/>
          </a:xfrm>
          <a:prstGeom prst="rect">
            <a:avLst/>
          </a:prstGeom>
        </p:spPr>
        <p:txBody>
          <a:bodyPr vert="horz" wrap="square" lIns="0" tIns="33975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5168">
              <a:spcBef>
                <a:spcPts val="268"/>
              </a:spcBef>
            </a:pPr>
            <a:r>
              <a:rPr spc="-218" dirty="0">
                <a:solidFill>
                  <a:srgbClr val="004B59"/>
                </a:solidFill>
                <a:latin typeface="Myriad Pro" panose="020B0503030403020204" pitchFamily="34" charset="0"/>
                <a:cs typeface="Tahoma"/>
              </a:rPr>
              <a:t>Idea: </a:t>
            </a:r>
            <a:r>
              <a:rPr spc="-139" dirty="0">
                <a:solidFill>
                  <a:srgbClr val="004B59"/>
                </a:solidFill>
                <a:latin typeface="Myriad Pro" panose="020B0503030403020204" pitchFamily="34" charset="0"/>
                <a:cs typeface="Tahoma"/>
              </a:rPr>
              <a:t>Interpret </a:t>
            </a:r>
            <a:r>
              <a:rPr spc="-119" dirty="0">
                <a:solidFill>
                  <a:srgbClr val="004B59"/>
                </a:solidFill>
                <a:latin typeface="Myriad Pro" panose="020B0503030403020204" pitchFamily="34" charset="0"/>
                <a:cs typeface="Tahoma"/>
              </a:rPr>
              <a:t>Concepts </a:t>
            </a:r>
            <a:r>
              <a:rPr spc="-178" dirty="0">
                <a:solidFill>
                  <a:srgbClr val="004B59"/>
                </a:solidFill>
                <a:latin typeface="Myriad Pro" panose="020B0503030403020204" pitchFamily="34" charset="0"/>
                <a:cs typeface="Tahoma"/>
              </a:rPr>
              <a:t>by </a:t>
            </a:r>
            <a:r>
              <a:rPr spc="-139" dirty="0">
                <a:solidFill>
                  <a:srgbClr val="004B59"/>
                </a:solidFill>
                <a:latin typeface="Myriad Pro" panose="020B0503030403020204" pitchFamily="34" charset="0"/>
                <a:cs typeface="Tahoma"/>
              </a:rPr>
              <a:t>Convex</a:t>
            </a:r>
            <a:r>
              <a:rPr spc="159" dirty="0">
                <a:solidFill>
                  <a:srgbClr val="004B59"/>
                </a:solidFill>
                <a:latin typeface="Myriad Pro" panose="020B0503030403020204" pitchFamily="34" charset="0"/>
                <a:cs typeface="Tahoma"/>
              </a:rPr>
              <a:t> </a:t>
            </a:r>
            <a:r>
              <a:rPr spc="-159" dirty="0">
                <a:solidFill>
                  <a:srgbClr val="004B59"/>
                </a:solidFill>
                <a:latin typeface="Myriad Pro" panose="020B0503030403020204" pitchFamily="34" charset="0"/>
                <a:cs typeface="Tahoma"/>
              </a:rPr>
              <a:t>Cones</a:t>
            </a:r>
            <a:endParaRPr dirty="0">
              <a:latin typeface="Myriad Pro" panose="020B0503030403020204" pitchFamily="34" charset="0"/>
              <a:cs typeface="Tahom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5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360104" y="963324"/>
                <a:ext cx="5671780" cy="2668198"/>
              </a:xfrm>
              <a:prstGeom prst="rect">
                <a:avLst/>
              </a:prstGeom>
            </p:spPr>
            <p:txBody>
              <a:bodyPr vert="horz" wrap="square" lIns="0" tIns="17491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417144">
                  <a:spcBef>
                    <a:spcPts val="1377"/>
                  </a:spcBef>
                  <a:buClr>
                    <a:srgbClr val="004B59"/>
                  </a:buClr>
                  <a:buSzPct val="80000"/>
                  <a:tabLst>
                    <a:tab pos="369964" algn="l"/>
                  </a:tabLst>
                </a:pPr>
                <a14:m>
                  <m:oMath xmlns:m="http://schemas.openxmlformats.org/officeDocument/2006/math">
                    <m:r>
                      <a:rPr lang="de-DE" sz="2200" i="1" spc="-1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𝑋</m:t>
                    </m:r>
                    <m:r>
                      <a:rPr lang="de-DE" sz="2200" i="1" spc="-1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⊆</m:t>
                    </m:r>
                    <m:r>
                      <a:rPr lang="de-DE" sz="2200" i="1" spc="-1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ℝ</m:t>
                    </m:r>
                    <m:r>
                      <a:rPr lang="de-DE" sz="2200" i="1" spc="-14" baseline="27777" dirty="0" err="1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𝑛</m:t>
                    </m:r>
                  </m:oMath>
                </a14:m>
                <a:r>
                  <a:rPr lang="de-DE" sz="2200" i="1" spc="-14" baseline="27777" dirty="0">
                    <a:solidFill>
                      <a:srgbClr val="00837F"/>
                    </a:solidFill>
                    <a:latin typeface="Myriad Pro" panose="020B0503030403020204" pitchFamily="34" charset="0"/>
                    <a:cs typeface="Arial"/>
                  </a:rPr>
                  <a:t> </a:t>
                </a:r>
                <a:r>
                  <a:rPr lang="de-DE" sz="2200" spc="-69" dirty="0" err="1">
                    <a:latin typeface="Myriad Pro" panose="020B0503030403020204" pitchFamily="34" charset="0"/>
                    <a:cs typeface="Tahoma"/>
                  </a:rPr>
                  <a:t>is</a:t>
                </a:r>
                <a:r>
                  <a:rPr lang="de-DE" sz="2200" spc="-69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lang="de-DE" sz="2200" spc="-99" dirty="0">
                    <a:latin typeface="Myriad Pro" panose="020B0503030403020204" pitchFamily="34" charset="0"/>
                    <a:cs typeface="Tahoma"/>
                  </a:rPr>
                  <a:t>a </a:t>
                </a:r>
                <a:r>
                  <a:rPr lang="de-DE" sz="2200" spc="-89" dirty="0" err="1">
                    <a:solidFill>
                      <a:srgbClr val="032EF0"/>
                    </a:solidFill>
                    <a:latin typeface="Myriad Pro" panose="020B0503030403020204" pitchFamily="34" charset="0"/>
                    <a:cs typeface="Tahoma"/>
                  </a:rPr>
                  <a:t>convex</a:t>
                </a:r>
                <a:r>
                  <a:rPr lang="de-DE" sz="2200" spc="-89" dirty="0">
                    <a:solidFill>
                      <a:srgbClr val="032EF0"/>
                    </a:solidFill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lang="de-DE" sz="2200" spc="-99" dirty="0" err="1">
                    <a:solidFill>
                      <a:srgbClr val="032EF0"/>
                    </a:solidFill>
                    <a:latin typeface="Myriad Pro" panose="020B0503030403020204" pitchFamily="34" charset="0"/>
                    <a:cs typeface="Tahoma"/>
                  </a:rPr>
                  <a:t>cone</a:t>
                </a:r>
                <a:r>
                  <a:rPr lang="de-DE" sz="2200" spc="-99" dirty="0">
                    <a:solidFill>
                      <a:srgbClr val="032EF0"/>
                    </a:solidFill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lang="de-DE" sz="2200" spc="-40" dirty="0" err="1">
                    <a:latin typeface="Myriad Pro" panose="020B0503030403020204" pitchFamily="34" charset="0"/>
                    <a:cs typeface="Tahoma"/>
                  </a:rPr>
                  <a:t>iff</a:t>
                </a:r>
                <a:r>
                  <a:rPr lang="de-DE" sz="2200" spc="-40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lang="de-DE" sz="2200" spc="-79" dirty="0" err="1">
                    <a:latin typeface="Myriad Pro" panose="020B0503030403020204" pitchFamily="34" charset="0"/>
                    <a:cs typeface="Tahoma"/>
                  </a:rPr>
                  <a:t>for</a:t>
                </a:r>
                <a:r>
                  <a:rPr lang="de-DE" sz="2200" spc="226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lang="de-DE" sz="2200" spc="-20" dirty="0">
                    <a:latin typeface="Myriad Pro" panose="020B0503030403020204" pitchFamily="34" charset="0"/>
                    <a:cs typeface="Tahoma"/>
                  </a:rPr>
                  <a:t>all</a:t>
                </a:r>
                <a:endParaRPr lang="de-DE" sz="2200" dirty="0">
                  <a:latin typeface="Myriad Pro" panose="020B0503030403020204" pitchFamily="34" charset="0"/>
                  <a:cs typeface="Tahoma"/>
                </a:endParaRPr>
              </a:p>
              <a:p>
                <a:pPr marL="74244" indent="0">
                  <a:spcBef>
                    <a:spcPts val="1377"/>
                  </a:spcBef>
                  <a:buClr>
                    <a:srgbClr val="004B59"/>
                  </a:buClr>
                  <a:buSzPct val="80000"/>
                  <a:buNone/>
                  <a:tabLst>
                    <a:tab pos="369964" algn="l"/>
                  </a:tabLst>
                </a:pPr>
                <a:r>
                  <a:rPr lang="de-DE" sz="2200" i="1" spc="59" dirty="0">
                    <a:solidFill>
                      <a:srgbClr val="00837F"/>
                    </a:solidFill>
                    <a:latin typeface="Myriad Pro" panose="020B0503030403020204" pitchFamily="34" charset="0"/>
                    <a:cs typeface="Arial"/>
                  </a:rPr>
                  <a:t>     </a:t>
                </a:r>
                <a14:m>
                  <m:oMath xmlns:m="http://schemas.openxmlformats.org/officeDocument/2006/math">
                    <m:r>
                      <a:rPr lang="de-DE" sz="2200" i="1" spc="5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200" i="1" spc="5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𝑣</m:t>
                    </m:r>
                    <m:r>
                      <a:rPr lang="de-DE" sz="2200" i="1" spc="5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, </m:t>
                    </m:r>
                    <m:r>
                      <a:rPr lang="de-DE" sz="2200" i="1" spc="-89" dirty="0" err="1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𝑤</m:t>
                    </m:r>
                    <m:r>
                      <a:rPr lang="de-DE" sz="2200" i="1" spc="-8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200" i="1" spc="-26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∈ </m:t>
                    </m:r>
                    <m:r>
                      <a:rPr lang="de-DE" sz="2200" i="1" spc="11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𝑋</m:t>
                    </m:r>
                    <m:r>
                      <a:rPr lang="de-DE" sz="2200" i="1" spc="11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, </m:t>
                    </m:r>
                    <m:r>
                      <a:rPr lang="de-DE" sz="2200" i="1" spc="7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𝜆</m:t>
                    </m:r>
                    <m:r>
                      <a:rPr lang="de-DE" sz="2200" i="1" spc="7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, µ ∈ </m:t>
                    </m:r>
                    <m:sSub>
                      <m:sSubPr>
                        <m:ctrlPr>
                          <a:rPr lang="de-DE" sz="2200" b="0" i="1" spc="99" dirty="0" smtClean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de-DE" sz="2200" i="1" spc="99" dirty="0" smtClean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ℝ</m:t>
                        </m:r>
                      </m:e>
                      <m:sub>
                        <m:r>
                          <a:rPr lang="de-DE" sz="2200" b="0" i="1" spc="99" dirty="0" smtClean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≥0</m:t>
                        </m:r>
                      </m:sub>
                    </m:sSub>
                    <m:r>
                      <a:rPr lang="de-DE" sz="2200" i="1" spc="99" dirty="0">
                        <a:latin typeface="Cambria Math" panose="02040503050406030204" pitchFamily="18" charset="0"/>
                        <a:cs typeface="Tahoma"/>
                      </a:rPr>
                      <m:t>: </m:t>
                    </m:r>
                    <m:r>
                      <a:rPr lang="de-DE" sz="2200" i="1" spc="4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𝜆</m:t>
                    </m:r>
                    <m:r>
                      <a:rPr lang="de-DE" sz="2200" i="1" spc="4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𝑣</m:t>
                    </m:r>
                    <m:r>
                      <a:rPr lang="de-DE" sz="2200" i="1" spc="4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+ µ</m:t>
                    </m:r>
                    <m:r>
                      <a:rPr lang="de-DE" sz="2200" i="1" spc="-20" dirty="0" err="1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𝑤</m:t>
                    </m:r>
                    <m:r>
                      <a:rPr lang="de-D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200" i="1" spc="-26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∈</m:t>
                    </m:r>
                    <m:r>
                      <a:rPr lang="de-DE" sz="2200" i="1" spc="-404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200" i="1" spc="-1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𝑋</m:t>
                    </m:r>
                  </m:oMath>
                </a14:m>
                <a:endParaRPr lang="de-DE" sz="2200" i="1" spc="-30" dirty="0">
                  <a:solidFill>
                    <a:srgbClr val="00837F"/>
                  </a:solidFill>
                  <a:latin typeface="Myriad Pro" panose="020B0503030403020204" pitchFamily="34" charset="0"/>
                  <a:cs typeface="Arial"/>
                </a:endParaRPr>
              </a:p>
              <a:p>
                <a:pPr marL="417144">
                  <a:spcBef>
                    <a:spcPts val="1377"/>
                  </a:spcBef>
                  <a:buClr>
                    <a:srgbClr val="004B59"/>
                  </a:buClr>
                  <a:buSzPct val="80000"/>
                  <a:tabLst>
                    <a:tab pos="369964" algn="l"/>
                  </a:tabLst>
                </a:pPr>
                <a14:m>
                  <m:oMath xmlns:m="http://schemas.openxmlformats.org/officeDocument/2006/math">
                    <m:r>
                      <a:rPr lang="de-DE" sz="2200" i="1" spc="-3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h𝑢𝑙𝑙</m:t>
                    </m:r>
                    <m:r>
                      <a:rPr lang="de-DE" sz="2200" i="1" spc="-377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200" i="1" spc="5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de-DE" sz="2200" i="1" spc="5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𝑋</m:t>
                    </m:r>
                    <m:r>
                      <a:rPr lang="de-DE" sz="2200" i="1" spc="-28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</m:oMath>
                </a14:m>
                <a:r>
                  <a:rPr lang="de-DE" sz="2200" spc="119" dirty="0">
                    <a:solidFill>
                      <a:srgbClr val="00837F"/>
                    </a:solidFill>
                    <a:latin typeface="Myriad Pro" panose="020B0503030403020204" pitchFamily="34" charset="0"/>
                    <a:cs typeface="Lucida Sans Unicode"/>
                  </a:rPr>
                  <a:t>)</a:t>
                </a:r>
                <a:r>
                  <a:rPr lang="de-DE" sz="2200" spc="10" dirty="0">
                    <a:solidFill>
                      <a:srgbClr val="00837F"/>
                    </a:solidFill>
                    <a:latin typeface="Myriad Pro" panose="020B0503030403020204" pitchFamily="34" charset="0"/>
                    <a:cs typeface="Lucida Sans Unicode"/>
                  </a:rPr>
                  <a:t> </a:t>
                </a:r>
                <a:r>
                  <a:rPr lang="de-DE" sz="2200" spc="89" dirty="0">
                    <a:latin typeface="Myriad Pro" panose="020B0503030403020204" pitchFamily="34" charset="0"/>
                  </a:rPr>
                  <a:t>=</a:t>
                </a:r>
                <a:r>
                  <a:rPr lang="de-DE" sz="2200" spc="20" dirty="0">
                    <a:latin typeface="Myriad Pro" panose="020B0503030403020204" pitchFamily="34" charset="0"/>
                  </a:rPr>
                  <a:t> </a:t>
                </a:r>
                <a:r>
                  <a:rPr lang="de-DE" sz="2200" spc="-69" dirty="0">
                    <a:latin typeface="Myriad Pro" panose="020B0503030403020204" pitchFamily="34" charset="0"/>
                  </a:rPr>
                  <a:t>smallest</a:t>
                </a:r>
                <a:r>
                  <a:rPr lang="de-DE" sz="2200" spc="20" dirty="0">
                    <a:latin typeface="Myriad Pro" panose="020B0503030403020204" pitchFamily="34" charset="0"/>
                  </a:rPr>
                  <a:t> </a:t>
                </a:r>
                <a:r>
                  <a:rPr lang="de-DE" sz="2200" spc="-99" dirty="0">
                    <a:latin typeface="Myriad Pro" panose="020B0503030403020204" pitchFamily="34" charset="0"/>
                  </a:rPr>
                  <a:t>cone</a:t>
                </a:r>
                <a:r>
                  <a:rPr lang="de-DE" sz="2200" spc="20" dirty="0">
                    <a:latin typeface="Myriad Pro" panose="020B0503030403020204" pitchFamily="34" charset="0"/>
                  </a:rPr>
                  <a:t> </a:t>
                </a:r>
                <a:r>
                  <a:rPr lang="de-DE" sz="2200" spc="-50" dirty="0">
                    <a:latin typeface="Myriad Pro" panose="020B0503030403020204" pitchFamily="34" charset="0"/>
                  </a:rPr>
                  <a:t>containing</a:t>
                </a:r>
                <a:r>
                  <a:rPr lang="de-DE" sz="2200" dirty="0">
                    <a:latin typeface="Myriad Pro" panose="020B0503030403020204" pitchFamily="34" charset="0"/>
                  </a:rPr>
                  <a:t> </a:t>
                </a:r>
                <a:r>
                  <a:rPr lang="de-DE" sz="2200" i="1" spc="-10" dirty="0">
                    <a:solidFill>
                      <a:srgbClr val="00837F"/>
                    </a:solidFill>
                    <a:latin typeface="Myriad Pro" panose="020B0503030403020204" pitchFamily="34" charset="0"/>
                    <a:cs typeface="Arial"/>
                  </a:rPr>
                  <a:t>X</a:t>
                </a:r>
                <a:endParaRPr lang="de-DE" sz="2200" dirty="0">
                  <a:latin typeface="Myriad Pro" panose="020B0503030403020204" pitchFamily="34" charset="0"/>
                  <a:cs typeface="Arial"/>
                </a:endParaRPr>
              </a:p>
              <a:p>
                <a:pPr marL="417144">
                  <a:spcBef>
                    <a:spcPts val="1169"/>
                  </a:spcBef>
                  <a:buClr>
                    <a:srgbClr val="004B59"/>
                  </a:buClr>
                  <a:buSzPct val="80000"/>
                  <a:tabLst>
                    <a:tab pos="369964" algn="l"/>
                  </a:tabLst>
                </a:pPr>
                <a:r>
                  <a:rPr lang="de-DE" sz="2200" spc="-40" dirty="0">
                    <a:solidFill>
                      <a:srgbClr val="032EF0"/>
                    </a:solidFill>
                    <a:latin typeface="Myriad Pro" panose="020B0503030403020204" pitchFamily="34" charset="0"/>
                  </a:rPr>
                  <a:t>Polar</a:t>
                </a:r>
                <a:r>
                  <a:rPr lang="de-DE" sz="2200" spc="20" dirty="0">
                    <a:solidFill>
                      <a:srgbClr val="032EF0"/>
                    </a:solidFill>
                    <a:latin typeface="Myriad Pro" panose="020B0503030403020204" pitchFamily="34" charset="0"/>
                  </a:rPr>
                  <a:t> </a:t>
                </a:r>
                <a:r>
                  <a:rPr lang="de-DE" sz="2200" spc="-99" dirty="0">
                    <a:solidFill>
                      <a:srgbClr val="032EF0"/>
                    </a:solidFill>
                    <a:latin typeface="Myriad Pro" panose="020B0503030403020204" pitchFamily="34" charset="0"/>
                  </a:rPr>
                  <a:t>cone</a:t>
                </a:r>
                <a:endParaRPr lang="de-DE" sz="2200" dirty="0">
                  <a:solidFill>
                    <a:srgbClr val="032EF0"/>
                  </a:solidFill>
                  <a:latin typeface="Myriad Pro" panose="020B0503030403020204" pitchFamily="34" charset="0"/>
                </a:endParaRPr>
              </a:p>
              <a:p>
                <a:pPr marL="56006" indent="0">
                  <a:spcBef>
                    <a:spcPts val="1972"/>
                  </a:spcBef>
                  <a:buNone/>
                </a:pPr>
                <a:r>
                  <a:rPr lang="de-DE" sz="2200" i="1" spc="277" dirty="0">
                    <a:solidFill>
                      <a:srgbClr val="00837F"/>
                    </a:solidFill>
                    <a:latin typeface="Myriad Pro" panose="020B0503030403020204" pitchFamily="34" charset="0"/>
                    <a:cs typeface="Arial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2200" i="1" spc="277" dirty="0" smtClean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a:rPr lang="ar-AE" sz="2200" i="1" spc="277" dirty="0" smtClean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𝑋</m:t>
                        </m:r>
                      </m:e>
                      <m:sup>
                        <m:r>
                          <a:rPr lang="de-DE" sz="2200" b="0" i="1" spc="277" dirty="0" smtClean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∘</m:t>
                        </m:r>
                      </m:sup>
                    </m:sSup>
                    <m:r>
                      <a:rPr lang="ar-AE" sz="2200" i="1" spc="414" baseline="31746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ar-AE" sz="2200" i="1" spc="-5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= </m:t>
                    </m:r>
                    <m:d>
                      <m:dPr>
                        <m:begChr m:val="{"/>
                        <m:endChr m:val="|"/>
                        <m:ctrlPr>
                          <a:rPr lang="ar-AE" sz="2200" i="1" spc="129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r>
                          <a:rPr lang="ar-AE" sz="2200" i="1" spc="129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𝑣</m:t>
                        </m:r>
                        <m:r>
                          <a:rPr lang="ar-AE" sz="2200" i="1" spc="129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 ∈</m:t>
                        </m:r>
                        <m:sSup>
                          <m:sSupPr>
                            <m:ctrlPr>
                              <a:rPr lang="ar-AE" sz="2200" i="1" spc="129" dirty="0">
                                <a:solidFill>
                                  <a:srgbClr val="00837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sSupPr>
                          <m:e>
                            <m:r>
                              <a:rPr lang="ar-AE" sz="2200" i="1" spc="129" dirty="0" smtClean="0">
                                <a:solidFill>
                                  <a:srgbClr val="00837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ℝ</m:t>
                            </m:r>
                          </m:e>
                          <m:sup>
                            <m:r>
                              <a:rPr lang="de-DE" sz="2200" b="0" i="1" spc="129" dirty="0" smtClean="0">
                                <a:solidFill>
                                  <a:srgbClr val="00837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ar-AE" sz="2200" i="1" spc="-14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∀</m:t>
                    </m:r>
                    <m:r>
                      <a:rPr lang="ar-AE" sz="2200" i="1" spc="-37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𝑤</m:t>
                    </m:r>
                    <m:r>
                      <a:rPr lang="ar-AE" sz="2200" i="1" spc="-37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∈ </m:t>
                    </m:r>
                    <m:r>
                      <a:rPr lang="ar-AE" sz="2200" i="1" spc="-1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𝑋</m:t>
                    </m:r>
                    <m:r>
                      <a:rPr lang="ar-AE" sz="2200" i="1" spc="-1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, </m:t>
                    </m:r>
                    <m:r>
                      <a:rPr lang="ar-AE" sz="2200" i="1" spc="7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𝑣</m:t>
                    </m:r>
                    <m:r>
                      <a:rPr lang="de-DE" sz="2200" b="0" i="1" spc="7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⋅</m:t>
                    </m:r>
                    <m:r>
                      <a:rPr lang="ar-AE" sz="2200" i="1" spc="-8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𝑤</m:t>
                    </m:r>
                    <m:r>
                      <a:rPr lang="ar-AE" sz="2200" i="1" spc="-8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 ≤ 0}</m:t>
                    </m:r>
                  </m:oMath>
                </a14:m>
                <a:endParaRPr sz="2200" dirty="0">
                  <a:latin typeface="Myriad Pro" panose="020B0503030403020204" pitchFamily="34" charset="0"/>
                  <a:cs typeface="Lucida Sans Unicode"/>
                </a:endParaRPr>
              </a:p>
            </p:txBody>
          </p:sp>
        </mc:Choice>
        <mc:Fallback xmlns="">
          <p:sp>
            <p:nvSpPr>
              <p:cNvPr id="5" name="object 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360104" y="963324"/>
                <a:ext cx="5671780" cy="2668198"/>
              </a:xfrm>
              <a:prstGeom prst="rect">
                <a:avLst/>
              </a:prstGeom>
              <a:blipFill>
                <a:blip r:embed="rId2"/>
                <a:stretch>
                  <a:fillRect l="-895" b="-235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ject 6"/>
          <p:cNvSpPr txBox="1"/>
          <p:nvPr/>
        </p:nvSpPr>
        <p:spPr>
          <a:xfrm>
            <a:off x="340525" y="4038417"/>
            <a:ext cx="4790533" cy="404627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65434" rIns="0" bIns="0" rtlCol="0">
            <a:spAutoFit/>
          </a:bodyPr>
          <a:lstStyle/>
          <a:p>
            <a:pPr marL="83053">
              <a:spcBef>
                <a:spcPts val="515"/>
              </a:spcBef>
            </a:pPr>
            <a:r>
              <a:rPr sz="2200" spc="-6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Proposition</a:t>
            </a:r>
            <a:endParaRPr sz="2200" dirty="0">
              <a:latin typeface="Myriad Pro" panose="020B0503030403020204" pitchFamily="34" charset="0"/>
              <a:cs typeface="Tahom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7"/>
              <p:cNvSpPr txBox="1"/>
              <p:nvPr/>
            </p:nvSpPr>
            <p:spPr>
              <a:xfrm>
                <a:off x="335654" y="4465428"/>
                <a:ext cx="4790533" cy="1885891"/>
              </a:xfrm>
              <a:prstGeom prst="rect">
                <a:avLst/>
              </a:prstGeom>
              <a:solidFill>
                <a:srgbClr val="FF0000">
                  <a:alpha val="10000"/>
                </a:srgbClr>
              </a:solidFill>
            </p:spPr>
            <p:txBody>
              <a:bodyPr vert="horz" wrap="square" lIns="0" tIns="124577" rIns="0" bIns="0" rtlCol="0">
                <a:spAutoFit/>
              </a:bodyPr>
              <a:lstStyle/>
              <a:p>
                <a:pPr marL="83053">
                  <a:spcBef>
                    <a:spcPts val="981"/>
                  </a:spcBef>
                </a:pPr>
                <a:r>
                  <a:rPr lang="de-DE" sz="2200" i="1" spc="20" dirty="0">
                    <a:latin typeface="Myriad Pro" panose="020B0503030403020204" pitchFamily="34" charset="0"/>
                    <a:cs typeface="Calibri"/>
                  </a:rPr>
                  <a:t>For </a:t>
                </a:r>
                <a:r>
                  <a:rPr lang="de-DE" sz="2200" i="1" spc="-10" dirty="0">
                    <a:latin typeface="Myriad Pro" panose="020B0503030403020204" pitchFamily="34" charset="0"/>
                    <a:cs typeface="Calibri"/>
                  </a:rPr>
                  <a:t>closed </a:t>
                </a:r>
                <a:r>
                  <a:rPr lang="de-DE" sz="2200" i="1" dirty="0">
                    <a:latin typeface="Myriad Pro" panose="020B0503030403020204" pitchFamily="34" charset="0"/>
                    <a:cs typeface="Calibri"/>
                  </a:rPr>
                  <a:t>convex </a:t>
                </a:r>
                <a:r>
                  <a:rPr lang="de-DE" sz="2200" i="1" spc="-20" dirty="0">
                    <a:latin typeface="Myriad Pro" panose="020B0503030403020204" pitchFamily="34" charset="0"/>
                    <a:cs typeface="Calibri"/>
                  </a:rPr>
                  <a:t>cones </a:t>
                </a:r>
                <a:r>
                  <a:rPr lang="de-DE" sz="2200" i="1" spc="119" dirty="0">
                    <a:solidFill>
                      <a:srgbClr val="00837F"/>
                    </a:solidFill>
                    <a:latin typeface="Myriad Pro" panose="020B0503030403020204" pitchFamily="34" charset="0"/>
                    <a:cs typeface="Arial"/>
                  </a:rPr>
                  <a:t>X, </a:t>
                </a:r>
                <a:r>
                  <a:rPr lang="de-DE" sz="2200" i="1" spc="-10" dirty="0">
                    <a:solidFill>
                      <a:srgbClr val="00837F"/>
                    </a:solidFill>
                    <a:latin typeface="Myriad Pro" panose="020B0503030403020204" pitchFamily="34" charset="0"/>
                    <a:cs typeface="Arial"/>
                  </a:rPr>
                  <a:t>Y</a:t>
                </a:r>
                <a:r>
                  <a:rPr lang="de-DE" sz="2200" i="1" spc="238" dirty="0">
                    <a:solidFill>
                      <a:srgbClr val="00837F"/>
                    </a:solidFill>
                    <a:latin typeface="Myriad Pro" panose="020B0503030403020204" pitchFamily="34" charset="0"/>
                    <a:cs typeface="Arial"/>
                  </a:rPr>
                  <a:t> </a:t>
                </a:r>
                <a:r>
                  <a:rPr lang="de-DE" sz="2200" i="1" spc="10" dirty="0">
                    <a:latin typeface="Myriad Pro" panose="020B0503030403020204" pitchFamily="34" charset="0"/>
                    <a:cs typeface="Calibri"/>
                  </a:rPr>
                  <a:t>:</a:t>
                </a:r>
                <a:endParaRPr lang="de-DE" sz="2200" i="1" dirty="0">
                  <a:latin typeface="Myriad Pro" panose="020B0503030403020204" pitchFamily="34" charset="0"/>
                  <a:cs typeface="Calibri"/>
                </a:endParaRPr>
              </a:p>
              <a:p>
                <a:pPr marL="425953" indent="-342900">
                  <a:spcBef>
                    <a:spcPts val="981"/>
                  </a:spcBef>
                  <a:buFont typeface="Arial" panose="020B0604020202020204" pitchFamily="34" charset="0"/>
                  <a:buChar char="•"/>
                </a:pPr>
                <a:r>
                  <a:rPr lang="de-DE" sz="2200" spc="979" baseline="13888" dirty="0">
                    <a:solidFill>
                      <a:srgbClr val="004B59"/>
                    </a:solidFill>
                    <a:latin typeface="Myriad Pro" panose="020B0503030403020204" pitchFamily="34" charset="0"/>
                    <a:cs typeface="Arial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200" i="1" spc="277" dirty="0" smtClean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a:rPr lang="de-DE" sz="2200" b="0" i="1" spc="277" dirty="0" smtClean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𝑋</m:t>
                        </m:r>
                      </m:e>
                      <m:sup>
                        <m:r>
                          <a:rPr lang="de-DE" sz="2200" b="0" i="1" spc="277" dirty="0" smtClean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∘</m:t>
                        </m:r>
                      </m:sup>
                    </m:sSup>
                  </m:oMath>
                </a14:m>
                <a:r>
                  <a:rPr lang="de-DE" sz="2200" i="1" spc="414" baseline="27777" dirty="0">
                    <a:solidFill>
                      <a:srgbClr val="00837F"/>
                    </a:solidFill>
                    <a:latin typeface="Myriad Pro" panose="020B0503030403020204" pitchFamily="34" charset="0"/>
                    <a:cs typeface="Arial"/>
                  </a:rPr>
                  <a:t> </a:t>
                </a:r>
                <a:r>
                  <a:rPr lang="de-DE" sz="2200" i="1" spc="-10" dirty="0">
                    <a:latin typeface="Myriad Pro" panose="020B0503030403020204" pitchFamily="34" charset="0"/>
                    <a:cs typeface="Calibri"/>
                  </a:rPr>
                  <a:t>is </a:t>
                </a:r>
                <a:r>
                  <a:rPr lang="de-DE" sz="2200" i="1" spc="-79" dirty="0">
                    <a:latin typeface="Myriad Pro" panose="020B0503030403020204" pitchFamily="34" charset="0"/>
                    <a:cs typeface="Calibri"/>
                  </a:rPr>
                  <a:t>a </a:t>
                </a:r>
                <a:r>
                  <a:rPr lang="de-DE" sz="2200" i="1" spc="-10" dirty="0">
                    <a:latin typeface="Myriad Pro" panose="020B0503030403020204" pitchFamily="34" charset="0"/>
                    <a:cs typeface="Calibri"/>
                  </a:rPr>
                  <a:t>closed </a:t>
                </a:r>
                <a:r>
                  <a:rPr lang="de-DE" sz="2200" i="1" dirty="0">
                    <a:latin typeface="Myriad Pro" panose="020B0503030403020204" pitchFamily="34" charset="0"/>
                    <a:cs typeface="Calibri"/>
                  </a:rPr>
                  <a:t>convex</a:t>
                </a:r>
                <a:r>
                  <a:rPr lang="de-DE" sz="2200" i="1" spc="-168" dirty="0">
                    <a:latin typeface="Myriad Pro" panose="020B0503030403020204" pitchFamily="34" charset="0"/>
                    <a:cs typeface="Calibri"/>
                  </a:rPr>
                  <a:t> </a:t>
                </a:r>
                <a:r>
                  <a:rPr lang="de-DE" sz="2200" i="1" spc="-20" dirty="0">
                    <a:latin typeface="Myriad Pro" panose="020B0503030403020204" pitchFamily="34" charset="0"/>
                    <a:cs typeface="Calibri"/>
                  </a:rPr>
                  <a:t>cone</a:t>
                </a:r>
                <a:endParaRPr lang="de-DE" sz="2200" i="1" dirty="0">
                  <a:latin typeface="Myriad Pro" panose="020B0503030403020204" pitchFamily="34" charset="0"/>
                  <a:cs typeface="Calibri"/>
                </a:endParaRPr>
              </a:p>
              <a:p>
                <a:pPr marL="425953" indent="-342900">
                  <a:spcBef>
                    <a:spcPts val="981"/>
                  </a:spcBef>
                  <a:buFont typeface="Arial" panose="020B0604020202020204" pitchFamily="34" charset="0"/>
                  <a:buChar char="•"/>
                </a:pPr>
                <a:r>
                  <a:rPr lang="de-DE" sz="2200" spc="979" baseline="13888" dirty="0">
                    <a:solidFill>
                      <a:srgbClr val="004B59"/>
                    </a:solidFill>
                    <a:latin typeface="Myriad Pro" panose="020B0503030403020204" pitchFamily="34" charset="0"/>
                    <a:cs typeface="Arial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200" i="1" spc="238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Lucida Sans Unicode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sz="2200" i="1" spc="238" dirty="0" smtClean="0">
                                <a:solidFill>
                                  <a:srgbClr val="00837F"/>
                                </a:solidFill>
                                <a:latin typeface="Cambria Math" panose="02040503050406030204" pitchFamily="18" charset="0"/>
                                <a:cs typeface="Lucida Sans Unicode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de-DE" sz="2200" i="1" spc="277" dirty="0">
                                    <a:solidFill>
                                      <a:srgbClr val="00837F"/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</m:ctrlPr>
                              </m:sSupPr>
                              <m:e>
                                <m:r>
                                  <a:rPr lang="de-DE" sz="2200" i="1" spc="277" dirty="0">
                                    <a:solidFill>
                                      <a:srgbClr val="00837F"/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de-DE" sz="2200" i="1" spc="277" dirty="0">
                                    <a:solidFill>
                                      <a:srgbClr val="00837F"/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  <m:t>∘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de-DE" sz="2200" b="0" i="1" spc="238" dirty="0" smtClean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∘</m:t>
                        </m:r>
                      </m:sup>
                    </m:sSup>
                    <m:r>
                      <a:rPr lang="de-DE" sz="2200" i="1" spc="355" baseline="2777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200" i="1" spc="-5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=</m:t>
                    </m:r>
                    <m:r>
                      <a:rPr lang="de-DE" sz="2200" i="1" spc="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200" i="1" spc="-1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𝑋</m:t>
                    </m:r>
                  </m:oMath>
                </a14:m>
                <a:endParaRPr lang="de-DE" sz="2200" i="1" dirty="0">
                  <a:latin typeface="Myriad Pro" panose="020B0503030403020204" pitchFamily="34" charset="0"/>
                  <a:cs typeface="Arial"/>
                </a:endParaRPr>
              </a:p>
              <a:p>
                <a:pPr marL="425953" indent="-342900">
                  <a:spcBef>
                    <a:spcPts val="981"/>
                  </a:spcBef>
                  <a:buFont typeface="Arial" panose="020B0604020202020204" pitchFamily="34" charset="0"/>
                  <a:buChar char="•"/>
                </a:pPr>
                <a:r>
                  <a:rPr lang="de-DE" sz="2200" spc="1100" baseline="13888" dirty="0">
                    <a:solidFill>
                      <a:srgbClr val="004B59"/>
                    </a:solidFill>
                    <a:latin typeface="Myriad Pro" panose="020B0503030403020204" pitchFamily="34" charset="0"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de-DE" sz="2200" i="1" spc="-3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h𝑢𝑙𝑙</m:t>
                    </m:r>
                    <m:r>
                      <a:rPr lang="de-DE" sz="2200" i="1" spc="-36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200" i="1" spc="5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de-DE" sz="2200" i="1" spc="5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𝑋</m:t>
                    </m:r>
                    <m:r>
                      <a:rPr lang="de-DE" sz="2200" i="1" spc="13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200" i="1" spc="-26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∪</m:t>
                    </m:r>
                    <m:r>
                      <a:rPr lang="de-DE" sz="2200" i="1" spc="-18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200" i="1" spc="-1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𝑌</m:t>
                    </m:r>
                    <m:r>
                      <a:rPr lang="de-DE" sz="2200" i="1" spc="-21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200" i="1" spc="11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)</m:t>
                    </m:r>
                    <m:r>
                      <a:rPr lang="de-DE" sz="2200" i="1" spc="-8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200" i="1" spc="-5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=</m:t>
                    </m:r>
                    <m:r>
                      <a:rPr lang="de-DE" sz="2200" i="1" spc="-7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sSup>
                      <m:sSupPr>
                        <m:ctrlPr>
                          <a:rPr lang="de-DE" sz="2200" i="1" spc="277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Lucida Sans Unicode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sz="2200" i="1" spc="226" dirty="0">
                                <a:solidFill>
                                  <a:srgbClr val="00837F"/>
                                </a:solidFill>
                                <a:latin typeface="Cambria Math" panose="02040503050406030204" pitchFamily="18" charset="0"/>
                                <a:cs typeface="Lucida Sans Unicode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de-DE" sz="2200" i="1" spc="277" dirty="0">
                                    <a:solidFill>
                                      <a:srgbClr val="00837F"/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</m:ctrlPr>
                              </m:sSupPr>
                              <m:e>
                                <m:r>
                                  <a:rPr lang="de-DE" sz="2200" i="1" spc="277" dirty="0">
                                    <a:solidFill>
                                      <a:srgbClr val="00837F"/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de-DE" sz="2200" i="1" spc="277" dirty="0">
                                    <a:solidFill>
                                      <a:srgbClr val="00837F"/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  <m:t>∘</m:t>
                                </m:r>
                              </m:sup>
                            </m:sSup>
                            <m:r>
                              <a:rPr lang="de-DE" sz="2200" i="1" spc="-268" dirty="0">
                                <a:solidFill>
                                  <a:srgbClr val="00837F"/>
                                </a:solidFill>
                                <a:latin typeface="Cambria Math" panose="02040503050406030204" pitchFamily="18" charset="0"/>
                                <a:cs typeface="Lucida Sans Unicode"/>
                              </a:rPr>
                              <m:t>∩</m:t>
                            </m:r>
                            <m:sSup>
                              <m:sSupPr>
                                <m:ctrlPr>
                                  <a:rPr lang="de-DE" sz="2200" i="1" spc="277" dirty="0">
                                    <a:solidFill>
                                      <a:srgbClr val="00837F"/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</m:ctrlPr>
                              </m:sSupPr>
                              <m:e>
                                <m:r>
                                  <a:rPr lang="de-DE" sz="2200" b="0" i="1" spc="277" dirty="0" smtClean="0">
                                    <a:solidFill>
                                      <a:srgbClr val="00837F"/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  <m:t>𝑌</m:t>
                                </m:r>
                              </m:e>
                              <m:sup>
                                <m:r>
                                  <a:rPr lang="de-DE" sz="2200" i="1" spc="277" dirty="0">
                                    <a:solidFill>
                                      <a:srgbClr val="00837F"/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  <m:t>∘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de-DE" sz="2200" b="0" i="1" spc="277" dirty="0" smtClean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∘</m:t>
                        </m:r>
                      </m:sup>
                    </m:sSup>
                  </m:oMath>
                </a14:m>
                <a:endParaRPr sz="2200" baseline="27777" dirty="0">
                  <a:latin typeface="Myriad Pro" panose="020B0503030403020204" pitchFamily="34" charset="0"/>
                  <a:cs typeface="Arial"/>
                </a:endParaRPr>
              </a:p>
            </p:txBody>
          </p:sp>
        </mc:Choice>
        <mc:Fallback xmlns="">
          <p:sp>
            <p:nvSpPr>
              <p:cNvPr id="7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54" y="4465428"/>
                <a:ext cx="4790533" cy="1885891"/>
              </a:xfrm>
              <a:prstGeom prst="rect">
                <a:avLst/>
              </a:prstGeom>
              <a:blipFill>
                <a:blip r:embed="rId3"/>
                <a:stretch>
                  <a:fillRect l="-1852" b="-6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object 8"/>
          <p:cNvGrpSpPr/>
          <p:nvPr/>
        </p:nvGrpSpPr>
        <p:grpSpPr>
          <a:xfrm>
            <a:off x="5633917" y="1074235"/>
            <a:ext cx="2858968" cy="2858968"/>
            <a:chOff x="2840925" y="542091"/>
            <a:chExt cx="1442720" cy="1442720"/>
          </a:xfrm>
        </p:grpSpPr>
        <p:sp>
          <p:nvSpPr>
            <p:cNvPr id="9" name="object 9"/>
            <p:cNvSpPr/>
            <p:nvPr/>
          </p:nvSpPr>
          <p:spPr>
            <a:xfrm>
              <a:off x="2840925" y="853174"/>
              <a:ext cx="1131570" cy="1131570"/>
            </a:xfrm>
            <a:custGeom>
              <a:avLst/>
              <a:gdLst/>
              <a:ahLst/>
              <a:cxnLst/>
              <a:rect l="l" t="t" r="r" b="b"/>
              <a:pathLst>
                <a:path w="1131570" h="1131570">
                  <a:moveTo>
                    <a:pt x="0" y="0"/>
                  </a:moveTo>
                  <a:lnTo>
                    <a:pt x="1131086" y="1131086"/>
                  </a:lnTo>
                  <a:lnTo>
                    <a:pt x="710754" y="4103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 sz="2200">
                <a:latin typeface="Myriad Pro" panose="020B0503030403020204" pitchFamily="34" charset="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3198002" y="547171"/>
              <a:ext cx="1080135" cy="1080135"/>
            </a:xfrm>
            <a:custGeom>
              <a:avLst/>
              <a:gdLst/>
              <a:ahLst/>
              <a:cxnLst/>
              <a:rect l="l" t="t" r="r" b="b"/>
              <a:pathLst>
                <a:path w="1080135" h="1080135">
                  <a:moveTo>
                    <a:pt x="360004" y="720008"/>
                  </a:moveTo>
                  <a:lnTo>
                    <a:pt x="360004" y="0"/>
                  </a:lnTo>
                </a:path>
                <a:path w="1080135" h="1080135">
                  <a:moveTo>
                    <a:pt x="360004" y="720008"/>
                  </a:moveTo>
                  <a:lnTo>
                    <a:pt x="1080013" y="720008"/>
                  </a:lnTo>
                </a:path>
                <a:path w="1080135" h="1080135">
                  <a:moveTo>
                    <a:pt x="360004" y="720008"/>
                  </a:moveTo>
                  <a:lnTo>
                    <a:pt x="360004" y="1080013"/>
                  </a:lnTo>
                </a:path>
                <a:path w="1080135" h="1080135">
                  <a:moveTo>
                    <a:pt x="360004" y="720008"/>
                  </a:moveTo>
                  <a:lnTo>
                    <a:pt x="0" y="720008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200">
                <a:latin typeface="Myriad Pro" panose="020B0503030403020204" pitchFamily="34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561659" y="550099"/>
              <a:ext cx="713740" cy="711200"/>
            </a:xfrm>
            <a:custGeom>
              <a:avLst/>
              <a:gdLst/>
              <a:ahLst/>
              <a:cxnLst/>
              <a:rect l="l" t="t" r="r" b="b"/>
              <a:pathLst>
                <a:path w="713739" h="711200">
                  <a:moveTo>
                    <a:pt x="410353" y="0"/>
                  </a:moveTo>
                  <a:lnTo>
                    <a:pt x="0" y="710754"/>
                  </a:lnTo>
                  <a:lnTo>
                    <a:pt x="713428" y="303075"/>
                  </a:lnTo>
                  <a:lnTo>
                    <a:pt x="410353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 sz="2200">
                <a:latin typeface="Myriad Pro" panose="020B0503030403020204" pitchFamily="34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564332" y="911682"/>
              <a:ext cx="609600" cy="352425"/>
            </a:xfrm>
            <a:custGeom>
              <a:avLst/>
              <a:gdLst/>
              <a:ahLst/>
              <a:cxnLst/>
              <a:rect l="l" t="t" r="r" b="b"/>
              <a:pathLst>
                <a:path w="609600" h="352425">
                  <a:moveTo>
                    <a:pt x="0" y="351845"/>
                  </a:moveTo>
                  <a:lnTo>
                    <a:pt x="609416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200">
                <a:latin typeface="Myriad Pro" panose="020B0503030403020204" pitchFamily="34" charset="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4143401" y="898719"/>
              <a:ext cx="34925" cy="46355"/>
            </a:xfrm>
            <a:custGeom>
              <a:avLst/>
              <a:gdLst/>
              <a:ahLst/>
              <a:cxnLst/>
              <a:rect l="l" t="t" r="r" b="b"/>
              <a:pathLst>
                <a:path w="34925" h="46355">
                  <a:moveTo>
                    <a:pt x="0" y="0"/>
                  </a:moveTo>
                  <a:lnTo>
                    <a:pt x="7383" y="5054"/>
                  </a:lnTo>
                  <a:lnTo>
                    <a:pt x="17792" y="8542"/>
                  </a:lnTo>
                  <a:lnTo>
                    <a:pt x="27963" y="10380"/>
                  </a:lnTo>
                  <a:lnTo>
                    <a:pt x="34634" y="10488"/>
                  </a:lnTo>
                  <a:lnTo>
                    <a:pt x="31392" y="16319"/>
                  </a:lnTo>
                  <a:lnTo>
                    <a:pt x="27898" y="26046"/>
                  </a:lnTo>
                  <a:lnTo>
                    <a:pt x="25714" y="36804"/>
                  </a:lnTo>
                  <a:lnTo>
                    <a:pt x="26400" y="45726"/>
                  </a:lnTo>
                </a:path>
              </a:pathLst>
            </a:custGeom>
            <a:ln w="8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200">
                <a:latin typeface="Myriad Pro" panose="020B0503030403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14"/>
              <p:cNvSpPr txBox="1"/>
              <p:nvPr/>
            </p:nvSpPr>
            <p:spPr>
              <a:xfrm>
                <a:off x="8384592" y="1704400"/>
                <a:ext cx="222728" cy="362697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i="1" spc="-8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𝑤</m:t>
                      </m:r>
                    </m:oMath>
                  </m:oMathPara>
                </a14:m>
                <a:endParaRPr sz="2200" dirty="0">
                  <a:latin typeface="Myriad Pro" panose="020B0503030403020204" pitchFamily="34" charset="0"/>
                  <a:cs typeface="Arial"/>
                </a:endParaRPr>
              </a:p>
            </p:txBody>
          </p:sp>
        </mc:Choice>
        <mc:Fallback xmlns="">
          <p:sp>
            <p:nvSpPr>
              <p:cNvPr id="14" name="object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4592" y="1704400"/>
                <a:ext cx="222728" cy="362697"/>
              </a:xfrm>
              <a:prstGeom prst="rect">
                <a:avLst/>
              </a:prstGeom>
              <a:blipFill>
                <a:blip r:embed="rId4"/>
                <a:stretch>
                  <a:fillRect l="-16667" r="-3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object 15"/>
          <p:cNvGrpSpPr/>
          <p:nvPr/>
        </p:nvGrpSpPr>
        <p:grpSpPr>
          <a:xfrm>
            <a:off x="7052095" y="1274248"/>
            <a:ext cx="741167" cy="1234440"/>
            <a:chOff x="3556579" y="643023"/>
            <a:chExt cx="374015" cy="622935"/>
          </a:xfrm>
        </p:grpSpPr>
        <p:sp>
          <p:nvSpPr>
            <p:cNvPr id="16" name="object 16"/>
            <p:cNvSpPr/>
            <p:nvPr/>
          </p:nvSpPr>
          <p:spPr>
            <a:xfrm>
              <a:off x="3561659" y="651437"/>
              <a:ext cx="352425" cy="609600"/>
            </a:xfrm>
            <a:custGeom>
              <a:avLst/>
              <a:gdLst/>
              <a:ahLst/>
              <a:cxnLst/>
              <a:rect l="l" t="t" r="r" b="b"/>
              <a:pathLst>
                <a:path w="352425" h="609600">
                  <a:moveTo>
                    <a:pt x="0" y="609416"/>
                  </a:moveTo>
                  <a:lnTo>
                    <a:pt x="351845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200">
                <a:latin typeface="Myriad Pro" panose="020B0503030403020204" pitchFamily="34" charset="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3880741" y="647150"/>
              <a:ext cx="46355" cy="34925"/>
            </a:xfrm>
            <a:custGeom>
              <a:avLst/>
              <a:gdLst/>
              <a:ahLst/>
              <a:cxnLst/>
              <a:rect l="l" t="t" r="r" b="b"/>
              <a:pathLst>
                <a:path w="46354" h="34925">
                  <a:moveTo>
                    <a:pt x="0" y="8233"/>
                  </a:moveTo>
                  <a:lnTo>
                    <a:pt x="8922" y="8919"/>
                  </a:lnTo>
                  <a:lnTo>
                    <a:pt x="19679" y="6735"/>
                  </a:lnTo>
                  <a:lnTo>
                    <a:pt x="29407" y="3242"/>
                  </a:lnTo>
                  <a:lnTo>
                    <a:pt x="35238" y="0"/>
                  </a:lnTo>
                  <a:lnTo>
                    <a:pt x="35346" y="6671"/>
                  </a:lnTo>
                  <a:lnTo>
                    <a:pt x="37184" y="16841"/>
                  </a:lnTo>
                  <a:lnTo>
                    <a:pt x="40671" y="27250"/>
                  </a:lnTo>
                  <a:lnTo>
                    <a:pt x="45726" y="34634"/>
                  </a:lnTo>
                </a:path>
              </a:pathLst>
            </a:custGeom>
            <a:ln w="8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200">
                <a:latin typeface="Myriad Pro" panose="020B0503030403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18"/>
              <p:cNvSpPr txBox="1"/>
              <p:nvPr/>
            </p:nvSpPr>
            <p:spPr>
              <a:xfrm>
                <a:off x="7502242" y="1055286"/>
                <a:ext cx="166102" cy="362697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i="1" spc="-8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𝑣</m:t>
                      </m:r>
                    </m:oMath>
                  </m:oMathPara>
                </a14:m>
                <a:endParaRPr sz="2200" dirty="0">
                  <a:latin typeface="Myriad Pro" panose="020B0503030403020204" pitchFamily="34" charset="0"/>
                  <a:cs typeface="Arial"/>
                </a:endParaRPr>
              </a:p>
            </p:txBody>
          </p:sp>
        </mc:Choice>
        <mc:Fallback xmlns="">
          <p:sp>
            <p:nvSpPr>
              <p:cNvPr id="18" name="object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242" y="1055286"/>
                <a:ext cx="166102" cy="362697"/>
              </a:xfrm>
              <a:prstGeom prst="rect">
                <a:avLst/>
              </a:prstGeom>
              <a:blipFill>
                <a:blip r:embed="rId5"/>
                <a:stretch>
                  <a:fillRect l="-21429" r="-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19"/>
              <p:cNvSpPr txBox="1"/>
              <p:nvPr/>
            </p:nvSpPr>
            <p:spPr>
              <a:xfrm>
                <a:off x="8177850" y="1073834"/>
                <a:ext cx="217694" cy="362697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i="1" spc="-10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𝑋</m:t>
                      </m:r>
                    </m:oMath>
                  </m:oMathPara>
                </a14:m>
                <a:endParaRPr sz="2200" dirty="0">
                  <a:latin typeface="Myriad Pro" panose="020B0503030403020204" pitchFamily="34" charset="0"/>
                  <a:cs typeface="Arial"/>
                </a:endParaRPr>
              </a:p>
            </p:txBody>
          </p:sp>
        </mc:Choice>
        <mc:Fallback xmlns="">
          <p:sp>
            <p:nvSpPr>
              <p:cNvPr id="19" name="object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7850" y="1073834"/>
                <a:ext cx="217694" cy="362697"/>
              </a:xfrm>
              <a:prstGeom prst="rect">
                <a:avLst/>
              </a:prstGeom>
              <a:blipFill>
                <a:blip r:embed="rId6"/>
                <a:stretch>
                  <a:fillRect l="-35294" r="-41176" b="-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ct 20"/>
              <p:cNvSpPr txBox="1"/>
              <p:nvPr/>
            </p:nvSpPr>
            <p:spPr>
              <a:xfrm>
                <a:off x="6286397" y="2766312"/>
                <a:ext cx="650413" cy="375392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75503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200" b="0" i="1" spc="414" dirty="0" smtClean="0">
                              <a:solidFill>
                                <a:srgbClr val="00837F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r>
                            <a:rPr lang="de-DE" sz="2200" b="0" i="1" spc="414" dirty="0" smtClean="0">
                              <a:solidFill>
                                <a:srgbClr val="00837F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𝑋</m:t>
                          </m:r>
                        </m:e>
                        <m:sup>
                          <m:r>
                            <a:rPr lang="de-DE" sz="2200" b="0" i="1" spc="414" dirty="0" smtClean="0">
                              <a:solidFill>
                                <a:srgbClr val="00837F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sz="2200" dirty="0">
                  <a:latin typeface="Myriad Pro" panose="020B0503030403020204" pitchFamily="34" charset="0"/>
                  <a:cs typeface="Arial"/>
                </a:endParaRPr>
              </a:p>
            </p:txBody>
          </p:sp>
        </mc:Choice>
        <mc:Fallback xmlns="">
          <p:sp>
            <p:nvSpPr>
              <p:cNvPr id="20" name="object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397" y="2766312"/>
                <a:ext cx="650413" cy="375392"/>
              </a:xfrm>
              <a:prstGeom prst="rect">
                <a:avLst/>
              </a:prstGeom>
              <a:blipFill>
                <a:blip r:embed="rId7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object 21"/>
          <p:cNvGrpSpPr/>
          <p:nvPr/>
        </p:nvGrpSpPr>
        <p:grpSpPr>
          <a:xfrm>
            <a:off x="5818191" y="1772898"/>
            <a:ext cx="1975607" cy="1975607"/>
            <a:chOff x="2933915" y="894657"/>
            <a:chExt cx="996950" cy="996950"/>
          </a:xfrm>
        </p:grpSpPr>
        <p:sp>
          <p:nvSpPr>
            <p:cNvPr id="22" name="object 22"/>
            <p:cNvSpPr/>
            <p:nvPr/>
          </p:nvSpPr>
          <p:spPr>
            <a:xfrm>
              <a:off x="2942263" y="911682"/>
              <a:ext cx="609600" cy="352425"/>
            </a:xfrm>
            <a:custGeom>
              <a:avLst/>
              <a:gdLst/>
              <a:ahLst/>
              <a:cxnLst/>
              <a:rect l="l" t="t" r="r" b="b"/>
              <a:pathLst>
                <a:path w="609600" h="352425">
                  <a:moveTo>
                    <a:pt x="609416" y="351845"/>
                  </a:moveTo>
                  <a:lnTo>
                    <a:pt x="0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200">
                <a:latin typeface="Myriad Pro" panose="020B0503030403020204" pitchFamily="34" charset="0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2937976" y="898719"/>
              <a:ext cx="34925" cy="46355"/>
            </a:xfrm>
            <a:custGeom>
              <a:avLst/>
              <a:gdLst/>
              <a:ahLst/>
              <a:cxnLst/>
              <a:rect l="l" t="t" r="r" b="b"/>
              <a:pathLst>
                <a:path w="34925" h="46355">
                  <a:moveTo>
                    <a:pt x="8233" y="45726"/>
                  </a:moveTo>
                  <a:lnTo>
                    <a:pt x="8919" y="36804"/>
                  </a:lnTo>
                  <a:lnTo>
                    <a:pt x="6735" y="26046"/>
                  </a:lnTo>
                  <a:lnTo>
                    <a:pt x="3242" y="16319"/>
                  </a:lnTo>
                  <a:lnTo>
                    <a:pt x="0" y="10488"/>
                  </a:lnTo>
                  <a:lnTo>
                    <a:pt x="6671" y="10380"/>
                  </a:lnTo>
                  <a:lnTo>
                    <a:pt x="16841" y="8542"/>
                  </a:lnTo>
                  <a:lnTo>
                    <a:pt x="27250" y="5054"/>
                  </a:lnTo>
                  <a:lnTo>
                    <a:pt x="34634" y="0"/>
                  </a:lnTo>
                </a:path>
              </a:pathLst>
            </a:custGeom>
            <a:ln w="8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200">
                <a:latin typeface="Myriad Pro" panose="020B0503030403020204" pitchFamily="34" charset="0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3561659" y="1273507"/>
              <a:ext cx="352425" cy="609600"/>
            </a:xfrm>
            <a:custGeom>
              <a:avLst/>
              <a:gdLst/>
              <a:ahLst/>
              <a:cxnLst/>
              <a:rect l="l" t="t" r="r" b="b"/>
              <a:pathLst>
                <a:path w="352425" h="609600">
                  <a:moveTo>
                    <a:pt x="0" y="0"/>
                  </a:moveTo>
                  <a:lnTo>
                    <a:pt x="351845" y="609416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200">
                <a:latin typeface="Myriad Pro" panose="020B0503030403020204" pitchFamily="34" charset="0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3880741" y="1852575"/>
              <a:ext cx="46355" cy="34925"/>
            </a:xfrm>
            <a:custGeom>
              <a:avLst/>
              <a:gdLst/>
              <a:ahLst/>
              <a:cxnLst/>
              <a:rect l="l" t="t" r="r" b="b"/>
              <a:pathLst>
                <a:path w="46354" h="34925">
                  <a:moveTo>
                    <a:pt x="45726" y="0"/>
                  </a:moveTo>
                  <a:lnTo>
                    <a:pt x="40671" y="7383"/>
                  </a:lnTo>
                  <a:lnTo>
                    <a:pt x="37184" y="17792"/>
                  </a:lnTo>
                  <a:lnTo>
                    <a:pt x="35346" y="27963"/>
                  </a:lnTo>
                  <a:lnTo>
                    <a:pt x="35238" y="34634"/>
                  </a:lnTo>
                  <a:lnTo>
                    <a:pt x="29407" y="31392"/>
                  </a:lnTo>
                  <a:lnTo>
                    <a:pt x="19679" y="27898"/>
                  </a:lnTo>
                  <a:lnTo>
                    <a:pt x="8922" y="25714"/>
                  </a:lnTo>
                  <a:lnTo>
                    <a:pt x="0" y="26400"/>
                  </a:lnTo>
                </a:path>
              </a:pathLst>
            </a:custGeom>
            <a:ln w="8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200">
                <a:latin typeface="Myriad Pro" panose="020B0503030403020204" pitchFamily="34" charset="0"/>
              </a:endParaRPr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617485" y="4032287"/>
            <a:ext cx="2666694" cy="362697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2200" spc="-30" dirty="0">
                <a:latin typeface="Myriad Pro" panose="020B0503030403020204" pitchFamily="34" charset="0"/>
                <a:cs typeface="Tahoma"/>
              </a:rPr>
              <a:t>Why </a:t>
            </a:r>
            <a:r>
              <a:rPr sz="2200" spc="-89" dirty="0">
                <a:latin typeface="Myriad Pro" panose="020B0503030403020204" pitchFamily="34" charset="0"/>
                <a:cs typeface="Tahoma"/>
              </a:rPr>
              <a:t>convex</a:t>
            </a:r>
            <a:r>
              <a:rPr sz="2200" spc="-40" dirty="0">
                <a:latin typeface="Myriad Pro" panose="020B0503030403020204" pitchFamily="34" charset="0"/>
                <a:cs typeface="Tahoma"/>
              </a:rPr>
              <a:t> </a:t>
            </a:r>
            <a:r>
              <a:rPr sz="2200" spc="-89" dirty="0">
                <a:latin typeface="Myriad Pro" panose="020B0503030403020204" pitchFamily="34" charset="0"/>
                <a:cs typeface="Tahoma"/>
              </a:rPr>
              <a:t>cones</a:t>
            </a:r>
            <a:r>
              <a:rPr lang="de-DE" sz="2200" spc="-89" dirty="0">
                <a:latin typeface="Myriad Pro" panose="020B0503030403020204" pitchFamily="34" charset="0"/>
                <a:cs typeface="Tahoma"/>
              </a:rPr>
              <a:t>  </a:t>
            </a:r>
            <a:r>
              <a:rPr sz="2200" spc="-89" dirty="0">
                <a:latin typeface="Myriad Pro" panose="020B0503030403020204" pitchFamily="34" charset="0"/>
                <a:cs typeface="Tahoma"/>
              </a:rPr>
              <a:t>?</a:t>
            </a:r>
            <a:endParaRPr sz="2200" dirty="0">
              <a:latin typeface="Myriad Pro" panose="020B0503030403020204" pitchFamily="34" charset="0"/>
              <a:cs typeface="Tahom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ject 27"/>
              <p:cNvSpPr txBox="1"/>
              <p:nvPr/>
            </p:nvSpPr>
            <p:spPr>
              <a:xfrm>
                <a:off x="5740817" y="4497072"/>
                <a:ext cx="3196027" cy="2098941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368705" indent="-294461">
                  <a:spcBef>
                    <a:spcPts val="188"/>
                  </a:spcBef>
                  <a:buClr>
                    <a:srgbClr val="004B59"/>
                  </a:buClr>
                  <a:buSzPct val="80000"/>
                  <a:buFontTx/>
                  <a:buChar char="►"/>
                  <a:tabLst>
                    <a:tab pos="369964" algn="l"/>
                  </a:tabLst>
                </a:pPr>
                <a14:m>
                  <m:oMath xmlns:m="http://schemas.openxmlformats.org/officeDocument/2006/math">
                    <m:r>
                      <a:rPr lang="de-DE" sz="2200" i="1" spc="-13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¬</m:t>
                    </m:r>
                    <m:r>
                      <a:rPr lang="de-DE" sz="2200" i="1" spc="-13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𝑋</m:t>
                    </m:r>
                    <m:r>
                      <a:rPr lang="de-DE" sz="2200" i="1" spc="-13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=</m:t>
                    </m:r>
                    <m:sSup>
                      <m:sSupPr>
                        <m:ctrlPr>
                          <a:rPr lang="de-DE" sz="2200" i="1" spc="277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a:rPr lang="de-DE" sz="2200" i="1" spc="277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𝑋</m:t>
                        </m:r>
                      </m:e>
                      <m:sup>
                        <m:r>
                          <a:rPr lang="de-DE" sz="2200" i="1" spc="277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∘</m:t>
                        </m:r>
                      </m:sup>
                    </m:sSup>
                  </m:oMath>
                </a14:m>
                <a:br>
                  <a:rPr lang="de-DE" sz="2200" baseline="27777" dirty="0">
                    <a:latin typeface="Myriad Pro" panose="020B0503030403020204" pitchFamily="34" charset="0"/>
                    <a:cs typeface="Arial"/>
                  </a:rPr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 sz="2200" i="1" spc="-10" dirty="0">
                        <a:solidFill>
                          <a:srgbClr val="00837F"/>
                        </a:solidFill>
                        <a:latin typeface="Myriad Pro" panose="020B0503030403020204" pitchFamily="34" charset="0"/>
                        <a:cs typeface="Arial"/>
                      </a:rPr>
                      <m:t>X</m:t>
                    </m:r>
                    <m:r>
                      <m:rPr>
                        <m:nor/>
                      </m:rPr>
                      <a:rPr lang="de-DE" sz="2200" i="1" spc="-10" dirty="0">
                        <a:solidFill>
                          <a:srgbClr val="00837F"/>
                        </a:solidFill>
                        <a:latin typeface="Myriad Pro" panose="020B0503030403020204" pitchFamily="34" charset="0"/>
                        <a:cs typeface="Arial"/>
                      </a:rPr>
                      <m:t> </m:t>
                    </m:r>
                    <m:r>
                      <m:rPr>
                        <m:nor/>
                      </m:rPr>
                      <a:rPr lang="de-DE" sz="2200" spc="-149" dirty="0">
                        <a:solidFill>
                          <a:srgbClr val="00837F"/>
                        </a:solidFill>
                        <a:latin typeface="Myriad Pro" panose="020B0503030403020204" pitchFamily="34" charset="0"/>
                        <a:cs typeface="Lucida Sans Unicode"/>
                      </a:rPr>
                      <m:t>⊓</m:t>
                    </m:r>
                    <m:r>
                      <m:rPr>
                        <m:nor/>
                      </m:rPr>
                      <a:rPr lang="de-DE" sz="2200" i="1" spc="-10" dirty="0">
                        <a:solidFill>
                          <a:srgbClr val="00837F"/>
                        </a:solidFill>
                        <a:latin typeface="Myriad Pro" panose="020B0503030403020204" pitchFamily="34" charset="0"/>
                        <a:cs typeface="Arial"/>
                      </a:rPr>
                      <m:t>Y</m:t>
                    </m:r>
                    <m:r>
                      <m:rPr>
                        <m:nor/>
                      </m:rPr>
                      <a:rPr lang="de-DE" sz="2200" i="1" spc="-10" dirty="0">
                        <a:solidFill>
                          <a:srgbClr val="00837F"/>
                        </a:solidFill>
                        <a:latin typeface="Myriad Pro" panose="020B0503030403020204" pitchFamily="34" charset="0"/>
                        <a:cs typeface="Arial"/>
                      </a:rPr>
                      <m:t> </m:t>
                    </m:r>
                    <m:r>
                      <m:rPr>
                        <m:nor/>
                      </m:rPr>
                      <a:rPr lang="de-DE" sz="2200" spc="-50" dirty="0">
                        <a:solidFill>
                          <a:srgbClr val="00837F"/>
                        </a:solidFill>
                        <a:latin typeface="Myriad Pro" panose="020B0503030403020204" pitchFamily="34" charset="0"/>
                        <a:cs typeface="Lucida Sans Unicode"/>
                      </a:rPr>
                      <m:t>= </m:t>
                    </m:r>
                    <m:r>
                      <m:rPr>
                        <m:nor/>
                      </m:rPr>
                      <a:rPr lang="de-DE" sz="2200" i="1" spc="-10" dirty="0">
                        <a:solidFill>
                          <a:srgbClr val="00837F"/>
                        </a:solidFill>
                        <a:latin typeface="Myriad Pro" panose="020B0503030403020204" pitchFamily="34" charset="0"/>
                        <a:cs typeface="Arial"/>
                      </a:rPr>
                      <m:t>X</m:t>
                    </m:r>
                    <m:r>
                      <m:rPr>
                        <m:nor/>
                      </m:rPr>
                      <a:rPr lang="de-DE" sz="2200" i="1" spc="-10" dirty="0">
                        <a:solidFill>
                          <a:srgbClr val="00837F"/>
                        </a:solidFill>
                        <a:latin typeface="Myriad Pro" panose="020B0503030403020204" pitchFamily="34" charset="0"/>
                        <a:cs typeface="Arial"/>
                      </a:rPr>
                      <m:t> </m:t>
                    </m:r>
                    <m:r>
                      <m:rPr>
                        <m:nor/>
                      </m:rPr>
                      <a:rPr lang="de-DE" sz="2200" spc="-268" dirty="0">
                        <a:solidFill>
                          <a:srgbClr val="00837F"/>
                        </a:solidFill>
                        <a:latin typeface="Myriad Pro" panose="020B0503030403020204" pitchFamily="34" charset="0"/>
                        <a:cs typeface="Lucida Sans Unicode"/>
                      </a:rPr>
                      <m:t>∩</m:t>
                    </m:r>
                    <m:r>
                      <m:rPr>
                        <m:nor/>
                      </m:rPr>
                      <a:rPr lang="de-DE" sz="2200" spc="-297" dirty="0">
                        <a:solidFill>
                          <a:srgbClr val="00837F"/>
                        </a:solidFill>
                        <a:latin typeface="Myriad Pro" panose="020B0503030403020204" pitchFamily="34" charset="0"/>
                        <a:cs typeface="Lucida Sans Unicode"/>
                      </a:rPr>
                      <m:t> </m:t>
                    </m:r>
                    <m:r>
                      <m:rPr>
                        <m:nor/>
                      </m:rPr>
                      <a:rPr lang="de-DE" sz="2200" i="1" spc="-10" dirty="0">
                        <a:solidFill>
                          <a:srgbClr val="00837F"/>
                        </a:solidFill>
                        <a:latin typeface="Myriad Pro" panose="020B0503030403020204" pitchFamily="34" charset="0"/>
                        <a:cs typeface="Arial"/>
                      </a:rPr>
                      <m:t>Y</m:t>
                    </m:r>
                  </m:oMath>
                </a14:m>
                <a:br>
                  <a:rPr lang="de-DE" sz="2200" spc="-10" dirty="0">
                    <a:solidFill>
                      <a:srgbClr val="00837F"/>
                    </a:solidFill>
                    <a:latin typeface="Myriad Pro" panose="020B0503030403020204" pitchFamily="34" charset="0"/>
                    <a:cs typeface="Arial"/>
                  </a:rPr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 sz="2200" i="1" spc="-10" dirty="0">
                        <a:solidFill>
                          <a:srgbClr val="00837F"/>
                        </a:solidFill>
                        <a:latin typeface="Myriad Pro" panose="020B0503030403020204" pitchFamily="34" charset="0"/>
                        <a:cs typeface="Arial"/>
                      </a:rPr>
                      <m:t>X</m:t>
                    </m:r>
                    <m:r>
                      <m:rPr>
                        <m:nor/>
                      </m:rPr>
                      <a:rPr lang="de-DE" sz="2200" i="1" spc="-10" dirty="0">
                        <a:solidFill>
                          <a:srgbClr val="00837F"/>
                        </a:solidFill>
                        <a:latin typeface="Myriad Pro" panose="020B0503030403020204" pitchFamily="34" charset="0"/>
                        <a:cs typeface="Arial"/>
                      </a:rPr>
                      <m:t> </m:t>
                    </m:r>
                    <m:r>
                      <a:rPr lang="de-DE" sz="2200" i="1" spc="-89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cs typeface="Tahoma"/>
                      </a:rPr>
                      <m:t>⊔</m:t>
                    </m:r>
                    <m:r>
                      <a:rPr lang="de-DE" sz="2200" i="1" spc="-14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m:rPr>
                        <m:nor/>
                      </m:rPr>
                      <a:rPr lang="de-DE" sz="2200" i="1" spc="-10" dirty="0">
                        <a:solidFill>
                          <a:srgbClr val="00837F"/>
                        </a:solidFill>
                        <a:latin typeface="Myriad Pro" panose="020B0503030403020204" pitchFamily="34" charset="0"/>
                        <a:cs typeface="Arial"/>
                      </a:rPr>
                      <m:t>Y</m:t>
                    </m:r>
                    <m:r>
                      <m:rPr>
                        <m:nor/>
                      </m:rPr>
                      <a:rPr lang="de-DE" sz="2200" i="1" spc="-10" dirty="0">
                        <a:solidFill>
                          <a:srgbClr val="00837F"/>
                        </a:solidFill>
                        <a:latin typeface="Myriad Pro" panose="020B0503030403020204" pitchFamily="34" charset="0"/>
                        <a:cs typeface="Arial"/>
                      </a:rPr>
                      <m:t> </m:t>
                    </m:r>
                    <m:r>
                      <m:rPr>
                        <m:nor/>
                      </m:rPr>
                      <a:rPr lang="de-DE" sz="2200" spc="-50" dirty="0">
                        <a:solidFill>
                          <a:srgbClr val="00837F"/>
                        </a:solidFill>
                        <a:latin typeface="Myriad Pro" panose="020B0503030403020204" pitchFamily="34" charset="0"/>
                        <a:cs typeface="Lucida Sans Unicode"/>
                      </a:rPr>
                      <m:t>= </m:t>
                    </m:r>
                    <m:r>
                      <m:rPr>
                        <m:nor/>
                      </m:rPr>
                      <a:rPr lang="de-DE" sz="2200" i="1" spc="-30" dirty="0">
                        <a:solidFill>
                          <a:srgbClr val="00837F"/>
                        </a:solidFill>
                        <a:latin typeface="Myriad Pro" panose="020B0503030403020204" pitchFamily="34" charset="0"/>
                        <a:cs typeface="Arial"/>
                      </a:rPr>
                      <m:t>hull</m:t>
                    </m:r>
                    <m:r>
                      <m:rPr>
                        <m:nor/>
                      </m:rPr>
                      <a:rPr lang="de-DE" sz="2200" i="1" spc="-30" dirty="0">
                        <a:solidFill>
                          <a:srgbClr val="00837F"/>
                        </a:solidFill>
                        <a:latin typeface="Myriad Pro" panose="020B0503030403020204" pitchFamily="34" charset="0"/>
                        <a:cs typeface="Arial"/>
                      </a:rPr>
                      <m:t> </m:t>
                    </m:r>
                    <m:r>
                      <m:rPr>
                        <m:nor/>
                      </m:rPr>
                      <a:rPr lang="de-DE" sz="2200" spc="50" dirty="0">
                        <a:solidFill>
                          <a:srgbClr val="00837F"/>
                        </a:solidFill>
                        <a:latin typeface="Myriad Pro" panose="020B0503030403020204" pitchFamily="34" charset="0"/>
                        <a:cs typeface="Lucida Sans Unicode"/>
                      </a:rPr>
                      <m:t>(</m:t>
                    </m:r>
                    <m:r>
                      <m:rPr>
                        <m:nor/>
                      </m:rPr>
                      <a:rPr lang="de-DE" sz="2200" i="1" spc="50" dirty="0">
                        <a:solidFill>
                          <a:srgbClr val="00837F"/>
                        </a:solidFill>
                        <a:latin typeface="Myriad Pro" panose="020B0503030403020204" pitchFamily="34" charset="0"/>
                        <a:cs typeface="Arial"/>
                      </a:rPr>
                      <m:t>X</m:t>
                    </m:r>
                    <m:r>
                      <m:rPr>
                        <m:nor/>
                      </m:rPr>
                      <a:rPr lang="de-DE" sz="2200" i="1" spc="50" dirty="0">
                        <a:solidFill>
                          <a:srgbClr val="00837F"/>
                        </a:solidFill>
                        <a:latin typeface="Myriad Pro" panose="020B0503030403020204" pitchFamily="34" charset="0"/>
                        <a:cs typeface="Arial"/>
                      </a:rPr>
                      <m:t> </m:t>
                    </m:r>
                    <m:r>
                      <m:rPr>
                        <m:nor/>
                      </m:rPr>
                      <a:rPr lang="de-DE" sz="2200" spc="-268" dirty="0">
                        <a:solidFill>
                          <a:srgbClr val="00837F"/>
                        </a:solidFill>
                        <a:latin typeface="Myriad Pro" panose="020B0503030403020204" pitchFamily="34" charset="0"/>
                        <a:cs typeface="Lucida Sans Unicode"/>
                      </a:rPr>
                      <m:t>∪ </m:t>
                    </m:r>
                    <m:r>
                      <m:rPr>
                        <m:nor/>
                      </m:rPr>
                      <a:rPr lang="de-DE" sz="2200" i="1" spc="-10" dirty="0">
                        <a:solidFill>
                          <a:srgbClr val="00837F"/>
                        </a:solidFill>
                        <a:latin typeface="Myriad Pro" panose="020B0503030403020204" pitchFamily="34" charset="0"/>
                        <a:cs typeface="Arial"/>
                      </a:rPr>
                      <m:t>Y</m:t>
                    </m:r>
                    <m:r>
                      <m:rPr>
                        <m:nor/>
                      </m:rPr>
                      <a:rPr lang="de-DE" sz="2200" i="1" spc="-79" dirty="0">
                        <a:solidFill>
                          <a:srgbClr val="00837F"/>
                        </a:solidFill>
                        <a:latin typeface="Myriad Pro" panose="020B0503030403020204" pitchFamily="34" charset="0"/>
                        <a:cs typeface="Arial"/>
                      </a:rPr>
                      <m:t> </m:t>
                    </m:r>
                    <m:r>
                      <m:rPr>
                        <m:nor/>
                      </m:rPr>
                      <a:rPr lang="de-DE" sz="2200" spc="119" dirty="0">
                        <a:solidFill>
                          <a:srgbClr val="00837F"/>
                        </a:solidFill>
                        <a:latin typeface="Myriad Pro" panose="020B0503030403020204" pitchFamily="34" charset="0"/>
                        <a:cs typeface="Lucida Sans Unicode"/>
                      </a:rPr>
                      <m:t>)</m:t>
                    </m:r>
                  </m:oMath>
                </a14:m>
                <a:endParaRPr lang="de-DE" sz="2200" dirty="0">
                  <a:latin typeface="Myriad Pro" panose="020B0503030403020204" pitchFamily="34" charset="0"/>
                  <a:cs typeface="Lucida Sans Unicode"/>
                </a:endParaRPr>
              </a:p>
              <a:p>
                <a:pPr marL="368705" indent="-294461">
                  <a:spcBef>
                    <a:spcPts val="188"/>
                  </a:spcBef>
                  <a:buClr>
                    <a:srgbClr val="004B59"/>
                  </a:buClr>
                  <a:buSzPct val="80000"/>
                  <a:buFontTx/>
                  <a:buChar char="►"/>
                  <a:tabLst>
                    <a:tab pos="369964" algn="l"/>
                  </a:tabLst>
                </a:pPr>
                <a:r>
                  <a:rPr lang="de-DE" sz="2200" spc="-50" dirty="0" err="1">
                    <a:latin typeface="Myriad Pro" panose="020B0503030403020204" pitchFamily="34" charset="0"/>
                    <a:cs typeface="Tahoma"/>
                  </a:rPr>
                  <a:t>Convex</a:t>
                </a:r>
                <a:r>
                  <a:rPr lang="de-DE" sz="2200" spc="-50" dirty="0">
                    <a:latin typeface="Myriad Pro" panose="020B0503030403020204" pitchFamily="34" charset="0"/>
                    <a:cs typeface="Tahoma"/>
                  </a:rPr>
                  <a:t>/</a:t>
                </a:r>
                <a:r>
                  <a:rPr lang="de-DE" sz="2200" spc="-50" dirty="0" err="1">
                    <a:latin typeface="Myriad Pro" panose="020B0503030403020204" pitchFamily="34" charset="0"/>
                    <a:cs typeface="Tahoma"/>
                  </a:rPr>
                  <a:t>conic</a:t>
                </a:r>
                <a:r>
                  <a:rPr lang="de-DE" sz="2200" spc="-50" dirty="0">
                    <a:latin typeface="Myriad Pro" panose="020B0503030403020204" pitchFamily="34" charset="0"/>
                    <a:cs typeface="Tahoma"/>
                  </a:rPr>
                  <a:t>  </a:t>
                </a:r>
                <a:r>
                  <a:rPr lang="de-DE" sz="2200" spc="-50" dirty="0" err="1">
                    <a:latin typeface="Myriad Pro" panose="020B0503030403020204" pitchFamily="34" charset="0"/>
                    <a:cs typeface="Tahoma"/>
                  </a:rPr>
                  <a:t>optimization</a:t>
                </a:r>
                <a:endParaRPr lang="de-DE" sz="2200" dirty="0">
                  <a:latin typeface="Myriad Pro" panose="020B0503030403020204" pitchFamily="34" charset="0"/>
                  <a:cs typeface="Lucida Sans Unicode"/>
                </a:endParaRPr>
              </a:p>
              <a:p>
                <a:pPr marL="368705" indent="-294461">
                  <a:spcBef>
                    <a:spcPts val="188"/>
                  </a:spcBef>
                  <a:buClr>
                    <a:srgbClr val="004B59"/>
                  </a:buClr>
                  <a:buSzPct val="80000"/>
                  <a:buFontTx/>
                  <a:buChar char="►"/>
                  <a:tabLst>
                    <a:tab pos="369964" algn="l"/>
                  </a:tabLst>
                </a:pPr>
                <a:endParaRPr lang="de-DE" sz="2200" dirty="0">
                  <a:latin typeface="Myriad Pro" panose="020B0503030403020204" pitchFamily="34" charset="0"/>
                  <a:cs typeface="Lucida Sans Unicode"/>
                </a:endParaRPr>
              </a:p>
            </p:txBody>
          </p:sp>
        </mc:Choice>
        <mc:Fallback xmlns="">
          <p:sp>
            <p:nvSpPr>
              <p:cNvPr id="27" name="object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817" y="4497072"/>
                <a:ext cx="3196027" cy="2098941"/>
              </a:xfrm>
              <a:prstGeom prst="rect">
                <a:avLst/>
              </a:prstGeom>
              <a:blipFill>
                <a:blip r:embed="rId8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627742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6" grpId="0"/>
      <p:bldP spid="2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839" y="158625"/>
            <a:ext cx="5134062" cy="461219"/>
          </a:xfrm>
          <a:prstGeom prst="rect">
            <a:avLst/>
          </a:prstGeom>
        </p:spPr>
        <p:txBody>
          <a:bodyPr vert="horz" wrap="square" lIns="0" tIns="33975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5168">
              <a:spcBef>
                <a:spcPts val="268"/>
              </a:spcBef>
            </a:pPr>
            <a:r>
              <a:rPr sz="2774" spc="-20" dirty="0">
                <a:solidFill>
                  <a:srgbClr val="004B59"/>
                </a:solidFill>
                <a:latin typeface="Tahoma"/>
                <a:cs typeface="Tahoma"/>
              </a:rPr>
              <a:t>Not </a:t>
            </a:r>
            <a:r>
              <a:rPr sz="2774" spc="-59" dirty="0">
                <a:solidFill>
                  <a:srgbClr val="004B59"/>
                </a:solidFill>
                <a:latin typeface="Tahoma"/>
                <a:cs typeface="Tahoma"/>
              </a:rPr>
              <a:t>all </a:t>
            </a:r>
            <a:r>
              <a:rPr sz="2774" spc="-149" dirty="0">
                <a:solidFill>
                  <a:srgbClr val="004B59"/>
                </a:solidFill>
                <a:latin typeface="Tahoma"/>
                <a:cs typeface="Tahoma"/>
              </a:rPr>
              <a:t>Cones </a:t>
            </a:r>
            <a:r>
              <a:rPr sz="2774" spc="-109" dirty="0">
                <a:solidFill>
                  <a:srgbClr val="004B59"/>
                </a:solidFill>
                <a:latin typeface="Tahoma"/>
                <a:cs typeface="Tahoma"/>
              </a:rPr>
              <a:t>Appropriate </a:t>
            </a:r>
            <a:r>
              <a:rPr sz="2774" spc="-129" dirty="0">
                <a:solidFill>
                  <a:srgbClr val="004B59"/>
                </a:solidFill>
                <a:latin typeface="Tahoma"/>
                <a:cs typeface="Tahoma"/>
              </a:rPr>
              <a:t>for</a:t>
            </a:r>
            <a:r>
              <a:rPr sz="2774" spc="495" dirty="0">
                <a:solidFill>
                  <a:srgbClr val="004B59"/>
                </a:solidFill>
                <a:latin typeface="Tahoma"/>
                <a:cs typeface="Tahoma"/>
              </a:rPr>
              <a:t> </a:t>
            </a:r>
            <a:r>
              <a:rPr sz="2774" spc="129" dirty="0">
                <a:solidFill>
                  <a:srgbClr val="00837F"/>
                </a:solidFill>
                <a:latin typeface="Lucida Sans Unicode"/>
                <a:cs typeface="Lucida Sans Unicode"/>
              </a:rPr>
              <a:t>ALC</a:t>
            </a:r>
            <a:endParaRPr sz="2774">
              <a:latin typeface="Lucida Sans Unicode"/>
              <a:cs typeface="Lucida Sans Unicode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25102" y="1120664"/>
            <a:ext cx="2507889" cy="2507889"/>
            <a:chOff x="363791" y="565520"/>
            <a:chExt cx="1265555" cy="1265555"/>
          </a:xfrm>
        </p:grpSpPr>
        <p:sp>
          <p:nvSpPr>
            <p:cNvPr id="4" name="object 4"/>
            <p:cNvSpPr/>
            <p:nvPr/>
          </p:nvSpPr>
          <p:spPr>
            <a:xfrm>
              <a:off x="366331" y="568060"/>
              <a:ext cx="0" cy="1260475"/>
            </a:xfrm>
            <a:custGeom>
              <a:avLst/>
              <a:gdLst/>
              <a:ahLst/>
              <a:cxnLst/>
              <a:rect l="l" t="t" r="r" b="b"/>
              <a:pathLst>
                <a:path h="1260475">
                  <a:moveTo>
                    <a:pt x="0" y="1260015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6331" y="928065"/>
              <a:ext cx="900430" cy="900430"/>
            </a:xfrm>
            <a:custGeom>
              <a:avLst/>
              <a:gdLst/>
              <a:ahLst/>
              <a:cxnLst/>
              <a:rect l="l" t="t" r="r" b="b"/>
              <a:pathLst>
                <a:path w="900430" h="900430">
                  <a:moveTo>
                    <a:pt x="359994" y="0"/>
                  </a:moveTo>
                  <a:lnTo>
                    <a:pt x="0" y="0"/>
                  </a:lnTo>
                  <a:lnTo>
                    <a:pt x="0" y="893686"/>
                  </a:lnTo>
                  <a:lnTo>
                    <a:pt x="359994" y="0"/>
                  </a:lnTo>
                  <a:close/>
                </a:path>
                <a:path w="900430" h="900430">
                  <a:moveTo>
                    <a:pt x="900010" y="540016"/>
                  </a:moveTo>
                  <a:lnTo>
                    <a:pt x="0" y="900010"/>
                  </a:lnTo>
                  <a:lnTo>
                    <a:pt x="900010" y="900010"/>
                  </a:lnTo>
                  <a:lnTo>
                    <a:pt x="900010" y="540016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6331" y="1828076"/>
              <a:ext cx="1260475" cy="0"/>
            </a:xfrm>
            <a:custGeom>
              <a:avLst/>
              <a:gdLst/>
              <a:ahLst/>
              <a:cxnLst/>
              <a:rect l="l" t="t" r="r" b="b"/>
              <a:pathLst>
                <a:path w="1260475">
                  <a:moveTo>
                    <a:pt x="0" y="0"/>
                  </a:moveTo>
                  <a:lnTo>
                    <a:pt x="1260015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0761" y="943380"/>
              <a:ext cx="880744" cy="878840"/>
            </a:xfrm>
            <a:custGeom>
              <a:avLst/>
              <a:gdLst/>
              <a:ahLst/>
              <a:cxnLst/>
              <a:rect l="l" t="t" r="r" b="b"/>
              <a:pathLst>
                <a:path w="880744" h="878839">
                  <a:moveTo>
                    <a:pt x="615041" y="0"/>
                  </a:moveTo>
                  <a:lnTo>
                    <a:pt x="0" y="878369"/>
                  </a:lnTo>
                  <a:lnTo>
                    <a:pt x="880266" y="265224"/>
                  </a:lnTo>
                  <a:lnTo>
                    <a:pt x="615041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8"/>
              <p:cNvSpPr txBox="1"/>
              <p:nvPr/>
            </p:nvSpPr>
            <p:spPr>
              <a:xfrm>
                <a:off x="827456" y="1991435"/>
                <a:ext cx="234053" cy="358348"/>
              </a:xfrm>
              <a:prstGeom prst="rect">
                <a:avLst/>
              </a:prstGeom>
            </p:spPr>
            <p:txBody>
              <a:bodyPr vert="horz" wrap="square" lIns="0" tIns="22650" rIns="0" bIns="0" rtlCol="0">
                <a:spAutoFit/>
              </a:bodyPr>
              <a:lstStyle/>
              <a:p>
                <a:pPr marL="25168">
                  <a:spcBef>
                    <a:spcPts val="17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180" i="1" spc="-20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𝐴</m:t>
                      </m:r>
                    </m:oMath>
                  </m:oMathPara>
                </a14:m>
                <a:endParaRPr sz="218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8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56" y="1991435"/>
                <a:ext cx="234053" cy="358348"/>
              </a:xfrm>
              <a:prstGeom prst="rect">
                <a:avLst/>
              </a:prstGeom>
              <a:blipFill>
                <a:blip r:embed="rId2"/>
                <a:stretch>
                  <a:fillRect l="-31579" r="-26316" b="-103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9"/>
              <p:cNvSpPr txBox="1"/>
              <p:nvPr/>
            </p:nvSpPr>
            <p:spPr>
              <a:xfrm>
                <a:off x="1813573" y="2205453"/>
                <a:ext cx="226503" cy="358348"/>
              </a:xfrm>
              <a:prstGeom prst="rect">
                <a:avLst/>
              </a:prstGeom>
            </p:spPr>
            <p:txBody>
              <a:bodyPr vert="horz" wrap="square" lIns="0" tIns="22650" rIns="0" bIns="0" rtlCol="0">
                <a:spAutoFit/>
              </a:bodyPr>
              <a:lstStyle/>
              <a:p>
                <a:pPr marL="25168">
                  <a:spcBef>
                    <a:spcPts val="17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180" i="1" spc="-198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𝐶</m:t>
                      </m:r>
                    </m:oMath>
                  </m:oMathPara>
                </a14:m>
                <a:endParaRPr sz="218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9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573" y="2205453"/>
                <a:ext cx="226503" cy="358348"/>
              </a:xfrm>
              <a:prstGeom prst="rect">
                <a:avLst/>
              </a:prstGeom>
              <a:blipFill>
                <a:blip r:embed="rId3"/>
                <a:stretch>
                  <a:fillRect l="-33333" r="-16667" b="-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bject 10"/>
          <p:cNvSpPr/>
          <p:nvPr/>
        </p:nvSpPr>
        <p:spPr>
          <a:xfrm>
            <a:off x="730136" y="1125698"/>
            <a:ext cx="2497822" cy="2497822"/>
          </a:xfrm>
          <a:custGeom>
            <a:avLst/>
            <a:gdLst/>
            <a:ahLst/>
            <a:cxnLst/>
            <a:rect l="l" t="t" r="r" b="b"/>
            <a:pathLst>
              <a:path w="1260475" h="1260475">
                <a:moveTo>
                  <a:pt x="1260015" y="1260015"/>
                </a:moveTo>
                <a:lnTo>
                  <a:pt x="1259105" y="1211683"/>
                </a:lnTo>
                <a:lnTo>
                  <a:pt x="1256397" y="1163812"/>
                </a:lnTo>
                <a:lnTo>
                  <a:pt x="1251924" y="1116433"/>
                </a:lnTo>
                <a:lnTo>
                  <a:pt x="1245719" y="1069580"/>
                </a:lnTo>
                <a:lnTo>
                  <a:pt x="1237813" y="1023285"/>
                </a:lnTo>
                <a:lnTo>
                  <a:pt x="1228239" y="977581"/>
                </a:lnTo>
                <a:lnTo>
                  <a:pt x="1217031" y="932500"/>
                </a:lnTo>
                <a:lnTo>
                  <a:pt x="1204221" y="888076"/>
                </a:lnTo>
                <a:lnTo>
                  <a:pt x="1189841" y="844339"/>
                </a:lnTo>
                <a:lnTo>
                  <a:pt x="1173925" y="801325"/>
                </a:lnTo>
                <a:lnTo>
                  <a:pt x="1156503" y="759064"/>
                </a:lnTo>
                <a:lnTo>
                  <a:pt x="1137611" y="717589"/>
                </a:lnTo>
                <a:lnTo>
                  <a:pt x="1117279" y="676934"/>
                </a:lnTo>
                <a:lnTo>
                  <a:pt x="1095541" y="637130"/>
                </a:lnTo>
                <a:lnTo>
                  <a:pt x="1072429" y="598211"/>
                </a:lnTo>
                <a:lnTo>
                  <a:pt x="1047976" y="560209"/>
                </a:lnTo>
                <a:lnTo>
                  <a:pt x="1022214" y="523156"/>
                </a:lnTo>
                <a:lnTo>
                  <a:pt x="995177" y="487086"/>
                </a:lnTo>
                <a:lnTo>
                  <a:pt x="966896" y="452030"/>
                </a:lnTo>
                <a:lnTo>
                  <a:pt x="937404" y="418022"/>
                </a:lnTo>
                <a:lnTo>
                  <a:pt x="906735" y="385095"/>
                </a:lnTo>
                <a:lnTo>
                  <a:pt x="874920" y="353280"/>
                </a:lnTo>
                <a:lnTo>
                  <a:pt x="841992" y="322610"/>
                </a:lnTo>
                <a:lnTo>
                  <a:pt x="807984" y="293119"/>
                </a:lnTo>
                <a:lnTo>
                  <a:pt x="772929" y="264838"/>
                </a:lnTo>
                <a:lnTo>
                  <a:pt x="736858" y="237800"/>
                </a:lnTo>
                <a:lnTo>
                  <a:pt x="699806" y="212039"/>
                </a:lnTo>
                <a:lnTo>
                  <a:pt x="661804" y="187586"/>
                </a:lnTo>
                <a:lnTo>
                  <a:pt x="622884" y="164474"/>
                </a:lnTo>
                <a:lnTo>
                  <a:pt x="583081" y="142735"/>
                </a:lnTo>
                <a:lnTo>
                  <a:pt x="542425" y="122404"/>
                </a:lnTo>
                <a:lnTo>
                  <a:pt x="500951" y="103511"/>
                </a:lnTo>
                <a:lnTo>
                  <a:pt x="458690" y="86090"/>
                </a:lnTo>
                <a:lnTo>
                  <a:pt x="415675" y="70173"/>
                </a:lnTo>
                <a:lnTo>
                  <a:pt x="371939" y="55793"/>
                </a:lnTo>
                <a:lnTo>
                  <a:pt x="327514" y="42983"/>
                </a:lnTo>
                <a:lnTo>
                  <a:pt x="282433" y="31775"/>
                </a:lnTo>
                <a:lnTo>
                  <a:pt x="236729" y="22202"/>
                </a:lnTo>
                <a:lnTo>
                  <a:pt x="190434" y="14296"/>
                </a:lnTo>
                <a:lnTo>
                  <a:pt x="143581" y="8090"/>
                </a:lnTo>
                <a:lnTo>
                  <a:pt x="96203" y="3617"/>
                </a:lnTo>
                <a:lnTo>
                  <a:pt x="48331" y="909"/>
                </a:lnTo>
                <a:lnTo>
                  <a:pt x="0" y="0"/>
                </a:lnTo>
              </a:path>
            </a:pathLst>
          </a:custGeom>
          <a:ln w="1012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11"/>
              <p:cNvSpPr txBox="1"/>
              <p:nvPr/>
            </p:nvSpPr>
            <p:spPr>
              <a:xfrm>
                <a:off x="2272220" y="1210517"/>
                <a:ext cx="3357401" cy="358348"/>
              </a:xfrm>
              <a:prstGeom prst="rect">
                <a:avLst/>
              </a:prstGeom>
            </p:spPr>
            <p:txBody>
              <a:bodyPr vert="horz" wrap="square" lIns="0" tIns="22650" rIns="0" bIns="0" rtlCol="0">
                <a:spAutoFit/>
              </a:bodyPr>
              <a:lstStyle/>
              <a:p>
                <a:pPr marL="25168">
                  <a:spcBef>
                    <a:spcPts val="178"/>
                  </a:spcBef>
                </a:pPr>
                <a14:m>
                  <m:oMath xmlns:m="http://schemas.openxmlformats.org/officeDocument/2006/math">
                    <m:r>
                      <a:rPr lang="de-DE" sz="2200" i="1" spc="-2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𝐴</m:t>
                    </m:r>
                    <m:r>
                      <a:rPr lang="de-DE" sz="2200" b="0" i="1" spc="-2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⊔</m:t>
                    </m:r>
                    <m:r>
                      <a:rPr lang="de-D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𝐵</m:t>
                    </m:r>
                  </m:oMath>
                </a14:m>
                <a:r>
                  <a:rPr lang="de-DE" sz="2200" dirty="0">
                    <a:latin typeface="Arial"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  <a:cs typeface="Arial"/>
                      </a:rPr>
                      <m:t>= </m:t>
                    </m:r>
                    <m:r>
                      <a:rPr lang="de-DE" sz="22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cs typeface="Arial"/>
                      </a:rPr>
                      <m:t>h𝑢𝑙𝑙</m:t>
                    </m:r>
                    <m:r>
                      <a:rPr lang="de-DE" sz="22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cs typeface="Arial"/>
                      </a:rPr>
                      <m:t>(</m:t>
                    </m:r>
                    <m:r>
                      <a:rPr lang="de-DE" sz="22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cs typeface="Arial"/>
                      </a:rPr>
                      <m:t>𝐴</m:t>
                    </m:r>
                    <m:r>
                      <a:rPr lang="de-DE" sz="2200" b="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cs typeface="Arial"/>
                      </a:rPr>
                      <m:t>∪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2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cs typeface="Arial"/>
                      </a:rPr>
                      <m:t>𝐵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  <a:cs typeface="Arial"/>
                      </a:rPr>
                      <m:t>)</m:t>
                    </m:r>
                  </m:oMath>
                </a14:m>
                <a:endParaRPr sz="22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1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220" y="1210517"/>
                <a:ext cx="3357401" cy="358348"/>
              </a:xfrm>
              <a:prstGeom prst="rect">
                <a:avLst/>
              </a:prstGeom>
              <a:blipFill>
                <a:blip r:embed="rId4"/>
                <a:stretch>
                  <a:fillRect l="-2264" b="-3793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bject 12"/>
          <p:cNvSpPr txBox="1"/>
          <p:nvPr/>
        </p:nvSpPr>
        <p:spPr>
          <a:xfrm>
            <a:off x="725075" y="4129372"/>
            <a:ext cx="6147542" cy="1392477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442312" indent="-342900">
              <a:spcBef>
                <a:spcPts val="10"/>
              </a:spcBef>
              <a:buClr>
                <a:srgbClr val="004B59"/>
              </a:buClr>
              <a:buSzPct val="72727"/>
              <a:buFont typeface="Arial" panose="020B0604020202020204" pitchFamily="34" charset="0"/>
              <a:buChar char="•"/>
              <a:tabLst>
                <a:tab pos="395131" algn="l"/>
              </a:tabLst>
            </a:pPr>
            <a:r>
              <a:rPr lang="de-DE" sz="2200" spc="-50" dirty="0" err="1">
                <a:latin typeface="Myriad Pro" panose="020B0503030403020204" pitchFamily="34" charset="0"/>
                <a:cs typeface="Tahoma"/>
              </a:rPr>
              <a:t>Distributivity</a:t>
            </a:r>
            <a:r>
              <a:rPr lang="de-DE" sz="2200" spc="-50" dirty="0">
                <a:latin typeface="Myriad Pro" panose="020B0503030403020204" pitchFamily="34" charset="0"/>
                <a:cs typeface="Tahoma"/>
              </a:rPr>
              <a:t> </a:t>
            </a:r>
            <a:r>
              <a:rPr lang="de-DE" sz="2200" spc="-119" dirty="0" err="1">
                <a:latin typeface="Myriad Pro" panose="020B0503030403020204" pitchFamily="34" charset="0"/>
                <a:cs typeface="Tahoma"/>
              </a:rPr>
              <a:t>law</a:t>
            </a:r>
            <a:r>
              <a:rPr lang="de-DE" sz="2200" spc="-119" dirty="0">
                <a:latin typeface="Myriad Pro" panose="020B0503030403020204" pitchFamily="34" charset="0"/>
                <a:cs typeface="Tahoma"/>
              </a:rPr>
              <a:t> </a:t>
            </a:r>
            <a:r>
              <a:rPr lang="de-DE" sz="2200" spc="-69" dirty="0">
                <a:latin typeface="Myriad Pro" panose="020B0503030403020204" pitchFamily="34" charset="0"/>
                <a:cs typeface="Tahoma"/>
              </a:rPr>
              <a:t>not</a:t>
            </a:r>
            <a:r>
              <a:rPr lang="de-DE" sz="2200" spc="258" dirty="0">
                <a:latin typeface="Myriad Pro" panose="020B0503030403020204" pitchFamily="34" charset="0"/>
                <a:cs typeface="Tahoma"/>
              </a:rPr>
              <a:t> </a:t>
            </a:r>
            <a:r>
              <a:rPr lang="de-DE" sz="2200" spc="-69" dirty="0" err="1">
                <a:latin typeface="Myriad Pro" panose="020B0503030403020204" pitchFamily="34" charset="0"/>
                <a:cs typeface="Tahoma"/>
              </a:rPr>
              <a:t>fulfilled</a:t>
            </a:r>
            <a:endParaRPr lang="de-DE" sz="2200" dirty="0">
              <a:latin typeface="Myriad Pro" panose="020B0503030403020204" pitchFamily="34" charset="0"/>
              <a:cs typeface="Tahoma"/>
            </a:endParaRPr>
          </a:p>
          <a:p>
            <a:pPr marL="442312" indent="-342900">
              <a:spcBef>
                <a:spcPts val="337"/>
              </a:spcBef>
              <a:buClr>
                <a:srgbClr val="004B59"/>
              </a:buClr>
              <a:buSzPct val="72727"/>
              <a:buFont typeface="Arial" panose="020B0604020202020204" pitchFamily="34" charset="0"/>
              <a:buChar char="•"/>
              <a:tabLst>
                <a:tab pos="395131" algn="l"/>
              </a:tabLst>
            </a:pPr>
            <a:r>
              <a:rPr lang="de-DE" sz="2200" spc="-40" dirty="0" err="1">
                <a:latin typeface="Myriad Pro" panose="020B0503030403020204" pitchFamily="34" charset="0"/>
                <a:cs typeface="Tahoma"/>
              </a:rPr>
              <a:t>What</a:t>
            </a:r>
            <a:r>
              <a:rPr lang="de-DE" sz="2200" spc="-40" dirty="0">
                <a:latin typeface="Myriad Pro" panose="020B0503030403020204" pitchFamily="34" charset="0"/>
                <a:cs typeface="Tahoma"/>
              </a:rPr>
              <a:t> </a:t>
            </a:r>
            <a:r>
              <a:rPr lang="de-DE" sz="2200" spc="-109" dirty="0" err="1">
                <a:latin typeface="Myriad Pro" panose="020B0503030403020204" pitchFamily="34" charset="0"/>
                <a:cs typeface="Tahoma"/>
              </a:rPr>
              <a:t>should</a:t>
            </a:r>
            <a:r>
              <a:rPr lang="de-DE" sz="2200" spc="-109" dirty="0">
                <a:latin typeface="Myriad Pro" panose="020B0503030403020204" pitchFamily="34" charset="0"/>
                <a:cs typeface="Tahoma"/>
              </a:rPr>
              <a:t> </a:t>
            </a:r>
            <a:r>
              <a:rPr lang="de-DE" sz="2200" spc="-208" dirty="0" err="1">
                <a:latin typeface="Myriad Pro" panose="020B0503030403020204" pitchFamily="34" charset="0"/>
                <a:cs typeface="Tahoma"/>
              </a:rPr>
              <a:t>we</a:t>
            </a:r>
            <a:r>
              <a:rPr lang="de-DE" sz="2200" spc="218" dirty="0">
                <a:latin typeface="Myriad Pro" panose="020B0503030403020204" pitchFamily="34" charset="0"/>
                <a:cs typeface="Tahoma"/>
              </a:rPr>
              <a:t> </a:t>
            </a:r>
            <a:r>
              <a:rPr lang="de-DE" sz="2200" spc="-89" dirty="0">
                <a:latin typeface="Myriad Pro" panose="020B0503030403020204" pitchFamily="34" charset="0"/>
                <a:cs typeface="Tahoma"/>
              </a:rPr>
              <a:t>do?</a:t>
            </a:r>
            <a:endParaRPr lang="de-DE" sz="2200" dirty="0">
              <a:latin typeface="Myriad Pro" panose="020B0503030403020204" pitchFamily="34" charset="0"/>
              <a:cs typeface="Tahoma"/>
            </a:endParaRPr>
          </a:p>
          <a:p>
            <a:pPr marL="942526" lvl="1" indent="-333471">
              <a:lnSpc>
                <a:spcPts val="2378"/>
              </a:lnSpc>
              <a:spcBef>
                <a:spcPts val="347"/>
              </a:spcBef>
              <a:buClr>
                <a:srgbClr val="004B59"/>
              </a:buClr>
              <a:buAutoNum type="arabicPeriod"/>
              <a:tabLst>
                <a:tab pos="943785" algn="l"/>
              </a:tabLst>
            </a:pPr>
            <a:r>
              <a:rPr lang="de-DE" sz="2200" spc="-30" dirty="0" err="1">
                <a:latin typeface="Myriad Pro" panose="020B0503030403020204" pitchFamily="34" charset="0"/>
                <a:cs typeface="Tahoma"/>
              </a:rPr>
              <a:t>Restrict</a:t>
            </a:r>
            <a:r>
              <a:rPr lang="de-DE" sz="2200" spc="-30" dirty="0">
                <a:latin typeface="Myriad Pro" panose="020B0503030403020204" pitchFamily="34" charset="0"/>
                <a:cs typeface="Tahoma"/>
              </a:rPr>
              <a:t> </a:t>
            </a:r>
            <a:r>
              <a:rPr lang="de-DE" sz="2200" spc="-50" dirty="0" err="1">
                <a:solidFill>
                  <a:srgbClr val="7030A0"/>
                </a:solidFill>
                <a:latin typeface="Myriad Pro" panose="020B0503030403020204" pitchFamily="34" charset="0"/>
                <a:cs typeface="Tahoma"/>
              </a:rPr>
              <a:t>family</a:t>
            </a:r>
            <a:r>
              <a:rPr lang="de-DE" sz="2200" spc="-50" dirty="0">
                <a:solidFill>
                  <a:srgbClr val="7030A0"/>
                </a:solidFill>
                <a:latin typeface="Myriad Pro" panose="020B0503030403020204" pitchFamily="34" charset="0"/>
                <a:cs typeface="Tahoma"/>
              </a:rPr>
              <a:t> </a:t>
            </a:r>
            <a:r>
              <a:rPr lang="de-DE" sz="2200" spc="-69" dirty="0" err="1">
                <a:solidFill>
                  <a:srgbClr val="7030A0"/>
                </a:solidFill>
                <a:latin typeface="Myriad Pro" panose="020B0503030403020204" pitchFamily="34" charset="0"/>
                <a:cs typeface="Tahoma"/>
              </a:rPr>
              <a:t>of</a:t>
            </a:r>
            <a:r>
              <a:rPr lang="de-DE" sz="2200" spc="-69" dirty="0">
                <a:solidFill>
                  <a:srgbClr val="7030A0"/>
                </a:solidFill>
                <a:latin typeface="Myriad Pro" panose="020B0503030403020204" pitchFamily="34" charset="0"/>
                <a:cs typeface="Tahoma"/>
              </a:rPr>
              <a:t> </a:t>
            </a:r>
            <a:r>
              <a:rPr lang="de-DE" sz="2200" spc="-109" dirty="0" err="1">
                <a:solidFill>
                  <a:srgbClr val="7030A0"/>
                </a:solidFill>
                <a:latin typeface="Myriad Pro" panose="020B0503030403020204" pitchFamily="34" charset="0"/>
                <a:cs typeface="Tahoma"/>
              </a:rPr>
              <a:t>cones</a:t>
            </a:r>
            <a:r>
              <a:rPr lang="de-DE" sz="2200" spc="-109" dirty="0">
                <a:solidFill>
                  <a:srgbClr val="7030A0"/>
                </a:solidFill>
                <a:latin typeface="Myriad Pro" panose="020B0503030403020204" pitchFamily="34" charset="0"/>
                <a:cs typeface="Tahoma"/>
              </a:rPr>
              <a:t> </a:t>
            </a:r>
            <a:r>
              <a:rPr lang="de-DE" sz="2200" spc="-30" dirty="0">
                <a:latin typeface="Myriad Pro" panose="020B0503030403020204" pitchFamily="34" charset="0"/>
                <a:cs typeface="Tahoma"/>
              </a:rPr>
              <a:t>(in </a:t>
            </a:r>
            <a:r>
              <a:rPr lang="de-DE" sz="2200" spc="-69" dirty="0" err="1">
                <a:latin typeface="Myriad Pro" panose="020B0503030403020204" pitchFamily="34" charset="0"/>
                <a:cs typeface="Tahoma"/>
              </a:rPr>
              <a:t>the</a:t>
            </a:r>
            <a:r>
              <a:rPr lang="de-DE" sz="2200" spc="476" dirty="0">
                <a:latin typeface="Myriad Pro" panose="020B0503030403020204" pitchFamily="34" charset="0"/>
                <a:cs typeface="Tahoma"/>
              </a:rPr>
              <a:t> </a:t>
            </a:r>
            <a:r>
              <a:rPr lang="de-DE" sz="2200" spc="-59" dirty="0" err="1">
                <a:latin typeface="Myriad Pro" panose="020B0503030403020204" pitchFamily="34" charset="0"/>
                <a:cs typeface="Tahoma"/>
              </a:rPr>
              <a:t>following</a:t>
            </a:r>
            <a:r>
              <a:rPr lang="de-DE" sz="2200" spc="-59" dirty="0">
                <a:latin typeface="Myriad Pro" panose="020B0503030403020204" pitchFamily="34" charset="0"/>
                <a:cs typeface="Tahoma"/>
              </a:rPr>
              <a:t>)</a:t>
            </a:r>
            <a:endParaRPr lang="de-DE" sz="2200" dirty="0">
              <a:latin typeface="Myriad Pro" panose="020B0503030403020204" pitchFamily="34" charset="0"/>
              <a:cs typeface="Tahoma"/>
            </a:endParaRPr>
          </a:p>
          <a:p>
            <a:pPr marL="942526" lvl="1" indent="-333471">
              <a:lnSpc>
                <a:spcPts val="2378"/>
              </a:lnSpc>
              <a:buClr>
                <a:srgbClr val="004B59"/>
              </a:buClr>
              <a:buAutoNum type="arabicPeriod"/>
              <a:tabLst>
                <a:tab pos="943785" algn="l"/>
              </a:tabLst>
            </a:pPr>
            <a:r>
              <a:rPr lang="de-DE" sz="2200" spc="-89" dirty="0">
                <a:latin typeface="Myriad Pro" panose="020B0503030403020204" pitchFamily="34" charset="0"/>
                <a:cs typeface="Tahoma"/>
              </a:rPr>
              <a:t>Search </a:t>
            </a:r>
            <a:r>
              <a:rPr lang="de-DE" sz="2200" spc="-79" dirty="0" err="1">
                <a:latin typeface="Myriad Pro" panose="020B0503030403020204" pitchFamily="34" charset="0"/>
                <a:cs typeface="Tahoma"/>
              </a:rPr>
              <a:t>for</a:t>
            </a:r>
            <a:r>
              <a:rPr lang="de-DE" sz="2200" spc="-79" dirty="0">
                <a:latin typeface="Myriad Pro" panose="020B0503030403020204" pitchFamily="34" charset="0"/>
                <a:cs typeface="Tahoma"/>
              </a:rPr>
              <a:t> </a:t>
            </a:r>
            <a:r>
              <a:rPr lang="de-DE" sz="2200" spc="-99" dirty="0">
                <a:solidFill>
                  <a:srgbClr val="3C8C93"/>
                </a:solidFill>
                <a:latin typeface="Myriad Pro" panose="020B0503030403020204" pitchFamily="34" charset="0"/>
                <a:cs typeface="Tahoma"/>
              </a:rPr>
              <a:t>a </a:t>
            </a:r>
            <a:r>
              <a:rPr lang="de-DE" sz="2200" spc="-50" dirty="0">
                <a:solidFill>
                  <a:srgbClr val="3C8C93"/>
                </a:solidFill>
                <a:latin typeface="Myriad Pro" panose="020B0503030403020204" pitchFamily="34" charset="0"/>
                <a:cs typeface="Tahoma"/>
              </a:rPr>
              <a:t>(</a:t>
            </a:r>
            <a:r>
              <a:rPr lang="de-DE" sz="2200" spc="-50" dirty="0" err="1">
                <a:solidFill>
                  <a:srgbClr val="3C8C93"/>
                </a:solidFill>
                <a:latin typeface="Myriad Pro" panose="020B0503030403020204" pitchFamily="34" charset="0"/>
                <a:cs typeface="Tahoma"/>
              </a:rPr>
              <a:t>the</a:t>
            </a:r>
            <a:r>
              <a:rPr lang="de-DE" sz="2200" spc="-50" dirty="0">
                <a:solidFill>
                  <a:srgbClr val="3C8C93"/>
                </a:solidFill>
                <a:latin typeface="Myriad Pro" panose="020B0503030403020204" pitchFamily="34" charset="0"/>
                <a:cs typeface="Tahoma"/>
              </a:rPr>
              <a:t>) </a:t>
            </a:r>
            <a:r>
              <a:rPr lang="de-DE" sz="2200" spc="-50" dirty="0" err="1">
                <a:solidFill>
                  <a:srgbClr val="3C8C93"/>
                </a:solidFill>
                <a:latin typeface="Myriad Pro" panose="020B0503030403020204" pitchFamily="34" charset="0"/>
                <a:cs typeface="Tahoma"/>
              </a:rPr>
              <a:t>logic</a:t>
            </a:r>
            <a:r>
              <a:rPr lang="de-DE" sz="2200" spc="-50" dirty="0">
                <a:solidFill>
                  <a:srgbClr val="3C8C93"/>
                </a:solidFill>
                <a:latin typeface="Myriad Pro" panose="020B0503030403020204" pitchFamily="34" charset="0"/>
                <a:cs typeface="Tahoma"/>
              </a:rPr>
              <a:t> </a:t>
            </a:r>
            <a:r>
              <a:rPr lang="de-DE" sz="2200" spc="-69" dirty="0" err="1">
                <a:solidFill>
                  <a:srgbClr val="3C8C93"/>
                </a:solidFill>
                <a:latin typeface="Myriad Pro" panose="020B0503030403020204" pitchFamily="34" charset="0"/>
                <a:cs typeface="Tahoma"/>
              </a:rPr>
              <a:t>of</a:t>
            </a:r>
            <a:r>
              <a:rPr lang="de-DE" sz="2200" spc="-69" dirty="0">
                <a:solidFill>
                  <a:srgbClr val="3C8C93"/>
                </a:solidFill>
                <a:latin typeface="Myriad Pro" panose="020B0503030403020204" pitchFamily="34" charset="0"/>
                <a:cs typeface="Tahoma"/>
              </a:rPr>
              <a:t> </a:t>
            </a:r>
            <a:r>
              <a:rPr lang="de-DE" sz="2200" spc="-109" dirty="0" err="1">
                <a:solidFill>
                  <a:srgbClr val="3C8C93"/>
                </a:solidFill>
                <a:latin typeface="Myriad Pro" panose="020B0503030403020204" pitchFamily="34" charset="0"/>
                <a:cs typeface="Tahoma"/>
              </a:rPr>
              <a:t>cones</a:t>
            </a:r>
            <a:r>
              <a:rPr lang="de-DE" sz="2200" spc="139" dirty="0">
                <a:solidFill>
                  <a:srgbClr val="3C8C93"/>
                </a:solidFill>
                <a:latin typeface="Myriad Pro" panose="020B0503030403020204" pitchFamily="34" charset="0"/>
                <a:cs typeface="Tahoma"/>
              </a:rPr>
              <a:t> </a:t>
            </a:r>
            <a:r>
              <a:rPr lang="de-DE" sz="2200" spc="-69" dirty="0">
                <a:latin typeface="Myriad Pro" panose="020B0503030403020204" pitchFamily="34" charset="0"/>
                <a:cs typeface="Tahoma"/>
              </a:rPr>
              <a:t>(</a:t>
            </a:r>
            <a:r>
              <a:rPr lang="de-DE" sz="2200" spc="-69" dirty="0" err="1">
                <a:latin typeface="Myriad Pro" panose="020B0503030403020204" pitchFamily="34" charset="0"/>
                <a:cs typeface="Tahoma"/>
              </a:rPr>
              <a:t>thereafter</a:t>
            </a:r>
            <a:r>
              <a:rPr lang="de-DE" sz="2200" spc="-69" dirty="0">
                <a:latin typeface="Myriad Pro" panose="020B0503030403020204" pitchFamily="34" charset="0"/>
                <a:cs typeface="Tahoma"/>
              </a:rPr>
              <a:t>)</a:t>
            </a:r>
            <a:endParaRPr lang="de-DE" sz="2200" dirty="0">
              <a:latin typeface="Myriad Pro" panose="020B0503030403020204" pitchFamily="34" charset="0"/>
              <a:cs typeface="Tahom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13"/>
              <p:cNvSpPr txBox="1"/>
              <p:nvPr/>
            </p:nvSpPr>
            <p:spPr>
              <a:xfrm>
                <a:off x="3425690" y="2152169"/>
                <a:ext cx="4344966" cy="693824"/>
              </a:xfrm>
              <a:prstGeom prst="rect">
                <a:avLst/>
              </a:prstGeom>
            </p:spPr>
            <p:txBody>
              <a:bodyPr vert="horz" wrap="square" lIns="0" tIns="22650" rIns="0" bIns="0" rtlCol="0">
                <a:spAutoFit/>
              </a:bodyPr>
              <a:lstStyle/>
              <a:p>
                <a:pPr marR="47818" algn="r">
                  <a:spcBef>
                    <a:spcPts val="178"/>
                  </a:spcBef>
                  <a:tabLst>
                    <a:tab pos="2447548" algn="l"/>
                    <a:tab pos="29622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i="1" spc="-198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𝐶</m:t>
                      </m:r>
                      <m:r>
                        <a:rPr lang="de-DE" sz="2200" i="1" spc="12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 </m:t>
                      </m:r>
                      <m:r>
                        <a:rPr lang="de-DE" sz="2200" i="1" spc="-168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⊓</m:t>
                      </m:r>
                      <m:r>
                        <a:rPr lang="de-DE" sz="2200" i="1" spc="12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(</m:t>
                      </m:r>
                      <m:r>
                        <a:rPr lang="de-DE" sz="2200" i="1" spc="-2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𝐴</m:t>
                      </m:r>
                      <m:r>
                        <a:rPr lang="de-DE" sz="2200" b="0" i="1" spc="-20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⊔</m:t>
                      </m:r>
                      <m:r>
                        <a:rPr lang="de-DE" sz="2200" i="1" spc="-208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 </m:t>
                      </m:r>
                      <m:r>
                        <a:rPr lang="de-DE" sz="2200" i="1" spc="15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𝐵</m:t>
                      </m:r>
                      <m:r>
                        <a:rPr lang="de-DE" sz="2200" i="1" spc="12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)</m:t>
                      </m:r>
                      <m:r>
                        <a:rPr lang="de-DE" sz="2200" i="1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	</m:t>
                      </m:r>
                      <m:r>
                        <a:rPr lang="de-DE" sz="2200" i="1" spc="-5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=</m:t>
                      </m:r>
                      <m:r>
                        <a:rPr lang="de-DE" sz="2200" i="1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	</m:t>
                      </m:r>
                      <m:r>
                        <a:rPr lang="de-DE" sz="2200" i="1" spc="-198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𝐶</m:t>
                      </m:r>
                    </m:oMath>
                  </m:oMathPara>
                </a14:m>
                <a:endParaRPr lang="de-DE" sz="2200" dirty="0">
                  <a:latin typeface="Arial"/>
                  <a:cs typeface="Arial"/>
                </a:endParaRPr>
              </a:p>
              <a:p>
                <a:pPr marR="10067" algn="r">
                  <a:spcBef>
                    <a:spcPts val="69"/>
                  </a:spcBef>
                  <a:tabLst>
                    <a:tab pos="513417" algn="l"/>
                    <a:tab pos="2962225" algn="l"/>
                    <a:tab pos="347690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i="1" spc="-10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≠</m:t>
                      </m:r>
                      <m:r>
                        <a:rPr lang="de-DE" sz="2200" i="1" spc="-5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	</m:t>
                      </m:r>
                      <m:d>
                        <m:dPr>
                          <m:ctrlPr>
                            <a:rPr lang="de-DE" sz="2200" i="1" spc="129" dirty="0">
                              <a:solidFill>
                                <a:srgbClr val="00837F"/>
                              </a:solidFill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dPr>
                        <m:e>
                          <m:r>
                            <a:rPr lang="de-DE" sz="2200" i="1" spc="-198" dirty="0">
                              <a:solidFill>
                                <a:srgbClr val="00837F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𝐶</m:t>
                          </m:r>
                          <m:r>
                            <a:rPr lang="de-DE" sz="2200" i="1" spc="129" dirty="0">
                              <a:solidFill>
                                <a:srgbClr val="00837F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 </m:t>
                          </m:r>
                          <m:r>
                            <a:rPr lang="de-DE" sz="2200" b="0" i="1" spc="-168" dirty="0" smtClean="0">
                              <a:solidFill>
                                <a:srgbClr val="00837F"/>
                              </a:solidFill>
                              <a:latin typeface="Cambria Math" panose="02040503050406030204" pitchFamily="18" charset="0"/>
                              <a:cs typeface="Lucida Sans Unicode"/>
                            </a:rPr>
                            <m:t>⊓</m:t>
                          </m:r>
                          <m:r>
                            <a:rPr lang="de-DE" sz="2200" i="1" spc="-20" dirty="0">
                              <a:solidFill>
                                <a:srgbClr val="00837F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𝐴</m:t>
                          </m:r>
                        </m:e>
                      </m:d>
                      <m:r>
                        <a:rPr lang="de-DE" sz="2200" b="0" i="1" spc="-208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⊔</m:t>
                      </m:r>
                      <m:r>
                        <a:rPr lang="de-DE" sz="2200" i="1" spc="-208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 </m:t>
                      </m:r>
                      <m:r>
                        <a:rPr lang="de-DE" sz="2200" i="1" spc="12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(</m:t>
                      </m:r>
                      <m:r>
                        <a:rPr lang="de-DE" sz="2200" i="1" spc="-198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𝐶</m:t>
                      </m:r>
                      <m:r>
                        <a:rPr lang="de-DE" sz="2200" i="1" spc="12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 </m:t>
                      </m:r>
                      <m:r>
                        <a:rPr lang="de-DE" sz="2200" b="0" i="1" spc="12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⊓</m:t>
                      </m:r>
                      <m:r>
                        <a:rPr lang="de-DE" sz="2200" i="1" spc="15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𝐵</m:t>
                      </m:r>
                      <m:r>
                        <a:rPr lang="de-DE" sz="2200" i="1" spc="12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)</m:t>
                      </m:r>
                      <m:r>
                        <a:rPr lang="de-DE" sz="2200" i="1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	</m:t>
                      </m:r>
                      <m:r>
                        <a:rPr lang="de-DE" sz="2200" i="1" spc="-5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=</m:t>
                      </m:r>
                      <m:r>
                        <a:rPr lang="de-DE" sz="2200" i="1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	</m:t>
                      </m:r>
                      <m:r>
                        <a:rPr lang="de-DE" sz="2200" i="1" spc="-5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⊥</m:t>
                      </m:r>
                    </m:oMath>
                  </m:oMathPara>
                </a14:m>
                <a:endParaRPr sz="2200" dirty="0"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13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690" y="2152169"/>
                <a:ext cx="4344966" cy="693824"/>
              </a:xfrm>
              <a:prstGeom prst="rect">
                <a:avLst/>
              </a:prstGeom>
              <a:blipFill>
                <a:blip r:embed="rId5"/>
                <a:stretch>
                  <a:fillRect b="-160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9">
                <a:extLst>
                  <a:ext uri="{FF2B5EF4-FFF2-40B4-BE49-F238E27FC236}">
                    <a16:creationId xmlns:a16="http://schemas.microsoft.com/office/drawing/2014/main" id="{C7948A0B-3EBE-3346-8D74-5B89CF8CE940}"/>
                  </a:ext>
                </a:extLst>
              </p:cNvPr>
              <p:cNvSpPr txBox="1"/>
              <p:nvPr/>
            </p:nvSpPr>
            <p:spPr>
              <a:xfrm>
                <a:off x="2123728" y="3142660"/>
                <a:ext cx="226503" cy="358348"/>
              </a:xfrm>
              <a:prstGeom prst="rect">
                <a:avLst/>
              </a:prstGeom>
            </p:spPr>
            <p:txBody>
              <a:bodyPr vert="horz" wrap="square" lIns="0" tIns="22650" rIns="0" bIns="0" rtlCol="0">
                <a:spAutoFit/>
              </a:bodyPr>
              <a:lstStyle/>
              <a:p>
                <a:pPr marL="25168">
                  <a:spcBef>
                    <a:spcPts val="17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180" b="0" i="1" smtClean="0">
                          <a:solidFill>
                            <a:srgbClr val="3C8C93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𝐵</m:t>
                      </m:r>
                    </m:oMath>
                  </m:oMathPara>
                </a14:m>
                <a:endParaRPr sz="218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6" name="object 9">
                <a:extLst>
                  <a:ext uri="{FF2B5EF4-FFF2-40B4-BE49-F238E27FC236}">
                    <a16:creationId xmlns:a16="http://schemas.microsoft.com/office/drawing/2014/main" id="{C7948A0B-3EBE-3346-8D74-5B89CF8CE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3142660"/>
                <a:ext cx="226503" cy="358348"/>
              </a:xfrm>
              <a:prstGeom prst="rect">
                <a:avLst/>
              </a:prstGeom>
              <a:blipFill>
                <a:blip r:embed="rId6"/>
                <a:stretch>
                  <a:fillRect l="-31579" r="-31579" b="-689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33442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1DE132-93A2-0C4B-9D1D-E65DED251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4406900"/>
            <a:ext cx="7954143" cy="1362075"/>
          </a:xfrm>
        </p:spPr>
        <p:txBody>
          <a:bodyPr/>
          <a:lstStyle/>
          <a:p>
            <a:r>
              <a:rPr lang="de-DE" dirty="0" err="1"/>
              <a:t>Faithful</a:t>
            </a:r>
            <a:r>
              <a:rPr lang="de-DE" dirty="0"/>
              <a:t> Embedding </a:t>
            </a:r>
            <a:br>
              <a:rPr lang="de-DE" dirty="0"/>
            </a:br>
            <a:r>
              <a:rPr lang="de-DE" dirty="0" err="1"/>
              <a:t>for</a:t>
            </a:r>
            <a:r>
              <a:rPr lang="de-DE" dirty="0"/>
              <a:t>  AL-CONES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2F225D-9E58-6941-8A99-69DC22244E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F6C9B01-7689-F24A-9900-AC373A5BE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4000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BD8776-2E75-6042-A43B-1CFA240F8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Going</a:t>
            </a:r>
            <a:r>
              <a:rPr lang="de-DE" dirty="0"/>
              <a:t> </a:t>
            </a:r>
            <a:r>
              <a:rPr lang="de-DE" dirty="0" err="1"/>
              <a:t>deep</a:t>
            </a:r>
            <a:r>
              <a:rPr lang="de-DE" dirty="0"/>
              <a:t> in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ways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87B1A7-FC17-834F-92BC-56F831475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Text-</a:t>
            </a:r>
            <a:r>
              <a:rPr lang="de-DE" dirty="0" err="1"/>
              <a:t>related</a:t>
            </a:r>
            <a:r>
              <a:rPr lang="de-DE" dirty="0"/>
              <a:t> </a:t>
            </a:r>
            <a:r>
              <a:rPr lang="de-DE" dirty="0" err="1"/>
              <a:t>applications</a:t>
            </a:r>
            <a:r>
              <a:rPr lang="de-DE" dirty="0"/>
              <a:t> (such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document</a:t>
            </a:r>
            <a:r>
              <a:rPr lang="de-DE" dirty="0"/>
              <a:t> </a:t>
            </a:r>
            <a:r>
              <a:rPr lang="de-DE" dirty="0" err="1"/>
              <a:t>retrieval</a:t>
            </a:r>
            <a:r>
              <a:rPr lang="de-DE" dirty="0"/>
              <a:t>) </a:t>
            </a:r>
            <a:r>
              <a:rPr lang="de-DE" dirty="0" err="1"/>
              <a:t>require</a:t>
            </a:r>
            <a:r>
              <a:rPr lang="de-DE" dirty="0"/>
              <a:t> a </a:t>
            </a:r>
            <a:r>
              <a:rPr lang="de-DE" dirty="0" err="1"/>
              <a:t>deep</a:t>
            </a:r>
            <a:r>
              <a:rPr lang="de-DE" dirty="0"/>
              <a:t>, </a:t>
            </a:r>
            <a:r>
              <a:rPr lang="de-DE" dirty="0" err="1"/>
              <a:t>here</a:t>
            </a:r>
            <a:r>
              <a:rPr lang="de-DE" dirty="0"/>
              <a:t>: </a:t>
            </a:r>
            <a:r>
              <a:rPr lang="de-DE" dirty="0" err="1">
                <a:solidFill>
                  <a:srgbClr val="FF0000"/>
                </a:solidFill>
              </a:rPr>
              <a:t>semantical</a:t>
            </a:r>
            <a:r>
              <a:rPr lang="de-DE" dirty="0"/>
              <a:t>,  </a:t>
            </a:r>
            <a:r>
              <a:rPr lang="de-DE" dirty="0" err="1"/>
              <a:t>processing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r>
              <a:rPr lang="de-DE" dirty="0"/>
              <a:t>Word </a:t>
            </a:r>
            <a:r>
              <a:rPr lang="de-DE" dirty="0" err="1"/>
              <a:t>Embeddings</a:t>
            </a:r>
            <a:r>
              <a:rPr lang="de-DE" dirty="0"/>
              <a:t> </a:t>
            </a:r>
            <a:r>
              <a:rPr lang="de-DE" dirty="0" err="1"/>
              <a:t>achieve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representing</a:t>
            </a:r>
            <a:r>
              <a:rPr lang="de-DE" dirty="0"/>
              <a:t> </a:t>
            </a:r>
            <a:r>
              <a:rPr lang="de-DE" dirty="0" err="1"/>
              <a:t>words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vectors</a:t>
            </a:r>
            <a:r>
              <a:rPr lang="de-DE" dirty="0"/>
              <a:t> in a </a:t>
            </a:r>
            <a:r>
              <a:rPr lang="de-DE" dirty="0" err="1"/>
              <a:t>low</a:t>
            </a:r>
            <a:r>
              <a:rPr lang="de-DE" dirty="0"/>
              <a:t>-dimensional </a:t>
            </a:r>
            <a:r>
              <a:rPr lang="de-DE" dirty="0" err="1"/>
              <a:t>continuous</a:t>
            </a:r>
            <a:r>
              <a:rPr lang="de-DE" dirty="0"/>
              <a:t> </a:t>
            </a:r>
            <a:r>
              <a:rPr lang="de-DE" dirty="0" err="1"/>
              <a:t>space</a:t>
            </a:r>
            <a:endParaRPr lang="de-DE" dirty="0"/>
          </a:p>
          <a:p>
            <a:r>
              <a:rPr lang="de-DE" dirty="0" err="1"/>
              <a:t>Semantical</a:t>
            </a:r>
            <a:r>
              <a:rPr lang="de-DE" dirty="0"/>
              <a:t> </a:t>
            </a:r>
            <a:r>
              <a:rPr lang="de-DE" dirty="0" err="1"/>
              <a:t>similarity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words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reflected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nearness</a:t>
            </a:r>
            <a:r>
              <a:rPr lang="de-DE" dirty="0"/>
              <a:t> (e.g. </a:t>
            </a:r>
            <a:r>
              <a:rPr lang="de-DE" dirty="0" err="1"/>
              <a:t>cosine</a:t>
            </a:r>
            <a:r>
              <a:rPr lang="de-DE" dirty="0"/>
              <a:t>)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words</a:t>
            </a:r>
            <a:r>
              <a:rPr lang="de-DE" dirty="0"/>
              <a:t>‘ </a:t>
            </a:r>
            <a:r>
              <a:rPr lang="de-DE" dirty="0" err="1"/>
              <a:t>vectors</a:t>
            </a:r>
            <a:r>
              <a:rPr lang="de-DE" dirty="0"/>
              <a:t> </a:t>
            </a:r>
          </a:p>
          <a:p>
            <a:r>
              <a:rPr lang="de-DE" dirty="0"/>
              <a:t>Prominent </a:t>
            </a: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word2Vec (</a:t>
            </a:r>
            <a:r>
              <a:rPr lang="de-DE" dirty="0" err="1"/>
              <a:t>Mikolov</a:t>
            </a:r>
            <a:r>
              <a:rPr lang="de-DE" dirty="0"/>
              <a:t> et al. 13)</a:t>
            </a:r>
          </a:p>
          <a:p>
            <a:pPr lvl="1"/>
            <a:r>
              <a:rPr lang="de-DE" dirty="0"/>
              <a:t>Learning in word2Vec </a:t>
            </a:r>
            <a:r>
              <a:rPr lang="de-DE" dirty="0" err="1"/>
              <a:t>based</a:t>
            </a:r>
            <a:r>
              <a:rPr lang="de-DE" dirty="0"/>
              <a:t> on a </a:t>
            </a:r>
            <a:r>
              <a:rPr lang="de-DE" dirty="0" err="1">
                <a:solidFill>
                  <a:srgbClr val="FF0000"/>
                </a:solidFill>
              </a:rPr>
              <a:t>shallow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/>
              <a:t>feed</a:t>
            </a:r>
            <a:r>
              <a:rPr lang="de-DE" dirty="0"/>
              <a:t> </a:t>
            </a:r>
            <a:r>
              <a:rPr lang="de-DE" dirty="0" err="1"/>
              <a:t>forward</a:t>
            </a:r>
            <a:r>
              <a:rPr lang="de-DE" dirty="0"/>
              <a:t> </a:t>
            </a:r>
            <a:r>
              <a:rPr lang="de-DE" dirty="0" err="1"/>
              <a:t>network</a:t>
            </a:r>
            <a:r>
              <a:rPr lang="de-DE" dirty="0"/>
              <a:t>  </a:t>
            </a:r>
          </a:p>
          <a:p>
            <a:pPr lvl="1"/>
            <a:r>
              <a:rPr lang="de-DE" dirty="0"/>
              <a:t>But,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idea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deep</a:t>
            </a:r>
            <a:r>
              <a:rPr lang="de-DE" dirty="0"/>
              <a:t>:  </a:t>
            </a:r>
            <a:r>
              <a:rPr lang="de-DE" dirty="0" err="1"/>
              <a:t>reading</a:t>
            </a:r>
            <a:r>
              <a:rPr lang="de-DE" dirty="0"/>
              <a:t> a </a:t>
            </a:r>
            <a:r>
              <a:rPr lang="de-DE" dirty="0" err="1"/>
              <a:t>window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words</a:t>
            </a:r>
            <a:r>
              <a:rPr lang="de-DE" dirty="0"/>
              <a:t>, </a:t>
            </a:r>
            <a:r>
              <a:rPr lang="en-US" dirty="0"/>
              <a:t>relating each word with surrounding words (= </a:t>
            </a:r>
            <a:r>
              <a:rPr lang="en-US" dirty="0">
                <a:solidFill>
                  <a:srgbClr val="FF0000"/>
                </a:solidFill>
              </a:rPr>
              <a:t>context</a:t>
            </a:r>
            <a:r>
              <a:rPr lang="en-US" dirty="0"/>
              <a:t>)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     =&gt; The </a:t>
            </a:r>
            <a:r>
              <a:rPr lang="de-DE" dirty="0" err="1"/>
              <a:t>idea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>
                <a:solidFill>
                  <a:srgbClr val="032EF0"/>
                </a:solidFill>
              </a:rPr>
              <a:t>self-supervised</a:t>
            </a:r>
            <a:r>
              <a:rPr lang="de-DE" dirty="0">
                <a:solidFill>
                  <a:srgbClr val="032EF0"/>
                </a:solidFill>
              </a:rPr>
              <a:t> </a:t>
            </a:r>
            <a:r>
              <a:rPr lang="de-DE" dirty="0" err="1">
                <a:solidFill>
                  <a:srgbClr val="032EF0"/>
                </a:solidFill>
              </a:rPr>
              <a:t>learning</a:t>
            </a:r>
            <a:endParaRPr lang="de-DE" dirty="0">
              <a:solidFill>
                <a:srgbClr val="032EF0"/>
              </a:solidFill>
            </a:endParaRP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D7C5274-E24A-324D-A96D-4290E3FD5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489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3046" y="147724"/>
            <a:ext cx="6588713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z="2774" spc="-129" dirty="0">
                <a:solidFill>
                  <a:srgbClr val="004B59"/>
                </a:solidFill>
                <a:latin typeface="Tahoma"/>
                <a:cs typeface="Tahoma"/>
              </a:rPr>
              <a:t>Searching for </a:t>
            </a:r>
            <a:r>
              <a:rPr sz="2774" spc="-50" dirty="0">
                <a:solidFill>
                  <a:srgbClr val="00837F"/>
                </a:solidFill>
                <a:latin typeface="Lucida Sans Unicode"/>
                <a:cs typeface="Lucida Sans Unicode"/>
              </a:rPr>
              <a:t>ALC</a:t>
            </a:r>
            <a:r>
              <a:rPr sz="2774" spc="-50" dirty="0">
                <a:solidFill>
                  <a:srgbClr val="004B59"/>
                </a:solidFill>
                <a:latin typeface="Tahoma"/>
                <a:cs typeface="Tahoma"/>
              </a:rPr>
              <a:t>-cones </a:t>
            </a:r>
            <a:r>
              <a:rPr sz="2774" spc="-129" dirty="0">
                <a:solidFill>
                  <a:srgbClr val="004B59"/>
                </a:solidFill>
                <a:latin typeface="Tahoma"/>
                <a:cs typeface="Tahoma"/>
              </a:rPr>
              <a:t>(Nomen </a:t>
            </a:r>
            <a:r>
              <a:rPr sz="2774" spc="-139" dirty="0">
                <a:solidFill>
                  <a:srgbClr val="004B59"/>
                </a:solidFill>
                <a:latin typeface="Tahoma"/>
                <a:cs typeface="Tahoma"/>
              </a:rPr>
              <a:t>est</a:t>
            </a:r>
            <a:r>
              <a:rPr sz="2774" spc="525" dirty="0">
                <a:solidFill>
                  <a:srgbClr val="004B59"/>
                </a:solidFill>
                <a:latin typeface="Tahoma"/>
                <a:cs typeface="Tahoma"/>
              </a:rPr>
              <a:t> </a:t>
            </a:r>
            <a:r>
              <a:rPr sz="2774" spc="-129" dirty="0">
                <a:solidFill>
                  <a:srgbClr val="004B59"/>
                </a:solidFill>
                <a:latin typeface="Tahoma"/>
                <a:cs typeface="Tahoma"/>
              </a:rPr>
              <a:t>Omen)</a:t>
            </a:r>
            <a:endParaRPr sz="2774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26069" y="2018190"/>
            <a:ext cx="7888588" cy="2563256"/>
            <a:chOff x="313816" y="1018438"/>
            <a:chExt cx="3980815" cy="1293495"/>
          </a:xfrm>
        </p:grpSpPr>
        <p:sp>
          <p:nvSpPr>
            <p:cNvPr id="4" name="object 4"/>
            <p:cNvSpPr/>
            <p:nvPr/>
          </p:nvSpPr>
          <p:spPr>
            <a:xfrm>
              <a:off x="313816" y="1018438"/>
              <a:ext cx="3980815" cy="242570"/>
            </a:xfrm>
            <a:custGeom>
              <a:avLst/>
              <a:gdLst/>
              <a:ahLst/>
              <a:cxnLst/>
              <a:rect l="l" t="t" r="r" b="b"/>
              <a:pathLst>
                <a:path w="3980815" h="242569">
                  <a:moveTo>
                    <a:pt x="0" y="242252"/>
                  </a:moveTo>
                  <a:lnTo>
                    <a:pt x="3980370" y="242252"/>
                  </a:lnTo>
                  <a:lnTo>
                    <a:pt x="3980370" y="0"/>
                  </a:lnTo>
                  <a:lnTo>
                    <a:pt x="0" y="0"/>
                  </a:lnTo>
                  <a:lnTo>
                    <a:pt x="0" y="242252"/>
                  </a:lnTo>
                  <a:close/>
                </a:path>
              </a:pathLst>
            </a:custGeom>
            <a:solidFill>
              <a:srgbClr val="032E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3816" y="1260691"/>
              <a:ext cx="3980815" cy="1050925"/>
            </a:xfrm>
            <a:custGeom>
              <a:avLst/>
              <a:gdLst/>
              <a:ahLst/>
              <a:cxnLst/>
              <a:rect l="l" t="t" r="r" b="b"/>
              <a:pathLst>
                <a:path w="3980815" h="1050925">
                  <a:moveTo>
                    <a:pt x="3980370" y="0"/>
                  </a:moveTo>
                  <a:lnTo>
                    <a:pt x="0" y="0"/>
                  </a:lnTo>
                  <a:lnTo>
                    <a:pt x="0" y="1050798"/>
                  </a:lnTo>
                  <a:lnTo>
                    <a:pt x="3980370" y="1050798"/>
                  </a:lnTo>
                  <a:lnTo>
                    <a:pt x="3980370" y="0"/>
                  </a:lnTo>
                  <a:close/>
                </a:path>
              </a:pathLst>
            </a:custGeom>
            <a:solidFill>
              <a:srgbClr val="032EF0">
                <a:alpha val="1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6"/>
              <p:cNvSpPr txBox="1"/>
              <p:nvPr/>
            </p:nvSpPr>
            <p:spPr>
              <a:xfrm>
                <a:off x="667243" y="2009277"/>
                <a:ext cx="7616782" cy="1941270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50335">
                  <a:spcBef>
                    <a:spcPts val="188"/>
                  </a:spcBef>
                </a:pPr>
                <a:r>
                  <a:rPr lang="de-DE" sz="2378" spc="-59" dirty="0">
                    <a:solidFill>
                      <a:srgbClr val="FFFFFF"/>
                    </a:solidFill>
                    <a:latin typeface="Tahoma"/>
                    <a:cs typeface="Tahoma"/>
                  </a:rPr>
                  <a:t>Definition </a:t>
                </a:r>
                <a:r>
                  <a:rPr lang="de-DE" sz="2378" spc="-99" dirty="0">
                    <a:solidFill>
                      <a:srgbClr val="FFFFFF"/>
                    </a:solidFill>
                    <a:latin typeface="Tahoma"/>
                    <a:cs typeface="Tahoma"/>
                  </a:rPr>
                  <a:t>(Axis-aligned </a:t>
                </a:r>
                <a:r>
                  <a:rPr lang="de-DE" sz="2378" spc="-119" dirty="0">
                    <a:solidFill>
                      <a:srgbClr val="FFFFFF"/>
                    </a:solidFill>
                    <a:latin typeface="Tahoma"/>
                    <a:cs typeface="Tahoma"/>
                  </a:rPr>
                  <a:t>Cone</a:t>
                </a:r>
                <a:r>
                  <a:rPr lang="de-DE" sz="2378" spc="226" dirty="0">
                    <a:solidFill>
                      <a:srgbClr val="FFFFFF"/>
                    </a:solidFill>
                    <a:latin typeface="Tahoma"/>
                    <a:cs typeface="Tahoma"/>
                  </a:rPr>
                  <a:t> </a:t>
                </a:r>
                <a:r>
                  <a:rPr lang="de-DE" sz="2378" spc="-99" dirty="0">
                    <a:solidFill>
                      <a:srgbClr val="FFFFFF"/>
                    </a:solidFill>
                    <a:latin typeface="Tahoma"/>
                    <a:cs typeface="Tahoma"/>
                  </a:rPr>
                  <a:t>(al-cone))</a:t>
                </a:r>
                <a:endParaRPr lang="de-DE" sz="2378" dirty="0">
                  <a:latin typeface="Tahoma"/>
                  <a:cs typeface="Tahoma"/>
                </a:endParaRPr>
              </a:p>
              <a:p>
                <a:pPr>
                  <a:lnSpc>
                    <a:spcPct val="100000"/>
                  </a:lnSpc>
                </a:pPr>
                <a:endParaRPr lang="de-DE" sz="2774" dirty="0">
                  <a:latin typeface="Tahoma"/>
                  <a:cs typeface="Tahoma"/>
                </a:endParaRPr>
              </a:p>
              <a:p>
                <a:pPr>
                  <a:spcBef>
                    <a:spcPts val="69"/>
                  </a:spcBef>
                </a:pPr>
                <a:endParaRPr lang="de-DE" sz="2279" dirty="0">
                  <a:latin typeface="Tahoma"/>
                  <a:cs typeface="Tahoma"/>
                </a:endParaRPr>
              </a:p>
              <a:p>
                <a:pPr marL="289427">
                  <a:tabLst>
                    <a:tab pos="2988651" algn="l"/>
                  </a:tabLst>
                </a:pPr>
                <a14:m>
                  <m:oMath xmlns:m="http://schemas.openxmlformats.org/officeDocument/2006/math">
                    <m:r>
                      <a:rPr lang="de-DE" sz="2180" i="1" spc="-2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𝑋</m:t>
                    </m:r>
                  </m:oMath>
                </a14:m>
                <a:r>
                  <a:rPr lang="de-DE" sz="2180" i="1" spc="-20" dirty="0">
                    <a:solidFill>
                      <a:srgbClr val="00837F"/>
                    </a:solidFill>
                    <a:latin typeface="Arial"/>
                    <a:cs typeface="Arial"/>
                  </a:rPr>
                  <a:t>  </a:t>
                </a:r>
                <a:r>
                  <a:rPr lang="de-DE" sz="2180" spc="-79" dirty="0">
                    <a:latin typeface="Tahoma"/>
                    <a:cs typeface="Tahoma"/>
                  </a:rPr>
                  <a:t>is </a:t>
                </a:r>
                <a:r>
                  <a:rPr lang="de-DE" sz="2180" spc="-119" dirty="0">
                    <a:latin typeface="Tahoma"/>
                    <a:cs typeface="Tahoma"/>
                  </a:rPr>
                  <a:t>an </a:t>
                </a:r>
                <a:r>
                  <a:rPr lang="de-DE" sz="2180" spc="-99" dirty="0">
                    <a:latin typeface="Tahoma"/>
                    <a:cs typeface="Tahoma"/>
                  </a:rPr>
                  <a:t>al-cone</a:t>
                </a:r>
                <a:r>
                  <a:rPr lang="de-DE" sz="2180" spc="168" dirty="0">
                    <a:latin typeface="Tahoma"/>
                    <a:cs typeface="Tahoma"/>
                  </a:rPr>
                  <a:t> </a:t>
                </a:r>
                <a:r>
                  <a:rPr lang="de-DE" sz="2180" spc="-59" dirty="0">
                    <a:latin typeface="Tahoma"/>
                    <a:cs typeface="Tahoma"/>
                  </a:rPr>
                  <a:t>in</a:t>
                </a:r>
                <a:r>
                  <a:rPr lang="de-DE" sz="2180" spc="30" dirty="0">
                    <a:latin typeface="Tahoma"/>
                    <a:cs typeface="Tahoma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180" i="1" spc="-20" dirty="0" smtClean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a:rPr lang="de-DE" sz="2180" i="1" spc="-20" dirty="0" smtClean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ℝ</m:t>
                        </m:r>
                      </m:e>
                      <m:sup>
                        <m:r>
                          <a:rPr lang="de-DE" sz="2180" b="0" i="1" spc="-20" dirty="0" smtClean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de-DE" sz="2378" i="1" spc="-30" baseline="31250" dirty="0">
                    <a:solidFill>
                      <a:srgbClr val="00837F"/>
                    </a:solidFill>
                    <a:latin typeface="Arial"/>
                    <a:cs typeface="Arial"/>
                  </a:rPr>
                  <a:t>	</a:t>
                </a:r>
                <a:r>
                  <a:rPr lang="de-DE" sz="2180" spc="-50" dirty="0">
                    <a:latin typeface="Tahoma"/>
                    <a:cs typeface="Tahoma"/>
                  </a:rPr>
                  <a:t>iff </a:t>
                </a:r>
                <a14:m>
                  <m:oMath xmlns:m="http://schemas.openxmlformats.org/officeDocument/2006/math">
                    <m:r>
                      <a:rPr lang="de-DE" sz="2180" i="1" spc="-2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𝑋</m:t>
                    </m:r>
                    <m:r>
                      <a:rPr lang="de-DE" sz="2180" i="1" spc="-2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= </m:t>
                    </m:r>
                    <m:r>
                      <a:rPr lang="de-DE" sz="2180" i="1" spc="1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𝑋</m:t>
                    </m:r>
                    <m:r>
                      <a:rPr lang="de-DE" sz="2378" i="1" spc="14" baseline="-10416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Book Antiqua"/>
                      </a:rPr>
                      <m:t>1 </m:t>
                    </m:r>
                    <m:r>
                      <a:rPr lang="de-DE" sz="2180" i="1" spc="-5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×</m:t>
                    </m:r>
                    <m:r>
                      <a:rPr lang="de-DE" sz="2180" b="0" i="1" spc="-5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…× </m:t>
                    </m:r>
                    <m:r>
                      <a:rPr lang="de-DE" sz="218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𝑋</m:t>
                    </m:r>
                    <m:r>
                      <a:rPr lang="de-DE" sz="2378" i="1" spc="-30" baseline="-10416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𝑛</m:t>
                    </m:r>
                  </m:oMath>
                </a14:m>
                <a:endParaRPr lang="de-DE" sz="2378" baseline="-10416" dirty="0">
                  <a:latin typeface="Arial"/>
                  <a:cs typeface="Arial"/>
                </a:endParaRPr>
              </a:p>
              <a:p>
                <a:pPr marL="3553662">
                  <a:spcBef>
                    <a:spcPts val="662"/>
                  </a:spcBef>
                </a:pPr>
                <a:r>
                  <a:rPr lang="de-DE" sz="2180" spc="-149" dirty="0">
                    <a:latin typeface="Tahoma"/>
                    <a:cs typeface="Tahoma"/>
                  </a:rPr>
                  <a:t>where </a:t>
                </a:r>
                <a:r>
                  <a:rPr lang="de-DE" sz="2180" spc="-129" dirty="0">
                    <a:latin typeface="Tahoma"/>
                    <a:cs typeface="Tahoma"/>
                  </a:rPr>
                  <a:t>each </a:t>
                </a:r>
                <a14:m>
                  <m:oMath xmlns:m="http://schemas.openxmlformats.org/officeDocument/2006/math">
                    <m:r>
                      <a:rPr lang="de-DE" sz="2180" i="1" spc="1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𝑋</m:t>
                    </m:r>
                    <m:r>
                      <a:rPr lang="de-DE" sz="2378" i="1" spc="14" baseline="-10416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𝑖</m:t>
                    </m:r>
                    <m:r>
                      <a:rPr lang="de-DE" sz="2378" i="1" spc="14" baseline="-10416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180" i="1" spc="-29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∈ </m:t>
                    </m:r>
                    <m:r>
                      <a:rPr lang="de-DE" sz="2180" i="1" spc="10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{</m:t>
                    </m:r>
                    <m:r>
                      <a:rPr lang="de-DE" sz="218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ℝ</m:t>
                    </m:r>
                    <m:r>
                      <a:rPr lang="de-DE" sz="2180" i="1" spc="10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,</m:t>
                    </m:r>
                    <m:r>
                      <a:rPr lang="de-DE" sz="218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ℝ</m:t>
                    </m:r>
                    <m:r>
                      <a:rPr lang="de-DE" sz="2378" i="1" spc="30" baseline="-10416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Verdana"/>
                      </a:rPr>
                      <m:t>+</m:t>
                    </m:r>
                    <m:r>
                      <a:rPr lang="de-DE" sz="2180" i="1" spc="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,</m:t>
                    </m:r>
                    <m:r>
                      <a:rPr lang="de-DE" sz="218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ℝ</m:t>
                    </m:r>
                    <m:r>
                      <a:rPr lang="de-DE" sz="2378" i="1" spc="59" baseline="-10416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−</m:t>
                    </m:r>
                    <m:r>
                      <a:rPr lang="de-DE" sz="2180" i="1" spc="4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,</m:t>
                    </m:r>
                    <m:r>
                      <a:rPr lang="de-DE" sz="2180" i="1" spc="-446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180" i="1" spc="24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{</m:t>
                    </m:r>
                    <m:r>
                      <a:rPr lang="de-DE" sz="2180" i="1" spc="24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Tahoma"/>
                      </a:rPr>
                      <m:t>0</m:t>
                    </m:r>
                    <m:r>
                      <a:rPr lang="de-DE" sz="2180" i="1" spc="24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}}</m:t>
                    </m:r>
                  </m:oMath>
                </a14:m>
                <a:endParaRPr sz="2180" dirty="0"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6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43" y="2009277"/>
                <a:ext cx="7616782" cy="1941270"/>
              </a:xfrm>
              <a:prstGeom prst="rect">
                <a:avLst/>
              </a:prstGeom>
              <a:blipFill>
                <a:blip r:embed="rId2"/>
                <a:stretch>
                  <a:fillRect l="-1830" t="-3896" b="-584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0599018"/>
      </p:ext>
    </p:extLst>
  </p:cSld>
  <p:clrMapOvr>
    <a:masterClrMapping/>
  </p:clrMapOvr>
  <p:transition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6069" y="584452"/>
            <a:ext cx="7888588" cy="480689"/>
          </a:xfrm>
          <a:custGeom>
            <a:avLst/>
            <a:gdLst/>
            <a:ahLst/>
            <a:cxnLst/>
            <a:rect l="l" t="t" r="r" b="b"/>
            <a:pathLst>
              <a:path w="3980815" h="242570">
                <a:moveTo>
                  <a:pt x="0" y="242290"/>
                </a:moveTo>
                <a:lnTo>
                  <a:pt x="3980370" y="242290"/>
                </a:lnTo>
                <a:lnTo>
                  <a:pt x="3980370" y="0"/>
                </a:lnTo>
                <a:lnTo>
                  <a:pt x="0" y="0"/>
                </a:lnTo>
                <a:lnTo>
                  <a:pt x="0" y="242290"/>
                </a:lnTo>
                <a:close/>
              </a:path>
            </a:pathLst>
          </a:custGeom>
          <a:solidFill>
            <a:srgbClr val="FABB00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3"/>
              <p:cNvSpPr txBox="1"/>
              <p:nvPr/>
            </p:nvSpPr>
            <p:spPr>
              <a:xfrm>
                <a:off x="692411" y="575589"/>
                <a:ext cx="5607781" cy="390077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:r>
                  <a:rPr lang="de-DE" sz="2378" spc="-109" dirty="0">
                    <a:solidFill>
                      <a:srgbClr val="FFFFFF"/>
                    </a:solidFill>
                    <a:latin typeface="Tahoma"/>
                    <a:cs typeface="Tahoma"/>
                  </a:rPr>
                  <a:t>Example (Embedding for </a:t>
                </a:r>
                <a:r>
                  <a:rPr lang="de-DE" sz="2378" spc="-89" dirty="0">
                    <a:solidFill>
                      <a:srgbClr val="FFFFFF"/>
                    </a:solidFill>
                    <a:latin typeface="Tahoma"/>
                    <a:cs typeface="Tahoma"/>
                  </a:rPr>
                  <a:t>tbox </a:t>
                </a:r>
                <a14:m>
                  <m:oMath xmlns:m="http://schemas.openxmlformats.org/officeDocument/2006/math">
                    <m:r>
                      <a:rPr lang="de-DE" sz="2378" i="1" spc="178" dirty="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{</m:t>
                    </m:r>
                    <m:r>
                      <a:rPr lang="de-DE" sz="2378" i="1" spc="178" dirty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Arial"/>
                      </a:rPr>
                      <m:t>𝐴</m:t>
                    </m:r>
                    <m:r>
                      <a:rPr lang="de-DE" sz="2378" b="0" i="1" spc="178" dirty="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Arial"/>
                      </a:rPr>
                      <m:t>⊑</m:t>
                    </m:r>
                    <m:r>
                      <a:rPr lang="de-DE" sz="2378" i="1" spc="178" dirty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378" i="1" spc="178" dirty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Arial"/>
                      </a:rPr>
                      <m:t>𝐵</m:t>
                    </m:r>
                    <m:r>
                      <a:rPr lang="de-DE" sz="2378" i="1" spc="178" dirty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}</m:t>
                    </m:r>
                  </m:oMath>
                </a14:m>
                <a:r>
                  <a:rPr lang="de-DE" sz="2378" spc="178" dirty="0">
                    <a:solidFill>
                      <a:srgbClr val="FFFFFF"/>
                    </a:solidFill>
                    <a:latin typeface="Tahoma"/>
                    <a:cs typeface="Tahoma"/>
                  </a:rPr>
                  <a:t>)</a:t>
                </a:r>
                <a:endParaRPr sz="2378" dirty="0">
                  <a:latin typeface="Tahoma"/>
                  <a:cs typeface="Tahoma"/>
                </a:endParaRPr>
              </a:p>
            </p:txBody>
          </p:sp>
        </mc:Choice>
        <mc:Fallback xmlns="">
          <p:sp>
            <p:nvSpPr>
              <p:cNvPr id="3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11" y="575589"/>
                <a:ext cx="5607781" cy="390077"/>
              </a:xfrm>
              <a:prstGeom prst="rect">
                <a:avLst/>
              </a:prstGeom>
              <a:blipFill>
                <a:blip r:embed="rId2"/>
                <a:stretch>
                  <a:fillRect l="-2941" t="-22581" b="-4516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object 4"/>
          <p:cNvGrpSpPr/>
          <p:nvPr/>
        </p:nvGrpSpPr>
        <p:grpSpPr>
          <a:xfrm>
            <a:off x="626069" y="1064588"/>
            <a:ext cx="7888588" cy="4795567"/>
            <a:chOff x="313816" y="537222"/>
            <a:chExt cx="3980815" cy="2419985"/>
          </a:xfrm>
        </p:grpSpPr>
        <p:sp>
          <p:nvSpPr>
            <p:cNvPr id="5" name="object 5"/>
            <p:cNvSpPr/>
            <p:nvPr/>
          </p:nvSpPr>
          <p:spPr>
            <a:xfrm>
              <a:off x="313816" y="537222"/>
              <a:ext cx="3980815" cy="2419985"/>
            </a:xfrm>
            <a:custGeom>
              <a:avLst/>
              <a:gdLst/>
              <a:ahLst/>
              <a:cxnLst/>
              <a:rect l="l" t="t" r="r" b="b"/>
              <a:pathLst>
                <a:path w="3980815" h="2419985">
                  <a:moveTo>
                    <a:pt x="3980370" y="0"/>
                  </a:moveTo>
                  <a:lnTo>
                    <a:pt x="0" y="0"/>
                  </a:lnTo>
                  <a:lnTo>
                    <a:pt x="0" y="2419705"/>
                  </a:lnTo>
                  <a:lnTo>
                    <a:pt x="3980370" y="2419705"/>
                  </a:lnTo>
                  <a:lnTo>
                    <a:pt x="3980370" y="0"/>
                  </a:lnTo>
                  <a:close/>
                </a:path>
              </a:pathLst>
            </a:custGeom>
            <a:solidFill>
              <a:srgbClr val="FEFB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19403" y="1662519"/>
              <a:ext cx="1710055" cy="0"/>
            </a:xfrm>
            <a:custGeom>
              <a:avLst/>
              <a:gdLst/>
              <a:ahLst/>
              <a:cxnLst/>
              <a:rect l="l" t="t" r="r" b="b"/>
              <a:pathLst>
                <a:path w="1710055">
                  <a:moveTo>
                    <a:pt x="0" y="0"/>
                  </a:moveTo>
                  <a:lnTo>
                    <a:pt x="767306" y="0"/>
                  </a:lnTo>
                </a:path>
                <a:path w="1710055">
                  <a:moveTo>
                    <a:pt x="942721" y="0"/>
                  </a:moveTo>
                  <a:lnTo>
                    <a:pt x="1205280" y="0"/>
                  </a:lnTo>
                </a:path>
                <a:path w="1710055">
                  <a:moveTo>
                    <a:pt x="1368744" y="0"/>
                  </a:moveTo>
                  <a:lnTo>
                    <a:pt x="1710027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14469" y="1636202"/>
              <a:ext cx="24765" cy="52705"/>
            </a:xfrm>
            <a:custGeom>
              <a:avLst/>
              <a:gdLst/>
              <a:ahLst/>
              <a:cxnLst/>
              <a:rect l="l" t="t" r="r" b="b"/>
              <a:pathLst>
                <a:path w="24765" h="52705">
                  <a:moveTo>
                    <a:pt x="24671" y="52633"/>
                  </a:moveTo>
                  <a:lnTo>
                    <a:pt x="20816" y="44589"/>
                  </a:lnTo>
                  <a:lnTo>
                    <a:pt x="13569" y="36391"/>
                  </a:lnTo>
                  <a:lnTo>
                    <a:pt x="5705" y="29734"/>
                  </a:lnTo>
                  <a:lnTo>
                    <a:pt x="0" y="26316"/>
                  </a:lnTo>
                  <a:lnTo>
                    <a:pt x="5705" y="22898"/>
                  </a:lnTo>
                  <a:lnTo>
                    <a:pt x="13569" y="16242"/>
                  </a:lnTo>
                  <a:lnTo>
                    <a:pt x="20816" y="8044"/>
                  </a:lnTo>
                  <a:lnTo>
                    <a:pt x="24671" y="0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09693" y="1636202"/>
              <a:ext cx="24765" cy="52705"/>
            </a:xfrm>
            <a:custGeom>
              <a:avLst/>
              <a:gdLst/>
              <a:ahLst/>
              <a:cxnLst/>
              <a:rect l="l" t="t" r="r" b="b"/>
              <a:pathLst>
                <a:path w="24764" h="52705">
                  <a:moveTo>
                    <a:pt x="0" y="0"/>
                  </a:moveTo>
                  <a:lnTo>
                    <a:pt x="3855" y="8044"/>
                  </a:lnTo>
                  <a:lnTo>
                    <a:pt x="11102" y="16242"/>
                  </a:lnTo>
                  <a:lnTo>
                    <a:pt x="18966" y="22898"/>
                  </a:lnTo>
                  <a:lnTo>
                    <a:pt x="24671" y="26316"/>
                  </a:lnTo>
                  <a:lnTo>
                    <a:pt x="18966" y="29734"/>
                  </a:lnTo>
                  <a:lnTo>
                    <a:pt x="11102" y="36391"/>
                  </a:lnTo>
                  <a:lnTo>
                    <a:pt x="3855" y="44589"/>
                  </a:lnTo>
                  <a:lnTo>
                    <a:pt x="0" y="52633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74417" y="807505"/>
              <a:ext cx="0" cy="1710055"/>
            </a:xfrm>
            <a:custGeom>
              <a:avLst/>
              <a:gdLst/>
              <a:ahLst/>
              <a:cxnLst/>
              <a:rect l="l" t="t" r="r" b="b"/>
              <a:pathLst>
                <a:path h="1710055">
                  <a:moveTo>
                    <a:pt x="0" y="936042"/>
                  </a:moveTo>
                  <a:lnTo>
                    <a:pt x="0" y="1710027"/>
                  </a:lnTo>
                </a:path>
                <a:path h="1710055">
                  <a:moveTo>
                    <a:pt x="0" y="640306"/>
                  </a:moveTo>
                  <a:lnTo>
                    <a:pt x="0" y="773985"/>
                  </a:lnTo>
                </a:path>
                <a:path h="1710055">
                  <a:moveTo>
                    <a:pt x="0" y="0"/>
                  </a:moveTo>
                  <a:lnTo>
                    <a:pt x="0" y="205724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48100" y="2497795"/>
              <a:ext cx="52705" cy="24765"/>
            </a:xfrm>
            <a:custGeom>
              <a:avLst/>
              <a:gdLst/>
              <a:ahLst/>
              <a:cxnLst/>
              <a:rect l="l" t="t" r="r" b="b"/>
              <a:pathLst>
                <a:path w="52705" h="24764">
                  <a:moveTo>
                    <a:pt x="52633" y="0"/>
                  </a:moveTo>
                  <a:lnTo>
                    <a:pt x="44589" y="3855"/>
                  </a:lnTo>
                  <a:lnTo>
                    <a:pt x="36391" y="11102"/>
                  </a:lnTo>
                  <a:lnTo>
                    <a:pt x="29734" y="18966"/>
                  </a:lnTo>
                  <a:lnTo>
                    <a:pt x="26316" y="24671"/>
                  </a:lnTo>
                  <a:lnTo>
                    <a:pt x="22898" y="18966"/>
                  </a:lnTo>
                  <a:lnTo>
                    <a:pt x="16242" y="11102"/>
                  </a:lnTo>
                  <a:lnTo>
                    <a:pt x="8044" y="3855"/>
                  </a:lnTo>
                  <a:lnTo>
                    <a:pt x="0" y="0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48100" y="802570"/>
              <a:ext cx="52705" cy="24765"/>
            </a:xfrm>
            <a:custGeom>
              <a:avLst/>
              <a:gdLst/>
              <a:ahLst/>
              <a:cxnLst/>
              <a:rect l="l" t="t" r="r" b="b"/>
              <a:pathLst>
                <a:path w="52705" h="24765">
                  <a:moveTo>
                    <a:pt x="0" y="24671"/>
                  </a:moveTo>
                  <a:lnTo>
                    <a:pt x="8044" y="20816"/>
                  </a:lnTo>
                  <a:lnTo>
                    <a:pt x="16242" y="13569"/>
                  </a:lnTo>
                  <a:lnTo>
                    <a:pt x="22898" y="5705"/>
                  </a:lnTo>
                  <a:lnTo>
                    <a:pt x="26316" y="0"/>
                  </a:lnTo>
                  <a:lnTo>
                    <a:pt x="29734" y="5705"/>
                  </a:lnTo>
                  <a:lnTo>
                    <a:pt x="36391" y="13569"/>
                  </a:lnTo>
                  <a:lnTo>
                    <a:pt x="44589" y="20816"/>
                  </a:lnTo>
                  <a:lnTo>
                    <a:pt x="52633" y="24671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12"/>
              <p:cNvSpPr txBox="1"/>
              <p:nvPr/>
            </p:nvSpPr>
            <p:spPr>
              <a:xfrm>
                <a:off x="5064846" y="2282365"/>
                <a:ext cx="192527" cy="268055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85" i="1" spc="5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𝐵</m:t>
                      </m:r>
                    </m:oMath>
                  </m:oMathPara>
                </a14:m>
                <a:endParaRPr sz="1585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2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846" y="2282365"/>
                <a:ext cx="192527" cy="268055"/>
              </a:xfrm>
              <a:prstGeom prst="rect">
                <a:avLst/>
              </a:prstGeom>
              <a:blipFill>
                <a:blip r:embed="rId3"/>
                <a:stretch>
                  <a:fillRect l="-18750" r="-25000" b="-90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13"/>
              <p:cNvSpPr txBox="1"/>
              <p:nvPr/>
            </p:nvSpPr>
            <p:spPr>
              <a:xfrm>
                <a:off x="3281687" y="3709131"/>
                <a:ext cx="334721" cy="268055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85" i="1" spc="-14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¬</m:t>
                      </m:r>
                      <m:r>
                        <a:rPr lang="de-DE" sz="1585" i="1" spc="5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𝐵</m:t>
                      </m:r>
                    </m:oMath>
                  </m:oMathPara>
                </a14:m>
                <a:endParaRPr sz="1585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3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687" y="3709131"/>
                <a:ext cx="334721" cy="268055"/>
              </a:xfrm>
              <a:prstGeom prst="rect">
                <a:avLst/>
              </a:prstGeom>
              <a:blipFill>
                <a:blip r:embed="rId4"/>
                <a:stretch>
                  <a:fillRect l="-3704" r="-11111" b="-90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bject 14"/>
          <p:cNvSpPr/>
          <p:nvPr/>
        </p:nvSpPr>
        <p:spPr>
          <a:xfrm>
            <a:off x="5007238" y="3133962"/>
            <a:ext cx="324654" cy="322137"/>
          </a:xfrm>
          <a:custGeom>
            <a:avLst/>
            <a:gdLst/>
            <a:ahLst/>
            <a:cxnLst/>
            <a:rect l="l" t="t" r="r" b="b"/>
            <a:pathLst>
              <a:path w="163830" h="162560">
                <a:moveTo>
                  <a:pt x="163464" y="0"/>
                </a:moveTo>
                <a:lnTo>
                  <a:pt x="0" y="0"/>
                </a:lnTo>
                <a:lnTo>
                  <a:pt x="0" y="162057"/>
                </a:lnTo>
                <a:lnTo>
                  <a:pt x="163464" y="162057"/>
                </a:lnTo>
                <a:lnTo>
                  <a:pt x="163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15"/>
              <p:cNvSpPr txBox="1"/>
              <p:nvPr/>
            </p:nvSpPr>
            <p:spPr>
              <a:xfrm>
                <a:off x="5072975" y="3138419"/>
                <a:ext cx="192527" cy="268055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85" i="1" spc="5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𝐴</m:t>
                      </m:r>
                    </m:oMath>
                  </m:oMathPara>
                </a14:m>
                <a:endParaRPr sz="1585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5" name="object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975" y="3138419"/>
                <a:ext cx="192527" cy="268055"/>
              </a:xfrm>
              <a:prstGeom prst="rect">
                <a:avLst/>
              </a:prstGeom>
              <a:blipFill>
                <a:blip r:embed="rId5"/>
                <a:stretch>
                  <a:fillRect l="-25000" r="-18750" b="-45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bject 16"/>
          <p:cNvSpPr/>
          <p:nvPr/>
        </p:nvSpPr>
        <p:spPr>
          <a:xfrm>
            <a:off x="4152562" y="2007868"/>
            <a:ext cx="322137" cy="861969"/>
          </a:xfrm>
          <a:custGeom>
            <a:avLst/>
            <a:gdLst/>
            <a:ahLst/>
            <a:cxnLst/>
            <a:rect l="l" t="t" r="r" b="b"/>
            <a:pathLst>
              <a:path w="162560" h="434975">
                <a:moveTo>
                  <a:pt x="0" y="0"/>
                </a:moveTo>
                <a:lnTo>
                  <a:pt x="0" y="434581"/>
                </a:lnTo>
                <a:lnTo>
                  <a:pt x="162057" y="434581"/>
                </a:lnTo>
                <a:lnTo>
                  <a:pt x="16205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17"/>
              <p:cNvSpPr txBox="1"/>
              <p:nvPr/>
            </p:nvSpPr>
            <p:spPr>
              <a:xfrm>
                <a:off x="4201349" y="2089971"/>
                <a:ext cx="218008" cy="713484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25168">
                  <a:lnSpc>
                    <a:spcPts val="1744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85" i="1" spc="-50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¬</m:t>
                      </m:r>
                      <m:r>
                        <a:rPr lang="de-DE" sz="1585" i="1" spc="-5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𝐴</m:t>
                      </m:r>
                      <m:r>
                        <a:rPr lang="de-DE" sz="1585" b="0" i="1" spc="-50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⊓</m:t>
                      </m:r>
                      <m:r>
                        <a:rPr lang="de-DE" sz="1585" i="1" spc="-287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 </m:t>
                      </m:r>
                      <m:r>
                        <a:rPr lang="de-DE" sz="1585" i="1" spc="5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𝐵</m:t>
                      </m:r>
                    </m:oMath>
                  </m:oMathPara>
                </a14:m>
                <a:endParaRPr sz="1585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7" name="object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349" y="2089971"/>
                <a:ext cx="218008" cy="713484"/>
              </a:xfrm>
              <a:prstGeom prst="rect">
                <a:avLst/>
              </a:prstGeom>
              <a:blipFill>
                <a:blip r:embed="rId6"/>
                <a:stretch>
                  <a:fillRect l="-16667" t="-3509" r="-44444" b="-17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bject 18"/>
          <p:cNvSpPr/>
          <p:nvPr/>
        </p:nvSpPr>
        <p:spPr>
          <a:xfrm>
            <a:off x="4139327" y="3133962"/>
            <a:ext cx="348563" cy="322137"/>
          </a:xfrm>
          <a:custGeom>
            <a:avLst/>
            <a:gdLst/>
            <a:ahLst/>
            <a:cxnLst/>
            <a:rect l="l" t="t" r="r" b="b"/>
            <a:pathLst>
              <a:path w="175894" h="162560">
                <a:moveTo>
                  <a:pt x="175414" y="0"/>
                </a:moveTo>
                <a:lnTo>
                  <a:pt x="0" y="0"/>
                </a:lnTo>
                <a:lnTo>
                  <a:pt x="0" y="162057"/>
                </a:lnTo>
                <a:lnTo>
                  <a:pt x="175414" y="162057"/>
                </a:lnTo>
                <a:lnTo>
                  <a:pt x="1754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205089" y="3138419"/>
            <a:ext cx="216436" cy="268055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585" spc="40" dirty="0">
                <a:solidFill>
                  <a:srgbClr val="00837F"/>
                </a:solidFill>
                <a:latin typeface="Lucida Sans Unicode"/>
                <a:cs typeface="Lucida Sans Unicode"/>
              </a:rPr>
              <a:t>⊥</a:t>
            </a:r>
            <a:endParaRPr sz="1585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110881" y="3380141"/>
            <a:ext cx="62917" cy="1627045"/>
          </a:xfrm>
          <a:custGeom>
            <a:avLst/>
            <a:gdLst/>
            <a:ahLst/>
            <a:cxnLst/>
            <a:rect l="l" t="t" r="r" b="b"/>
            <a:pathLst>
              <a:path w="31750" h="821055">
                <a:moveTo>
                  <a:pt x="0" y="0"/>
                </a:moveTo>
                <a:lnTo>
                  <a:pt x="6474" y="4720"/>
                </a:lnTo>
                <a:lnTo>
                  <a:pt x="11466" y="11664"/>
                </a:lnTo>
                <a:lnTo>
                  <a:pt x="14679" y="20684"/>
                </a:lnTo>
                <a:lnTo>
                  <a:pt x="15815" y="31631"/>
                </a:lnTo>
                <a:lnTo>
                  <a:pt x="15815" y="378766"/>
                </a:lnTo>
                <a:lnTo>
                  <a:pt x="16952" y="389714"/>
                </a:lnTo>
                <a:lnTo>
                  <a:pt x="20165" y="398734"/>
                </a:lnTo>
                <a:lnTo>
                  <a:pt x="25157" y="405678"/>
                </a:lnTo>
                <a:lnTo>
                  <a:pt x="31631" y="410398"/>
                </a:lnTo>
                <a:lnTo>
                  <a:pt x="25157" y="415118"/>
                </a:lnTo>
                <a:lnTo>
                  <a:pt x="20165" y="422062"/>
                </a:lnTo>
                <a:lnTo>
                  <a:pt x="16952" y="431082"/>
                </a:lnTo>
                <a:lnTo>
                  <a:pt x="15815" y="442030"/>
                </a:lnTo>
                <a:lnTo>
                  <a:pt x="15815" y="789165"/>
                </a:lnTo>
                <a:lnTo>
                  <a:pt x="14679" y="800113"/>
                </a:lnTo>
                <a:lnTo>
                  <a:pt x="11466" y="809133"/>
                </a:lnTo>
                <a:lnTo>
                  <a:pt x="6474" y="816077"/>
                </a:lnTo>
                <a:lnTo>
                  <a:pt x="0" y="820797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ject 21"/>
              <p:cNvSpPr txBox="1"/>
              <p:nvPr/>
            </p:nvSpPr>
            <p:spPr>
              <a:xfrm>
                <a:off x="6230426" y="4037282"/>
                <a:ext cx="942951" cy="268055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85" i="1" spc="5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𝐴</m:t>
                      </m:r>
                      <m:r>
                        <a:rPr lang="de-DE" sz="1585" i="1" spc="5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 ⊔ ¬</m:t>
                      </m:r>
                      <m:r>
                        <a:rPr lang="de-DE" sz="1585" i="1" spc="-5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𝐵</m:t>
                      </m:r>
                    </m:oMath>
                  </m:oMathPara>
                </a14:m>
                <a:endParaRPr sz="1585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21" name="object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426" y="4037282"/>
                <a:ext cx="942951" cy="268055"/>
              </a:xfrm>
              <a:prstGeom prst="rect">
                <a:avLst/>
              </a:prstGeom>
              <a:blipFill>
                <a:blip r:embed="rId7"/>
                <a:stretch>
                  <a:fillRect b="-3636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bject 22"/>
          <p:cNvSpPr/>
          <p:nvPr/>
        </p:nvSpPr>
        <p:spPr>
          <a:xfrm>
            <a:off x="2452699" y="1582390"/>
            <a:ext cx="62917" cy="3425225"/>
          </a:xfrm>
          <a:custGeom>
            <a:avLst/>
            <a:gdLst/>
            <a:ahLst/>
            <a:cxnLst/>
            <a:rect l="l" t="t" r="r" b="b"/>
            <a:pathLst>
              <a:path w="31750" h="1728470">
                <a:moveTo>
                  <a:pt x="31631" y="0"/>
                </a:moveTo>
                <a:lnTo>
                  <a:pt x="25157" y="4720"/>
                </a:lnTo>
                <a:lnTo>
                  <a:pt x="20165" y="11664"/>
                </a:lnTo>
                <a:lnTo>
                  <a:pt x="16952" y="20684"/>
                </a:lnTo>
                <a:lnTo>
                  <a:pt x="15815" y="31631"/>
                </a:lnTo>
                <a:lnTo>
                  <a:pt x="15815" y="832365"/>
                </a:lnTo>
                <a:lnTo>
                  <a:pt x="14679" y="843313"/>
                </a:lnTo>
                <a:lnTo>
                  <a:pt x="11466" y="852333"/>
                </a:lnTo>
                <a:lnTo>
                  <a:pt x="6474" y="859277"/>
                </a:lnTo>
                <a:lnTo>
                  <a:pt x="0" y="863997"/>
                </a:lnTo>
                <a:lnTo>
                  <a:pt x="6474" y="868717"/>
                </a:lnTo>
                <a:lnTo>
                  <a:pt x="11466" y="875661"/>
                </a:lnTo>
                <a:lnTo>
                  <a:pt x="14679" y="884681"/>
                </a:lnTo>
                <a:lnTo>
                  <a:pt x="15815" y="895629"/>
                </a:lnTo>
                <a:lnTo>
                  <a:pt x="15815" y="1696363"/>
                </a:lnTo>
                <a:lnTo>
                  <a:pt x="16952" y="1707310"/>
                </a:lnTo>
                <a:lnTo>
                  <a:pt x="20165" y="1716330"/>
                </a:lnTo>
                <a:lnTo>
                  <a:pt x="25157" y="1723274"/>
                </a:lnTo>
                <a:lnTo>
                  <a:pt x="31631" y="1727995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ject 23"/>
              <p:cNvSpPr txBox="1"/>
              <p:nvPr/>
            </p:nvSpPr>
            <p:spPr>
              <a:xfrm>
                <a:off x="2179727" y="3138419"/>
                <a:ext cx="216436" cy="268055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85" i="1" spc="297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𝑇</m:t>
                      </m:r>
                    </m:oMath>
                  </m:oMathPara>
                </a14:m>
                <a:endParaRPr sz="1585" dirty="0"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23" name="object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727" y="3138419"/>
                <a:ext cx="216436" cy="268055"/>
              </a:xfrm>
              <a:prstGeom prst="rect">
                <a:avLst/>
              </a:prstGeom>
              <a:blipFill>
                <a:blip r:embed="rId8"/>
                <a:stretch>
                  <a:fillRect l="-16667" r="-1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bject 24"/>
          <p:cNvSpPr/>
          <p:nvPr/>
        </p:nvSpPr>
        <p:spPr>
          <a:xfrm>
            <a:off x="2600991" y="5092281"/>
            <a:ext cx="1627045" cy="62917"/>
          </a:xfrm>
          <a:custGeom>
            <a:avLst/>
            <a:gdLst/>
            <a:ahLst/>
            <a:cxnLst/>
            <a:rect l="l" t="t" r="r" b="b"/>
            <a:pathLst>
              <a:path w="821055" h="31750">
                <a:moveTo>
                  <a:pt x="0" y="0"/>
                </a:moveTo>
                <a:lnTo>
                  <a:pt x="4720" y="6474"/>
                </a:lnTo>
                <a:lnTo>
                  <a:pt x="11664" y="11466"/>
                </a:lnTo>
                <a:lnTo>
                  <a:pt x="20684" y="14679"/>
                </a:lnTo>
                <a:lnTo>
                  <a:pt x="31631" y="15815"/>
                </a:lnTo>
                <a:lnTo>
                  <a:pt x="378766" y="15815"/>
                </a:lnTo>
                <a:lnTo>
                  <a:pt x="389714" y="16952"/>
                </a:lnTo>
                <a:lnTo>
                  <a:pt x="398734" y="20165"/>
                </a:lnTo>
                <a:lnTo>
                  <a:pt x="405678" y="25157"/>
                </a:lnTo>
                <a:lnTo>
                  <a:pt x="410398" y="31631"/>
                </a:lnTo>
                <a:lnTo>
                  <a:pt x="415118" y="25157"/>
                </a:lnTo>
                <a:lnTo>
                  <a:pt x="422062" y="20165"/>
                </a:lnTo>
                <a:lnTo>
                  <a:pt x="431082" y="16952"/>
                </a:lnTo>
                <a:lnTo>
                  <a:pt x="442030" y="15815"/>
                </a:lnTo>
                <a:lnTo>
                  <a:pt x="789165" y="15815"/>
                </a:lnTo>
                <a:lnTo>
                  <a:pt x="800113" y="14679"/>
                </a:lnTo>
                <a:lnTo>
                  <a:pt x="809133" y="11466"/>
                </a:lnTo>
                <a:lnTo>
                  <a:pt x="816077" y="6474"/>
                </a:lnTo>
                <a:lnTo>
                  <a:pt x="820797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25"/>
              <p:cNvSpPr txBox="1"/>
              <p:nvPr/>
            </p:nvSpPr>
            <p:spPr>
              <a:xfrm>
                <a:off x="3247008" y="5150545"/>
                <a:ext cx="334721" cy="268055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85" i="1" spc="-14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¬</m:t>
                      </m:r>
                      <m:r>
                        <a:rPr lang="de-DE" sz="1585" i="1" spc="5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𝐴</m:t>
                      </m:r>
                    </m:oMath>
                  </m:oMathPara>
                </a14:m>
                <a:endParaRPr sz="1585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25" name="object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008" y="5150545"/>
                <a:ext cx="334721" cy="268055"/>
              </a:xfrm>
              <a:prstGeom prst="rect">
                <a:avLst/>
              </a:prstGeom>
              <a:blipFill>
                <a:blip r:embed="rId9"/>
                <a:stretch>
                  <a:fillRect l="-3571" r="-7143" b="-90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7066452"/>
      </p:ext>
    </p:extLst>
  </p:cSld>
  <p:clrMapOvr>
    <a:masterClrMapping/>
  </p:clrMapOvr>
  <p:transition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2"/>
              <p:cNvSpPr txBox="1"/>
              <p:nvPr/>
            </p:nvSpPr>
            <p:spPr>
              <a:xfrm>
                <a:off x="193047" y="147724"/>
                <a:ext cx="6277901" cy="461219"/>
              </a:xfrm>
              <a:prstGeom prst="rect">
                <a:avLst/>
              </a:prstGeom>
            </p:spPr>
            <p:txBody>
              <a:bodyPr vert="horz" wrap="square" lIns="0" tIns="33975" rIns="0" bIns="0" rtlCol="0">
                <a:spAutoFit/>
              </a:bodyPr>
              <a:lstStyle/>
              <a:p>
                <a:pPr marL="25168">
                  <a:spcBef>
                    <a:spcPts val="268"/>
                  </a:spcBef>
                </a:pPr>
                <a:r>
                  <a:rPr sz="2774" spc="-99" dirty="0">
                    <a:solidFill>
                      <a:srgbClr val="004B59"/>
                    </a:solidFill>
                    <a:latin typeface="Tahoma"/>
                    <a:cs typeface="Tahoma"/>
                  </a:rPr>
                  <a:t>Al-Cones </a:t>
                </a:r>
                <a:r>
                  <a:rPr sz="2774" spc="-198" dirty="0">
                    <a:solidFill>
                      <a:srgbClr val="004B59"/>
                    </a:solidFill>
                    <a:latin typeface="Tahoma"/>
                    <a:cs typeface="Tahoma"/>
                  </a:rPr>
                  <a:t>are </a:t>
                </a:r>
                <a:r>
                  <a:rPr sz="2774" spc="-109" dirty="0">
                    <a:solidFill>
                      <a:srgbClr val="004B59"/>
                    </a:solidFill>
                    <a:latin typeface="Tahoma"/>
                    <a:cs typeface="Tahoma"/>
                  </a:rPr>
                  <a:t>Appropriate </a:t>
                </a:r>
                <a:r>
                  <a:rPr sz="2774" spc="-129" dirty="0">
                    <a:solidFill>
                      <a:srgbClr val="004B59"/>
                    </a:solidFill>
                    <a:latin typeface="Tahoma"/>
                    <a:cs typeface="Tahoma"/>
                  </a:rPr>
                  <a:t>for </a:t>
                </a:r>
                <a:r>
                  <a:rPr sz="2774" spc="-99" dirty="0">
                    <a:solidFill>
                      <a:srgbClr val="004B59"/>
                    </a:solidFill>
                    <a:latin typeface="Tahoma"/>
                    <a:cs typeface="Tahoma"/>
                  </a:rPr>
                  <a:t>Boolean</a:t>
                </a:r>
                <a:r>
                  <a:rPr sz="2774" spc="109" dirty="0">
                    <a:solidFill>
                      <a:srgbClr val="004B59"/>
                    </a:solidFill>
                    <a:latin typeface="Tahoma"/>
                    <a:cs typeface="Tahoma"/>
                  </a:rPr>
                  <a:t> </a:t>
                </a:r>
                <a14:m>
                  <m:oMath xmlns:m="http://schemas.openxmlformats.org/officeDocument/2006/math">
                    <m:r>
                      <a:rPr lang="de-DE" sz="2800" i="1" spc="50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Sans Unicode"/>
                      </a:rPr>
                      <m:t>𝒜ℒ𝒞</m:t>
                    </m:r>
                  </m:oMath>
                </a14:m>
                <a:r>
                  <a:rPr lang="de-DE" sz="2800" spc="50" dirty="0">
                    <a:solidFill>
                      <a:srgbClr val="FF7F00"/>
                    </a:solidFill>
                    <a:latin typeface="Myriad Pro" panose="020B0503030403020204" pitchFamily="34" charset="0"/>
                    <a:cs typeface="Lucida Sans Unicode"/>
                  </a:rPr>
                  <a:t> </a:t>
                </a:r>
                <a:endParaRPr sz="2774" dirty="0"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2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47" y="147724"/>
                <a:ext cx="6277901" cy="461219"/>
              </a:xfrm>
              <a:prstGeom prst="rect">
                <a:avLst/>
              </a:prstGeom>
              <a:blipFill>
                <a:blip r:embed="rId2"/>
                <a:stretch>
                  <a:fillRect l="-3030" t="-24324" b="-378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bject 3"/>
          <p:cNvSpPr txBox="1"/>
          <p:nvPr/>
        </p:nvSpPr>
        <p:spPr>
          <a:xfrm>
            <a:off x="626069" y="2090997"/>
            <a:ext cx="7888588" cy="421842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55367" rIns="0" bIns="0" rtlCol="0">
            <a:spAutoFit/>
          </a:bodyPr>
          <a:lstStyle/>
          <a:p>
            <a:pPr marL="90603">
              <a:spcBef>
                <a:spcPts val="436"/>
              </a:spcBef>
            </a:pPr>
            <a:r>
              <a:rPr sz="2378" spc="-69" dirty="0">
                <a:solidFill>
                  <a:srgbClr val="FFFFFF"/>
                </a:solidFill>
                <a:latin typeface="Tahoma"/>
                <a:cs typeface="Tahoma"/>
              </a:rPr>
              <a:t>Proposition </a:t>
            </a:r>
            <a:r>
              <a:rPr sz="2378" spc="-50" dirty="0">
                <a:solidFill>
                  <a:srgbClr val="FFFFFF"/>
                </a:solidFill>
                <a:latin typeface="Tahoma"/>
                <a:cs typeface="Tahoma"/>
              </a:rPr>
              <a:t>(Ö., </a:t>
            </a:r>
            <a:r>
              <a:rPr sz="2378" spc="-129" dirty="0">
                <a:solidFill>
                  <a:srgbClr val="FFFFFF"/>
                </a:solidFill>
                <a:latin typeface="Tahoma"/>
                <a:cs typeface="Tahoma"/>
              </a:rPr>
              <a:t>Leemhuis, </a:t>
            </a:r>
            <a:r>
              <a:rPr sz="2378" spc="-69" dirty="0">
                <a:solidFill>
                  <a:srgbClr val="FFFFFF"/>
                </a:solidFill>
                <a:latin typeface="Tahoma"/>
                <a:cs typeface="Tahoma"/>
              </a:rPr>
              <a:t>Wolter</a:t>
            </a:r>
            <a:r>
              <a:rPr sz="2378" spc="34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78" spc="-119" dirty="0">
                <a:solidFill>
                  <a:srgbClr val="FFFFFF"/>
                </a:solidFill>
                <a:latin typeface="Tahoma"/>
                <a:cs typeface="Tahoma"/>
              </a:rPr>
              <a:t>2020)</a:t>
            </a:r>
            <a:endParaRPr sz="2378" dirty="0">
              <a:latin typeface="Tahoma"/>
              <a:cs typeface="Tahom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4"/>
              <p:cNvSpPr txBox="1"/>
              <p:nvPr/>
            </p:nvSpPr>
            <p:spPr>
              <a:xfrm>
                <a:off x="626069" y="2611425"/>
                <a:ext cx="7888588" cy="1017882"/>
              </a:xfrm>
              <a:prstGeom prst="rect">
                <a:avLst/>
              </a:prstGeom>
              <a:solidFill>
                <a:srgbClr val="FF0000">
                  <a:alpha val="10000"/>
                </a:srgbClr>
              </a:solidFill>
            </p:spPr>
            <p:txBody>
              <a:bodyPr vert="horz" wrap="square" lIns="0" tIns="64174" rIns="0" bIns="0" rtlCol="0">
                <a:spAutoFit/>
              </a:bodyPr>
              <a:lstStyle/>
              <a:p>
                <a:pPr marL="90603">
                  <a:spcBef>
                    <a:spcPts val="503"/>
                  </a:spcBef>
                </a:pPr>
                <a:r>
                  <a:rPr sz="2180" i="1" spc="10" dirty="0">
                    <a:latin typeface="Calibri"/>
                    <a:cs typeface="Calibri"/>
                  </a:rPr>
                  <a:t>For </a:t>
                </a:r>
                <a:r>
                  <a:rPr sz="2180" i="1" dirty="0">
                    <a:latin typeface="Calibri"/>
                    <a:cs typeface="Calibri"/>
                  </a:rPr>
                  <a:t>Boolean</a:t>
                </a:r>
                <a:r>
                  <a:rPr sz="2378" baseline="27777" dirty="0">
                    <a:latin typeface="Book Antiqua"/>
                    <a:cs typeface="Book Antiqua"/>
                  </a:rPr>
                  <a:t>1</a:t>
                </a:r>
                <a:r>
                  <a:rPr sz="2378" spc="162" baseline="27777" dirty="0">
                    <a:latin typeface="Book Antiqua"/>
                    <a:cs typeface="Book Antiqua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i="1" spc="50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Sans Unicode"/>
                      </a:rPr>
                      <m:t>𝒜ℒ𝒞</m:t>
                    </m:r>
                  </m:oMath>
                </a14:m>
                <a:r>
                  <a:rPr lang="de-DE" sz="2000" spc="50" dirty="0">
                    <a:solidFill>
                      <a:srgbClr val="FF7F00"/>
                    </a:solidFill>
                    <a:latin typeface="Myriad Pro" panose="020B0503030403020204" pitchFamily="34" charset="0"/>
                    <a:cs typeface="Lucida Sans Unicode"/>
                  </a:rPr>
                  <a:t> </a:t>
                </a:r>
                <a:r>
                  <a:rPr sz="2180" i="1" dirty="0">
                    <a:latin typeface="Calibri"/>
                    <a:cs typeface="Calibri"/>
                  </a:rPr>
                  <a:t>-ontologies:</a:t>
                </a:r>
                <a:endParaRPr sz="2180" dirty="0">
                  <a:latin typeface="Calibri"/>
                  <a:cs typeface="Calibri"/>
                </a:endParaRPr>
              </a:p>
              <a:p>
                <a:pPr marL="473151">
                  <a:spcBef>
                    <a:spcPts val="2239"/>
                  </a:spcBef>
                </a:pPr>
                <a:r>
                  <a:rPr sz="2180" i="1" spc="-20" dirty="0">
                    <a:latin typeface="Calibri"/>
                    <a:cs typeface="Calibri"/>
                  </a:rPr>
                  <a:t>classically </a:t>
                </a:r>
                <a:r>
                  <a:rPr sz="2180" i="1" spc="-40" dirty="0">
                    <a:latin typeface="Calibri"/>
                    <a:cs typeface="Calibri"/>
                  </a:rPr>
                  <a:t>satisfiable </a:t>
                </a:r>
                <a:r>
                  <a:rPr sz="2180" i="1" spc="585" dirty="0">
                    <a:latin typeface="Calibri"/>
                    <a:cs typeface="Calibri"/>
                  </a:rPr>
                  <a:t>= </a:t>
                </a:r>
                <a:r>
                  <a:rPr sz="2180" i="1" spc="-40" dirty="0">
                    <a:latin typeface="Calibri"/>
                    <a:cs typeface="Calibri"/>
                  </a:rPr>
                  <a:t>satisfiable </a:t>
                </a:r>
                <a:r>
                  <a:rPr sz="2180" i="1" spc="-20" dirty="0">
                    <a:latin typeface="Calibri"/>
                    <a:cs typeface="Calibri"/>
                  </a:rPr>
                  <a:t>with faithful al-cone</a:t>
                </a:r>
                <a:r>
                  <a:rPr sz="2180" i="1" spc="149" dirty="0">
                    <a:latin typeface="Calibri"/>
                    <a:cs typeface="Calibri"/>
                  </a:rPr>
                  <a:t> </a:t>
                </a:r>
                <a:r>
                  <a:rPr sz="2180" i="1" spc="-30" dirty="0">
                    <a:latin typeface="Calibri"/>
                    <a:cs typeface="Calibri"/>
                  </a:rPr>
                  <a:t>model</a:t>
                </a:r>
                <a:endParaRPr sz="2180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4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69" y="2611425"/>
                <a:ext cx="7888588" cy="1017882"/>
              </a:xfrm>
              <a:prstGeom prst="rect">
                <a:avLst/>
              </a:prstGeom>
              <a:blipFill>
                <a:blip r:embed="rId3"/>
                <a:stretch>
                  <a:fillRect l="-965" t="-2469" b="-1728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bject 5"/>
          <p:cNvSpPr/>
          <p:nvPr/>
        </p:nvSpPr>
        <p:spPr>
          <a:xfrm>
            <a:off x="717577" y="6093296"/>
            <a:ext cx="3624044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0" y="0"/>
                </a:moveTo>
                <a:lnTo>
                  <a:pt x="182880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08936" y="6095359"/>
            <a:ext cx="3532185" cy="310140"/>
          </a:xfrm>
          <a:prstGeom prst="rect">
            <a:avLst/>
          </a:prstGeom>
        </p:spPr>
        <p:txBody>
          <a:bodyPr vert="horz" wrap="square" lIns="0" tIns="35234" rIns="0" bIns="0" rtlCol="0">
            <a:spAutoFit/>
          </a:bodyPr>
          <a:lstStyle/>
          <a:p>
            <a:pPr marL="25168">
              <a:spcBef>
                <a:spcPts val="277"/>
              </a:spcBef>
            </a:pPr>
            <a:r>
              <a:rPr sz="1784" spc="133" baseline="37037" dirty="0">
                <a:latin typeface="Calibri"/>
                <a:cs typeface="Calibri"/>
              </a:rPr>
              <a:t>1</a:t>
            </a:r>
            <a:r>
              <a:rPr sz="1784" spc="89" dirty="0">
                <a:latin typeface="Calibri"/>
                <a:cs typeface="Calibri"/>
              </a:rPr>
              <a:t>No </a:t>
            </a:r>
            <a:r>
              <a:rPr sz="1784" spc="-20" dirty="0">
                <a:latin typeface="Calibri"/>
                <a:cs typeface="Calibri"/>
              </a:rPr>
              <a:t>roles </a:t>
            </a:r>
            <a:r>
              <a:rPr sz="1784" spc="20" dirty="0">
                <a:latin typeface="Calibri"/>
                <a:cs typeface="Calibri"/>
              </a:rPr>
              <a:t>(binary relations)</a:t>
            </a:r>
            <a:r>
              <a:rPr sz="1784" spc="-129" dirty="0">
                <a:latin typeface="Calibri"/>
                <a:cs typeface="Calibri"/>
              </a:rPr>
              <a:t> </a:t>
            </a:r>
            <a:r>
              <a:rPr sz="1784" spc="-30" dirty="0">
                <a:latin typeface="Calibri"/>
                <a:cs typeface="Calibri"/>
              </a:rPr>
              <a:t>allowed.</a:t>
            </a:r>
            <a:endParaRPr sz="1784" dirty="0">
              <a:latin typeface="Calibri"/>
              <a:cs typeface="Calibri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FD152E2-DEB6-FF4F-9FD8-57EEBE07A570}"/>
              </a:ext>
            </a:extLst>
          </p:cNvPr>
          <p:cNvSpPr txBox="1"/>
          <p:nvPr/>
        </p:nvSpPr>
        <p:spPr>
          <a:xfrm>
            <a:off x="4698668" y="4307303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</a:t>
            </a:r>
            <a:r>
              <a:rPr lang="de-DE" dirty="0" err="1"/>
              <a:t>faithfulness</a:t>
            </a:r>
            <a:r>
              <a:rPr lang="de-DE" dirty="0"/>
              <a:t> </a:t>
            </a:r>
            <a:r>
              <a:rPr lang="de-DE" dirty="0" err="1"/>
              <a:t>mean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3439155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6069" y="584452"/>
            <a:ext cx="7888588" cy="480689"/>
          </a:xfrm>
          <a:custGeom>
            <a:avLst/>
            <a:gdLst/>
            <a:ahLst/>
            <a:cxnLst/>
            <a:rect l="l" t="t" r="r" b="b"/>
            <a:pathLst>
              <a:path w="3980815" h="242570">
                <a:moveTo>
                  <a:pt x="0" y="242290"/>
                </a:moveTo>
                <a:lnTo>
                  <a:pt x="3980370" y="242290"/>
                </a:lnTo>
                <a:lnTo>
                  <a:pt x="3980370" y="0"/>
                </a:lnTo>
                <a:lnTo>
                  <a:pt x="0" y="0"/>
                </a:lnTo>
                <a:lnTo>
                  <a:pt x="0" y="242290"/>
                </a:lnTo>
                <a:close/>
              </a:path>
            </a:pathLst>
          </a:custGeom>
          <a:solidFill>
            <a:srgbClr val="FABB00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3"/>
              <p:cNvSpPr txBox="1"/>
              <p:nvPr/>
            </p:nvSpPr>
            <p:spPr>
              <a:xfrm>
                <a:off x="692411" y="575589"/>
                <a:ext cx="6831917" cy="390077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:r>
                  <a:rPr lang="de-DE" sz="2378" spc="-109" dirty="0">
                    <a:solidFill>
                      <a:srgbClr val="FFFFFF"/>
                    </a:solidFill>
                    <a:latin typeface="Tahoma"/>
                    <a:cs typeface="Tahoma"/>
                  </a:rPr>
                  <a:t>Example (Embedding for </a:t>
                </a:r>
                <a:r>
                  <a:rPr lang="de-DE" sz="2378" spc="-89" dirty="0">
                    <a:solidFill>
                      <a:srgbClr val="FFFFFF"/>
                    </a:solidFill>
                    <a:latin typeface="Tahoma"/>
                    <a:cs typeface="Tahoma"/>
                  </a:rPr>
                  <a:t>tbox </a:t>
                </a:r>
                <a14:m>
                  <m:oMath xmlns:m="http://schemas.openxmlformats.org/officeDocument/2006/math">
                    <m:r>
                      <a:rPr lang="de-DE" sz="2378" i="1" spc="178" dirty="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{</m:t>
                    </m:r>
                    <m:r>
                      <a:rPr lang="de-DE" sz="2378" i="1" spc="178" dirty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Arial"/>
                      </a:rPr>
                      <m:t>𝐴</m:t>
                    </m:r>
                    <m:r>
                      <a:rPr lang="de-DE" sz="2378" i="1" spc="178" dirty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Arial"/>
                      </a:rPr>
                      <m:t> ⊑ </m:t>
                    </m:r>
                    <m:r>
                      <a:rPr lang="de-DE" sz="2378" i="1" spc="178" dirty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Arial"/>
                      </a:rPr>
                      <m:t>𝐵</m:t>
                    </m:r>
                    <m:r>
                      <a:rPr lang="de-DE" sz="2378" i="1" spc="178" dirty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}</m:t>
                    </m:r>
                  </m:oMath>
                </a14:m>
                <a:r>
                  <a:rPr lang="de-DE" sz="2378" spc="178" dirty="0">
                    <a:solidFill>
                      <a:srgbClr val="FFFFFF"/>
                    </a:solidFill>
                    <a:latin typeface="Tahoma"/>
                    <a:cs typeface="Tahoma"/>
                  </a:rPr>
                  <a:t>)</a:t>
                </a:r>
                <a:endParaRPr sz="2378" dirty="0">
                  <a:latin typeface="Tahoma"/>
                  <a:cs typeface="Tahoma"/>
                </a:endParaRPr>
              </a:p>
            </p:txBody>
          </p:sp>
        </mc:Choice>
        <mc:Fallback xmlns="">
          <p:sp>
            <p:nvSpPr>
              <p:cNvPr id="3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11" y="575589"/>
                <a:ext cx="6831917" cy="390077"/>
              </a:xfrm>
              <a:prstGeom prst="rect">
                <a:avLst/>
              </a:prstGeom>
              <a:blipFill>
                <a:blip r:embed="rId2"/>
                <a:stretch>
                  <a:fillRect l="-2412" t="-22581" b="-4516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object 4"/>
          <p:cNvGrpSpPr/>
          <p:nvPr/>
        </p:nvGrpSpPr>
        <p:grpSpPr>
          <a:xfrm>
            <a:off x="626069" y="1064588"/>
            <a:ext cx="7888588" cy="4795567"/>
            <a:chOff x="313816" y="537222"/>
            <a:chExt cx="3980815" cy="2419985"/>
          </a:xfrm>
        </p:grpSpPr>
        <p:sp>
          <p:nvSpPr>
            <p:cNvPr id="5" name="object 5"/>
            <p:cNvSpPr/>
            <p:nvPr/>
          </p:nvSpPr>
          <p:spPr>
            <a:xfrm>
              <a:off x="313816" y="537222"/>
              <a:ext cx="3980815" cy="2419985"/>
            </a:xfrm>
            <a:custGeom>
              <a:avLst/>
              <a:gdLst/>
              <a:ahLst/>
              <a:cxnLst/>
              <a:rect l="l" t="t" r="r" b="b"/>
              <a:pathLst>
                <a:path w="3980815" h="2419985">
                  <a:moveTo>
                    <a:pt x="3980370" y="0"/>
                  </a:moveTo>
                  <a:lnTo>
                    <a:pt x="0" y="0"/>
                  </a:lnTo>
                  <a:lnTo>
                    <a:pt x="0" y="2419705"/>
                  </a:lnTo>
                  <a:lnTo>
                    <a:pt x="3980370" y="2419705"/>
                  </a:lnTo>
                  <a:lnTo>
                    <a:pt x="3980370" y="0"/>
                  </a:lnTo>
                  <a:close/>
                </a:path>
              </a:pathLst>
            </a:custGeom>
            <a:solidFill>
              <a:srgbClr val="FEFB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19403" y="1662519"/>
              <a:ext cx="1710055" cy="0"/>
            </a:xfrm>
            <a:custGeom>
              <a:avLst/>
              <a:gdLst/>
              <a:ahLst/>
              <a:cxnLst/>
              <a:rect l="l" t="t" r="r" b="b"/>
              <a:pathLst>
                <a:path w="1710055">
                  <a:moveTo>
                    <a:pt x="0" y="0"/>
                  </a:moveTo>
                  <a:lnTo>
                    <a:pt x="767306" y="0"/>
                  </a:lnTo>
                </a:path>
                <a:path w="1710055">
                  <a:moveTo>
                    <a:pt x="942721" y="0"/>
                  </a:moveTo>
                  <a:lnTo>
                    <a:pt x="1205280" y="0"/>
                  </a:lnTo>
                </a:path>
                <a:path w="1710055">
                  <a:moveTo>
                    <a:pt x="1368744" y="0"/>
                  </a:moveTo>
                  <a:lnTo>
                    <a:pt x="1710027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14469" y="1636202"/>
              <a:ext cx="24765" cy="52705"/>
            </a:xfrm>
            <a:custGeom>
              <a:avLst/>
              <a:gdLst/>
              <a:ahLst/>
              <a:cxnLst/>
              <a:rect l="l" t="t" r="r" b="b"/>
              <a:pathLst>
                <a:path w="24765" h="52705">
                  <a:moveTo>
                    <a:pt x="24671" y="52633"/>
                  </a:moveTo>
                  <a:lnTo>
                    <a:pt x="20816" y="44589"/>
                  </a:lnTo>
                  <a:lnTo>
                    <a:pt x="13569" y="36391"/>
                  </a:lnTo>
                  <a:lnTo>
                    <a:pt x="5705" y="29734"/>
                  </a:lnTo>
                  <a:lnTo>
                    <a:pt x="0" y="26316"/>
                  </a:lnTo>
                  <a:lnTo>
                    <a:pt x="5705" y="22898"/>
                  </a:lnTo>
                  <a:lnTo>
                    <a:pt x="13569" y="16242"/>
                  </a:lnTo>
                  <a:lnTo>
                    <a:pt x="20816" y="8044"/>
                  </a:lnTo>
                  <a:lnTo>
                    <a:pt x="24671" y="0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09693" y="1636202"/>
              <a:ext cx="24765" cy="52705"/>
            </a:xfrm>
            <a:custGeom>
              <a:avLst/>
              <a:gdLst/>
              <a:ahLst/>
              <a:cxnLst/>
              <a:rect l="l" t="t" r="r" b="b"/>
              <a:pathLst>
                <a:path w="24764" h="52705">
                  <a:moveTo>
                    <a:pt x="0" y="0"/>
                  </a:moveTo>
                  <a:lnTo>
                    <a:pt x="3855" y="8044"/>
                  </a:lnTo>
                  <a:lnTo>
                    <a:pt x="11102" y="16242"/>
                  </a:lnTo>
                  <a:lnTo>
                    <a:pt x="18966" y="22898"/>
                  </a:lnTo>
                  <a:lnTo>
                    <a:pt x="24671" y="26316"/>
                  </a:lnTo>
                  <a:lnTo>
                    <a:pt x="18966" y="29734"/>
                  </a:lnTo>
                  <a:lnTo>
                    <a:pt x="11102" y="36391"/>
                  </a:lnTo>
                  <a:lnTo>
                    <a:pt x="3855" y="44589"/>
                  </a:lnTo>
                  <a:lnTo>
                    <a:pt x="0" y="52633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74417" y="807505"/>
              <a:ext cx="0" cy="1710055"/>
            </a:xfrm>
            <a:custGeom>
              <a:avLst/>
              <a:gdLst/>
              <a:ahLst/>
              <a:cxnLst/>
              <a:rect l="l" t="t" r="r" b="b"/>
              <a:pathLst>
                <a:path h="1710055">
                  <a:moveTo>
                    <a:pt x="0" y="936042"/>
                  </a:moveTo>
                  <a:lnTo>
                    <a:pt x="0" y="1710027"/>
                  </a:lnTo>
                </a:path>
                <a:path h="1710055">
                  <a:moveTo>
                    <a:pt x="0" y="640306"/>
                  </a:moveTo>
                  <a:lnTo>
                    <a:pt x="0" y="773985"/>
                  </a:lnTo>
                </a:path>
                <a:path h="1710055">
                  <a:moveTo>
                    <a:pt x="0" y="0"/>
                  </a:moveTo>
                  <a:lnTo>
                    <a:pt x="0" y="205724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48100" y="2497795"/>
              <a:ext cx="52705" cy="24765"/>
            </a:xfrm>
            <a:custGeom>
              <a:avLst/>
              <a:gdLst/>
              <a:ahLst/>
              <a:cxnLst/>
              <a:rect l="l" t="t" r="r" b="b"/>
              <a:pathLst>
                <a:path w="52705" h="24764">
                  <a:moveTo>
                    <a:pt x="52633" y="0"/>
                  </a:moveTo>
                  <a:lnTo>
                    <a:pt x="44589" y="3855"/>
                  </a:lnTo>
                  <a:lnTo>
                    <a:pt x="36391" y="11102"/>
                  </a:lnTo>
                  <a:lnTo>
                    <a:pt x="29734" y="18966"/>
                  </a:lnTo>
                  <a:lnTo>
                    <a:pt x="26316" y="24671"/>
                  </a:lnTo>
                  <a:lnTo>
                    <a:pt x="22898" y="18966"/>
                  </a:lnTo>
                  <a:lnTo>
                    <a:pt x="16242" y="11102"/>
                  </a:lnTo>
                  <a:lnTo>
                    <a:pt x="8044" y="3855"/>
                  </a:lnTo>
                  <a:lnTo>
                    <a:pt x="0" y="0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48100" y="802570"/>
              <a:ext cx="52705" cy="24765"/>
            </a:xfrm>
            <a:custGeom>
              <a:avLst/>
              <a:gdLst/>
              <a:ahLst/>
              <a:cxnLst/>
              <a:rect l="l" t="t" r="r" b="b"/>
              <a:pathLst>
                <a:path w="52705" h="24765">
                  <a:moveTo>
                    <a:pt x="0" y="24671"/>
                  </a:moveTo>
                  <a:lnTo>
                    <a:pt x="8044" y="20816"/>
                  </a:lnTo>
                  <a:lnTo>
                    <a:pt x="16242" y="13569"/>
                  </a:lnTo>
                  <a:lnTo>
                    <a:pt x="22898" y="5705"/>
                  </a:lnTo>
                  <a:lnTo>
                    <a:pt x="26316" y="0"/>
                  </a:lnTo>
                  <a:lnTo>
                    <a:pt x="29734" y="5705"/>
                  </a:lnTo>
                  <a:lnTo>
                    <a:pt x="36391" y="13569"/>
                  </a:lnTo>
                  <a:lnTo>
                    <a:pt x="44589" y="20816"/>
                  </a:lnTo>
                  <a:lnTo>
                    <a:pt x="52633" y="24671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12"/>
              <p:cNvSpPr txBox="1"/>
              <p:nvPr/>
            </p:nvSpPr>
            <p:spPr>
              <a:xfrm>
                <a:off x="5064846" y="2282365"/>
                <a:ext cx="192527" cy="268055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85" i="1" spc="5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𝐵</m:t>
                      </m:r>
                    </m:oMath>
                  </m:oMathPara>
                </a14:m>
                <a:endParaRPr sz="1585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2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846" y="2282365"/>
                <a:ext cx="192527" cy="268055"/>
              </a:xfrm>
              <a:prstGeom prst="rect">
                <a:avLst/>
              </a:prstGeom>
              <a:blipFill>
                <a:blip r:embed="rId3"/>
                <a:stretch>
                  <a:fillRect l="-18750" r="-25000" b="-90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13"/>
              <p:cNvSpPr txBox="1"/>
              <p:nvPr/>
            </p:nvSpPr>
            <p:spPr>
              <a:xfrm>
                <a:off x="3281687" y="3709131"/>
                <a:ext cx="334721" cy="268055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85" i="1" spc="-14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¬</m:t>
                      </m:r>
                      <m:r>
                        <a:rPr lang="de-DE" sz="1585" i="1" spc="5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𝐵</m:t>
                      </m:r>
                    </m:oMath>
                  </m:oMathPara>
                </a14:m>
                <a:endParaRPr sz="1585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3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687" y="3709131"/>
                <a:ext cx="334721" cy="268055"/>
              </a:xfrm>
              <a:prstGeom prst="rect">
                <a:avLst/>
              </a:prstGeom>
              <a:blipFill>
                <a:blip r:embed="rId4"/>
                <a:stretch>
                  <a:fillRect l="-3704" r="-11111" b="-90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bject 14"/>
          <p:cNvSpPr/>
          <p:nvPr/>
        </p:nvSpPr>
        <p:spPr>
          <a:xfrm>
            <a:off x="5007238" y="3133962"/>
            <a:ext cx="324654" cy="322137"/>
          </a:xfrm>
          <a:custGeom>
            <a:avLst/>
            <a:gdLst/>
            <a:ahLst/>
            <a:cxnLst/>
            <a:rect l="l" t="t" r="r" b="b"/>
            <a:pathLst>
              <a:path w="163830" h="162560">
                <a:moveTo>
                  <a:pt x="163464" y="0"/>
                </a:moveTo>
                <a:lnTo>
                  <a:pt x="0" y="0"/>
                </a:lnTo>
                <a:lnTo>
                  <a:pt x="0" y="162057"/>
                </a:lnTo>
                <a:lnTo>
                  <a:pt x="163464" y="162057"/>
                </a:lnTo>
                <a:lnTo>
                  <a:pt x="163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15"/>
              <p:cNvSpPr txBox="1"/>
              <p:nvPr/>
            </p:nvSpPr>
            <p:spPr>
              <a:xfrm>
                <a:off x="5072975" y="3138419"/>
                <a:ext cx="192527" cy="268055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85" i="1" spc="5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𝐴</m:t>
                      </m:r>
                    </m:oMath>
                  </m:oMathPara>
                </a14:m>
                <a:endParaRPr sz="1585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5" name="object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975" y="3138419"/>
                <a:ext cx="192527" cy="268055"/>
              </a:xfrm>
              <a:prstGeom prst="rect">
                <a:avLst/>
              </a:prstGeom>
              <a:blipFill>
                <a:blip r:embed="rId5"/>
                <a:stretch>
                  <a:fillRect l="-25000" r="-18750" b="-45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bject 16"/>
          <p:cNvSpPr/>
          <p:nvPr/>
        </p:nvSpPr>
        <p:spPr>
          <a:xfrm>
            <a:off x="4152562" y="2007868"/>
            <a:ext cx="322137" cy="861969"/>
          </a:xfrm>
          <a:custGeom>
            <a:avLst/>
            <a:gdLst/>
            <a:ahLst/>
            <a:cxnLst/>
            <a:rect l="l" t="t" r="r" b="b"/>
            <a:pathLst>
              <a:path w="162560" h="434975">
                <a:moveTo>
                  <a:pt x="0" y="0"/>
                </a:moveTo>
                <a:lnTo>
                  <a:pt x="0" y="434581"/>
                </a:lnTo>
                <a:lnTo>
                  <a:pt x="162057" y="434581"/>
                </a:lnTo>
                <a:lnTo>
                  <a:pt x="16205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17"/>
              <p:cNvSpPr txBox="1"/>
              <p:nvPr/>
            </p:nvSpPr>
            <p:spPr>
              <a:xfrm>
                <a:off x="4201349" y="2089971"/>
                <a:ext cx="218008" cy="713484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25168">
                  <a:lnSpc>
                    <a:spcPts val="1744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85" i="1" spc="-50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¬</m:t>
                      </m:r>
                      <m:r>
                        <a:rPr lang="de-DE" sz="1585" i="1" spc="-5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𝐴</m:t>
                      </m:r>
                      <m:r>
                        <a:rPr lang="de-DE" sz="1585" b="0" i="1" spc="-50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⊓</m:t>
                      </m:r>
                      <m:r>
                        <a:rPr lang="de-DE" sz="1585" i="1" spc="-287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 </m:t>
                      </m:r>
                      <m:r>
                        <a:rPr lang="de-DE" sz="1585" i="1" spc="5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𝐵</m:t>
                      </m:r>
                    </m:oMath>
                  </m:oMathPara>
                </a14:m>
                <a:endParaRPr sz="1585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7" name="object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349" y="2089971"/>
                <a:ext cx="218008" cy="713484"/>
              </a:xfrm>
              <a:prstGeom prst="rect">
                <a:avLst/>
              </a:prstGeom>
              <a:blipFill>
                <a:blip r:embed="rId6"/>
                <a:stretch>
                  <a:fillRect l="-16667" t="-3509" r="-44444" b="-17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bject 18"/>
          <p:cNvSpPr/>
          <p:nvPr/>
        </p:nvSpPr>
        <p:spPr>
          <a:xfrm>
            <a:off x="4139327" y="3133962"/>
            <a:ext cx="348563" cy="322137"/>
          </a:xfrm>
          <a:custGeom>
            <a:avLst/>
            <a:gdLst/>
            <a:ahLst/>
            <a:cxnLst/>
            <a:rect l="l" t="t" r="r" b="b"/>
            <a:pathLst>
              <a:path w="175894" h="162560">
                <a:moveTo>
                  <a:pt x="175414" y="0"/>
                </a:moveTo>
                <a:lnTo>
                  <a:pt x="0" y="0"/>
                </a:lnTo>
                <a:lnTo>
                  <a:pt x="0" y="162057"/>
                </a:lnTo>
                <a:lnTo>
                  <a:pt x="175414" y="162057"/>
                </a:lnTo>
                <a:lnTo>
                  <a:pt x="1754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205089" y="3138419"/>
            <a:ext cx="216436" cy="268055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585" spc="40" dirty="0">
                <a:solidFill>
                  <a:srgbClr val="00837F"/>
                </a:solidFill>
                <a:latin typeface="Lucida Sans Unicode"/>
                <a:cs typeface="Lucida Sans Unicode"/>
              </a:rPr>
              <a:t>⊥</a:t>
            </a:r>
            <a:endParaRPr sz="1585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110881" y="3380141"/>
            <a:ext cx="62917" cy="1627045"/>
          </a:xfrm>
          <a:custGeom>
            <a:avLst/>
            <a:gdLst/>
            <a:ahLst/>
            <a:cxnLst/>
            <a:rect l="l" t="t" r="r" b="b"/>
            <a:pathLst>
              <a:path w="31750" h="821055">
                <a:moveTo>
                  <a:pt x="0" y="0"/>
                </a:moveTo>
                <a:lnTo>
                  <a:pt x="6474" y="4720"/>
                </a:lnTo>
                <a:lnTo>
                  <a:pt x="11466" y="11664"/>
                </a:lnTo>
                <a:lnTo>
                  <a:pt x="14679" y="20684"/>
                </a:lnTo>
                <a:lnTo>
                  <a:pt x="15815" y="31631"/>
                </a:lnTo>
                <a:lnTo>
                  <a:pt x="15815" y="378766"/>
                </a:lnTo>
                <a:lnTo>
                  <a:pt x="16952" y="389714"/>
                </a:lnTo>
                <a:lnTo>
                  <a:pt x="20165" y="398734"/>
                </a:lnTo>
                <a:lnTo>
                  <a:pt x="25157" y="405678"/>
                </a:lnTo>
                <a:lnTo>
                  <a:pt x="31631" y="410398"/>
                </a:lnTo>
                <a:lnTo>
                  <a:pt x="25157" y="415118"/>
                </a:lnTo>
                <a:lnTo>
                  <a:pt x="20165" y="422062"/>
                </a:lnTo>
                <a:lnTo>
                  <a:pt x="16952" y="431082"/>
                </a:lnTo>
                <a:lnTo>
                  <a:pt x="15815" y="442030"/>
                </a:lnTo>
                <a:lnTo>
                  <a:pt x="15815" y="789165"/>
                </a:lnTo>
                <a:lnTo>
                  <a:pt x="14679" y="800113"/>
                </a:lnTo>
                <a:lnTo>
                  <a:pt x="11466" y="809133"/>
                </a:lnTo>
                <a:lnTo>
                  <a:pt x="6474" y="816077"/>
                </a:lnTo>
                <a:lnTo>
                  <a:pt x="0" y="820797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ject 21"/>
              <p:cNvSpPr txBox="1"/>
              <p:nvPr/>
            </p:nvSpPr>
            <p:spPr>
              <a:xfrm>
                <a:off x="6230426" y="4037282"/>
                <a:ext cx="942951" cy="268055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85" i="1" spc="5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𝐴</m:t>
                      </m:r>
                      <m:r>
                        <a:rPr lang="de-DE" sz="1585" i="1" spc="5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 ⊔ ¬</m:t>
                      </m:r>
                      <m:r>
                        <a:rPr lang="de-DE" sz="1585" i="1" spc="-5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𝐵</m:t>
                      </m:r>
                    </m:oMath>
                  </m:oMathPara>
                </a14:m>
                <a:endParaRPr sz="1585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21" name="object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426" y="4037282"/>
                <a:ext cx="942951" cy="268055"/>
              </a:xfrm>
              <a:prstGeom prst="rect">
                <a:avLst/>
              </a:prstGeom>
              <a:blipFill>
                <a:blip r:embed="rId7"/>
                <a:stretch>
                  <a:fillRect b="-3636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bject 22"/>
          <p:cNvSpPr/>
          <p:nvPr/>
        </p:nvSpPr>
        <p:spPr>
          <a:xfrm>
            <a:off x="2452699" y="1582390"/>
            <a:ext cx="62917" cy="3425225"/>
          </a:xfrm>
          <a:custGeom>
            <a:avLst/>
            <a:gdLst/>
            <a:ahLst/>
            <a:cxnLst/>
            <a:rect l="l" t="t" r="r" b="b"/>
            <a:pathLst>
              <a:path w="31750" h="1728470">
                <a:moveTo>
                  <a:pt x="31631" y="0"/>
                </a:moveTo>
                <a:lnTo>
                  <a:pt x="25157" y="4720"/>
                </a:lnTo>
                <a:lnTo>
                  <a:pt x="20165" y="11664"/>
                </a:lnTo>
                <a:lnTo>
                  <a:pt x="16952" y="20684"/>
                </a:lnTo>
                <a:lnTo>
                  <a:pt x="15815" y="31631"/>
                </a:lnTo>
                <a:lnTo>
                  <a:pt x="15815" y="832365"/>
                </a:lnTo>
                <a:lnTo>
                  <a:pt x="14679" y="843313"/>
                </a:lnTo>
                <a:lnTo>
                  <a:pt x="11466" y="852333"/>
                </a:lnTo>
                <a:lnTo>
                  <a:pt x="6474" y="859277"/>
                </a:lnTo>
                <a:lnTo>
                  <a:pt x="0" y="863997"/>
                </a:lnTo>
                <a:lnTo>
                  <a:pt x="6474" y="868717"/>
                </a:lnTo>
                <a:lnTo>
                  <a:pt x="11466" y="875661"/>
                </a:lnTo>
                <a:lnTo>
                  <a:pt x="14679" y="884681"/>
                </a:lnTo>
                <a:lnTo>
                  <a:pt x="15815" y="895629"/>
                </a:lnTo>
                <a:lnTo>
                  <a:pt x="15815" y="1696363"/>
                </a:lnTo>
                <a:lnTo>
                  <a:pt x="16952" y="1707310"/>
                </a:lnTo>
                <a:lnTo>
                  <a:pt x="20165" y="1716330"/>
                </a:lnTo>
                <a:lnTo>
                  <a:pt x="25157" y="1723274"/>
                </a:lnTo>
                <a:lnTo>
                  <a:pt x="31631" y="1727995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ject 23"/>
              <p:cNvSpPr txBox="1"/>
              <p:nvPr/>
            </p:nvSpPr>
            <p:spPr>
              <a:xfrm>
                <a:off x="2179727" y="3138419"/>
                <a:ext cx="216436" cy="268055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85" i="1" spc="297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𝑇</m:t>
                      </m:r>
                    </m:oMath>
                  </m:oMathPara>
                </a14:m>
                <a:endParaRPr sz="1585" dirty="0"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23" name="object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727" y="3138419"/>
                <a:ext cx="216436" cy="268055"/>
              </a:xfrm>
              <a:prstGeom prst="rect">
                <a:avLst/>
              </a:prstGeom>
              <a:blipFill>
                <a:blip r:embed="rId8"/>
                <a:stretch>
                  <a:fillRect l="-16667" r="-1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bject 24"/>
          <p:cNvSpPr/>
          <p:nvPr/>
        </p:nvSpPr>
        <p:spPr>
          <a:xfrm>
            <a:off x="2600991" y="5092281"/>
            <a:ext cx="1627045" cy="62917"/>
          </a:xfrm>
          <a:custGeom>
            <a:avLst/>
            <a:gdLst/>
            <a:ahLst/>
            <a:cxnLst/>
            <a:rect l="l" t="t" r="r" b="b"/>
            <a:pathLst>
              <a:path w="821055" h="31750">
                <a:moveTo>
                  <a:pt x="0" y="0"/>
                </a:moveTo>
                <a:lnTo>
                  <a:pt x="4720" y="6474"/>
                </a:lnTo>
                <a:lnTo>
                  <a:pt x="11664" y="11466"/>
                </a:lnTo>
                <a:lnTo>
                  <a:pt x="20684" y="14679"/>
                </a:lnTo>
                <a:lnTo>
                  <a:pt x="31631" y="15815"/>
                </a:lnTo>
                <a:lnTo>
                  <a:pt x="378766" y="15815"/>
                </a:lnTo>
                <a:lnTo>
                  <a:pt x="389714" y="16952"/>
                </a:lnTo>
                <a:lnTo>
                  <a:pt x="398734" y="20165"/>
                </a:lnTo>
                <a:lnTo>
                  <a:pt x="405678" y="25157"/>
                </a:lnTo>
                <a:lnTo>
                  <a:pt x="410398" y="31631"/>
                </a:lnTo>
                <a:lnTo>
                  <a:pt x="415118" y="25157"/>
                </a:lnTo>
                <a:lnTo>
                  <a:pt x="422062" y="20165"/>
                </a:lnTo>
                <a:lnTo>
                  <a:pt x="431082" y="16952"/>
                </a:lnTo>
                <a:lnTo>
                  <a:pt x="442030" y="15815"/>
                </a:lnTo>
                <a:lnTo>
                  <a:pt x="789165" y="15815"/>
                </a:lnTo>
                <a:lnTo>
                  <a:pt x="800113" y="14679"/>
                </a:lnTo>
                <a:lnTo>
                  <a:pt x="809133" y="11466"/>
                </a:lnTo>
                <a:lnTo>
                  <a:pt x="816077" y="6474"/>
                </a:lnTo>
                <a:lnTo>
                  <a:pt x="820797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25"/>
              <p:cNvSpPr txBox="1"/>
              <p:nvPr/>
            </p:nvSpPr>
            <p:spPr>
              <a:xfrm>
                <a:off x="3247008" y="5150545"/>
                <a:ext cx="334721" cy="268055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85" i="1" spc="-14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¬</m:t>
                      </m:r>
                      <m:r>
                        <a:rPr lang="de-DE" sz="1585" i="1" spc="5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𝐴</m:t>
                      </m:r>
                    </m:oMath>
                  </m:oMathPara>
                </a14:m>
                <a:endParaRPr sz="1585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25" name="object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008" y="5150545"/>
                <a:ext cx="334721" cy="268055"/>
              </a:xfrm>
              <a:prstGeom prst="rect">
                <a:avLst/>
              </a:prstGeom>
              <a:blipFill>
                <a:blip r:embed="rId9"/>
                <a:stretch>
                  <a:fillRect l="-3571" r="-7143" b="-90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5443823"/>
      </p:ext>
    </p:extLst>
  </p:cSld>
  <p:clrMapOvr>
    <a:masterClrMapping/>
  </p:clrMapOvr>
  <p:transition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6069" y="584452"/>
            <a:ext cx="7888588" cy="480689"/>
          </a:xfrm>
          <a:custGeom>
            <a:avLst/>
            <a:gdLst/>
            <a:ahLst/>
            <a:cxnLst/>
            <a:rect l="l" t="t" r="r" b="b"/>
            <a:pathLst>
              <a:path w="3980815" h="242570">
                <a:moveTo>
                  <a:pt x="0" y="242290"/>
                </a:moveTo>
                <a:lnTo>
                  <a:pt x="3980370" y="242290"/>
                </a:lnTo>
                <a:lnTo>
                  <a:pt x="3980370" y="0"/>
                </a:lnTo>
                <a:lnTo>
                  <a:pt x="0" y="0"/>
                </a:lnTo>
                <a:lnTo>
                  <a:pt x="0" y="242290"/>
                </a:lnTo>
                <a:close/>
              </a:path>
            </a:pathLst>
          </a:custGeom>
          <a:solidFill>
            <a:srgbClr val="FABB00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3"/>
              <p:cNvSpPr txBox="1"/>
              <p:nvPr/>
            </p:nvSpPr>
            <p:spPr>
              <a:xfrm>
                <a:off x="692411" y="575589"/>
                <a:ext cx="6831917" cy="390077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:r>
                  <a:rPr lang="de-DE" sz="2378" spc="-109" dirty="0">
                    <a:solidFill>
                      <a:srgbClr val="FFFFFF"/>
                    </a:solidFill>
                    <a:latin typeface="Tahoma"/>
                    <a:cs typeface="Tahoma"/>
                  </a:rPr>
                  <a:t>Example (Embedding for </a:t>
                </a:r>
                <a:r>
                  <a:rPr lang="de-DE" sz="2378" spc="-89" dirty="0">
                    <a:solidFill>
                      <a:srgbClr val="FFFFFF"/>
                    </a:solidFill>
                    <a:latin typeface="Tahoma"/>
                    <a:cs typeface="Tahoma"/>
                  </a:rPr>
                  <a:t>tbox </a:t>
                </a:r>
                <a14:m>
                  <m:oMath xmlns:m="http://schemas.openxmlformats.org/officeDocument/2006/math">
                    <m:r>
                      <a:rPr lang="de-DE" sz="2378" i="1" spc="178" dirty="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{</m:t>
                    </m:r>
                    <m:r>
                      <a:rPr lang="de-DE" sz="2378" i="1" spc="178" dirty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Arial"/>
                      </a:rPr>
                      <m:t>𝐴</m:t>
                    </m:r>
                    <m:r>
                      <a:rPr lang="de-DE" sz="2378" i="1" spc="178" dirty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Arial"/>
                      </a:rPr>
                      <m:t> ⊑ </m:t>
                    </m:r>
                    <m:r>
                      <a:rPr lang="de-DE" sz="2378" i="1" spc="178" dirty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Arial"/>
                      </a:rPr>
                      <m:t>𝐵</m:t>
                    </m:r>
                    <m:r>
                      <a:rPr lang="de-DE" sz="2378" i="1" spc="178" dirty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}</m:t>
                    </m:r>
                  </m:oMath>
                </a14:m>
                <a:r>
                  <a:rPr lang="de-DE" sz="2378" spc="178" dirty="0">
                    <a:solidFill>
                      <a:srgbClr val="FFFFFF"/>
                    </a:solidFill>
                    <a:latin typeface="Tahoma"/>
                    <a:cs typeface="Tahoma"/>
                  </a:rPr>
                  <a:t>)</a:t>
                </a:r>
                <a:endParaRPr sz="2378" dirty="0">
                  <a:latin typeface="Tahoma"/>
                  <a:cs typeface="Tahoma"/>
                </a:endParaRPr>
              </a:p>
            </p:txBody>
          </p:sp>
        </mc:Choice>
        <mc:Fallback xmlns="">
          <p:sp>
            <p:nvSpPr>
              <p:cNvPr id="3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11" y="575589"/>
                <a:ext cx="6831917" cy="390077"/>
              </a:xfrm>
              <a:prstGeom prst="rect">
                <a:avLst/>
              </a:prstGeom>
              <a:blipFill>
                <a:blip r:embed="rId2"/>
                <a:stretch>
                  <a:fillRect l="-2412" t="-22581" b="-4516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object 4"/>
          <p:cNvGrpSpPr/>
          <p:nvPr/>
        </p:nvGrpSpPr>
        <p:grpSpPr>
          <a:xfrm>
            <a:off x="626069" y="1064588"/>
            <a:ext cx="7888588" cy="4795567"/>
            <a:chOff x="313816" y="537222"/>
            <a:chExt cx="3980815" cy="2419985"/>
          </a:xfrm>
        </p:grpSpPr>
        <p:sp>
          <p:nvSpPr>
            <p:cNvPr id="5" name="object 5"/>
            <p:cNvSpPr/>
            <p:nvPr/>
          </p:nvSpPr>
          <p:spPr>
            <a:xfrm>
              <a:off x="313816" y="537222"/>
              <a:ext cx="3980815" cy="2419985"/>
            </a:xfrm>
            <a:custGeom>
              <a:avLst/>
              <a:gdLst/>
              <a:ahLst/>
              <a:cxnLst/>
              <a:rect l="l" t="t" r="r" b="b"/>
              <a:pathLst>
                <a:path w="3980815" h="2419985">
                  <a:moveTo>
                    <a:pt x="3980370" y="0"/>
                  </a:moveTo>
                  <a:lnTo>
                    <a:pt x="0" y="0"/>
                  </a:lnTo>
                  <a:lnTo>
                    <a:pt x="0" y="2419705"/>
                  </a:lnTo>
                  <a:lnTo>
                    <a:pt x="3980370" y="2419705"/>
                  </a:lnTo>
                  <a:lnTo>
                    <a:pt x="3980370" y="0"/>
                  </a:lnTo>
                  <a:close/>
                </a:path>
              </a:pathLst>
            </a:custGeom>
            <a:solidFill>
              <a:srgbClr val="FEFB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19403" y="1662519"/>
              <a:ext cx="1710055" cy="0"/>
            </a:xfrm>
            <a:custGeom>
              <a:avLst/>
              <a:gdLst/>
              <a:ahLst/>
              <a:cxnLst/>
              <a:rect l="l" t="t" r="r" b="b"/>
              <a:pathLst>
                <a:path w="1710055">
                  <a:moveTo>
                    <a:pt x="0" y="0"/>
                  </a:moveTo>
                  <a:lnTo>
                    <a:pt x="767306" y="0"/>
                  </a:lnTo>
                </a:path>
                <a:path w="1710055">
                  <a:moveTo>
                    <a:pt x="942721" y="0"/>
                  </a:moveTo>
                  <a:lnTo>
                    <a:pt x="1205280" y="0"/>
                  </a:lnTo>
                </a:path>
                <a:path w="1710055">
                  <a:moveTo>
                    <a:pt x="1368744" y="0"/>
                  </a:moveTo>
                  <a:lnTo>
                    <a:pt x="1710027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14469" y="1636202"/>
              <a:ext cx="24765" cy="52705"/>
            </a:xfrm>
            <a:custGeom>
              <a:avLst/>
              <a:gdLst/>
              <a:ahLst/>
              <a:cxnLst/>
              <a:rect l="l" t="t" r="r" b="b"/>
              <a:pathLst>
                <a:path w="24765" h="52705">
                  <a:moveTo>
                    <a:pt x="24671" y="52633"/>
                  </a:moveTo>
                  <a:lnTo>
                    <a:pt x="20816" y="44589"/>
                  </a:lnTo>
                  <a:lnTo>
                    <a:pt x="13569" y="36391"/>
                  </a:lnTo>
                  <a:lnTo>
                    <a:pt x="5705" y="29734"/>
                  </a:lnTo>
                  <a:lnTo>
                    <a:pt x="0" y="26316"/>
                  </a:lnTo>
                  <a:lnTo>
                    <a:pt x="5705" y="22898"/>
                  </a:lnTo>
                  <a:lnTo>
                    <a:pt x="13569" y="16242"/>
                  </a:lnTo>
                  <a:lnTo>
                    <a:pt x="20816" y="8044"/>
                  </a:lnTo>
                  <a:lnTo>
                    <a:pt x="24671" y="0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09693" y="1636202"/>
              <a:ext cx="24765" cy="52705"/>
            </a:xfrm>
            <a:custGeom>
              <a:avLst/>
              <a:gdLst/>
              <a:ahLst/>
              <a:cxnLst/>
              <a:rect l="l" t="t" r="r" b="b"/>
              <a:pathLst>
                <a:path w="24764" h="52705">
                  <a:moveTo>
                    <a:pt x="0" y="0"/>
                  </a:moveTo>
                  <a:lnTo>
                    <a:pt x="3855" y="8044"/>
                  </a:lnTo>
                  <a:lnTo>
                    <a:pt x="11102" y="16242"/>
                  </a:lnTo>
                  <a:lnTo>
                    <a:pt x="18966" y="22898"/>
                  </a:lnTo>
                  <a:lnTo>
                    <a:pt x="24671" y="26316"/>
                  </a:lnTo>
                  <a:lnTo>
                    <a:pt x="18966" y="29734"/>
                  </a:lnTo>
                  <a:lnTo>
                    <a:pt x="11102" y="36391"/>
                  </a:lnTo>
                  <a:lnTo>
                    <a:pt x="3855" y="44589"/>
                  </a:lnTo>
                  <a:lnTo>
                    <a:pt x="0" y="52633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74417" y="807505"/>
              <a:ext cx="0" cy="1710055"/>
            </a:xfrm>
            <a:custGeom>
              <a:avLst/>
              <a:gdLst/>
              <a:ahLst/>
              <a:cxnLst/>
              <a:rect l="l" t="t" r="r" b="b"/>
              <a:pathLst>
                <a:path h="1710055">
                  <a:moveTo>
                    <a:pt x="0" y="936042"/>
                  </a:moveTo>
                  <a:lnTo>
                    <a:pt x="0" y="1710027"/>
                  </a:lnTo>
                </a:path>
                <a:path h="1710055">
                  <a:moveTo>
                    <a:pt x="0" y="640306"/>
                  </a:moveTo>
                  <a:lnTo>
                    <a:pt x="0" y="773985"/>
                  </a:lnTo>
                </a:path>
                <a:path h="1710055">
                  <a:moveTo>
                    <a:pt x="0" y="0"/>
                  </a:moveTo>
                  <a:lnTo>
                    <a:pt x="0" y="205724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48100" y="2497795"/>
              <a:ext cx="52705" cy="24765"/>
            </a:xfrm>
            <a:custGeom>
              <a:avLst/>
              <a:gdLst/>
              <a:ahLst/>
              <a:cxnLst/>
              <a:rect l="l" t="t" r="r" b="b"/>
              <a:pathLst>
                <a:path w="52705" h="24764">
                  <a:moveTo>
                    <a:pt x="52633" y="0"/>
                  </a:moveTo>
                  <a:lnTo>
                    <a:pt x="44589" y="3855"/>
                  </a:lnTo>
                  <a:lnTo>
                    <a:pt x="36391" y="11102"/>
                  </a:lnTo>
                  <a:lnTo>
                    <a:pt x="29734" y="18966"/>
                  </a:lnTo>
                  <a:lnTo>
                    <a:pt x="26316" y="24671"/>
                  </a:lnTo>
                  <a:lnTo>
                    <a:pt x="22898" y="18966"/>
                  </a:lnTo>
                  <a:lnTo>
                    <a:pt x="16242" y="11102"/>
                  </a:lnTo>
                  <a:lnTo>
                    <a:pt x="8044" y="3855"/>
                  </a:lnTo>
                  <a:lnTo>
                    <a:pt x="0" y="0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48100" y="802570"/>
              <a:ext cx="52705" cy="24765"/>
            </a:xfrm>
            <a:custGeom>
              <a:avLst/>
              <a:gdLst/>
              <a:ahLst/>
              <a:cxnLst/>
              <a:rect l="l" t="t" r="r" b="b"/>
              <a:pathLst>
                <a:path w="52705" h="24765">
                  <a:moveTo>
                    <a:pt x="0" y="24671"/>
                  </a:moveTo>
                  <a:lnTo>
                    <a:pt x="8044" y="20816"/>
                  </a:lnTo>
                  <a:lnTo>
                    <a:pt x="16242" y="13569"/>
                  </a:lnTo>
                  <a:lnTo>
                    <a:pt x="22898" y="5705"/>
                  </a:lnTo>
                  <a:lnTo>
                    <a:pt x="26316" y="0"/>
                  </a:lnTo>
                  <a:lnTo>
                    <a:pt x="29734" y="5705"/>
                  </a:lnTo>
                  <a:lnTo>
                    <a:pt x="36391" y="13569"/>
                  </a:lnTo>
                  <a:lnTo>
                    <a:pt x="44589" y="20816"/>
                  </a:lnTo>
                  <a:lnTo>
                    <a:pt x="52633" y="24671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12"/>
              <p:cNvSpPr txBox="1"/>
              <p:nvPr/>
            </p:nvSpPr>
            <p:spPr>
              <a:xfrm>
                <a:off x="5064846" y="2282365"/>
                <a:ext cx="192527" cy="268055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85" i="1" spc="5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𝐵</m:t>
                      </m:r>
                    </m:oMath>
                  </m:oMathPara>
                </a14:m>
                <a:endParaRPr sz="1585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2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846" y="2282365"/>
                <a:ext cx="192527" cy="268055"/>
              </a:xfrm>
              <a:prstGeom prst="rect">
                <a:avLst/>
              </a:prstGeom>
              <a:blipFill>
                <a:blip r:embed="rId3"/>
                <a:stretch>
                  <a:fillRect l="-18750" r="-25000" b="-90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13"/>
              <p:cNvSpPr txBox="1"/>
              <p:nvPr/>
            </p:nvSpPr>
            <p:spPr>
              <a:xfrm>
                <a:off x="3281687" y="3709131"/>
                <a:ext cx="334721" cy="268055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85" i="1" spc="-14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¬</m:t>
                      </m:r>
                      <m:r>
                        <a:rPr lang="de-DE" sz="1585" i="1" spc="5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𝐵</m:t>
                      </m:r>
                    </m:oMath>
                  </m:oMathPara>
                </a14:m>
                <a:endParaRPr sz="1585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3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687" y="3709131"/>
                <a:ext cx="334721" cy="268055"/>
              </a:xfrm>
              <a:prstGeom prst="rect">
                <a:avLst/>
              </a:prstGeom>
              <a:blipFill>
                <a:blip r:embed="rId4"/>
                <a:stretch>
                  <a:fillRect l="-3704" r="-11111" b="-90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bject 14"/>
          <p:cNvSpPr/>
          <p:nvPr/>
        </p:nvSpPr>
        <p:spPr>
          <a:xfrm>
            <a:off x="5007238" y="3133962"/>
            <a:ext cx="324654" cy="322137"/>
          </a:xfrm>
          <a:custGeom>
            <a:avLst/>
            <a:gdLst/>
            <a:ahLst/>
            <a:cxnLst/>
            <a:rect l="l" t="t" r="r" b="b"/>
            <a:pathLst>
              <a:path w="163830" h="162560">
                <a:moveTo>
                  <a:pt x="163464" y="0"/>
                </a:moveTo>
                <a:lnTo>
                  <a:pt x="0" y="0"/>
                </a:lnTo>
                <a:lnTo>
                  <a:pt x="0" y="162057"/>
                </a:lnTo>
                <a:lnTo>
                  <a:pt x="163464" y="162057"/>
                </a:lnTo>
                <a:lnTo>
                  <a:pt x="163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15"/>
              <p:cNvSpPr txBox="1"/>
              <p:nvPr/>
            </p:nvSpPr>
            <p:spPr>
              <a:xfrm>
                <a:off x="5072975" y="3138419"/>
                <a:ext cx="192527" cy="268055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85" i="1" spc="5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𝐴</m:t>
                      </m:r>
                    </m:oMath>
                  </m:oMathPara>
                </a14:m>
                <a:endParaRPr sz="1585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5" name="object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975" y="3138419"/>
                <a:ext cx="192527" cy="268055"/>
              </a:xfrm>
              <a:prstGeom prst="rect">
                <a:avLst/>
              </a:prstGeom>
              <a:blipFill>
                <a:blip r:embed="rId5"/>
                <a:stretch>
                  <a:fillRect l="-25000" r="-18750" b="-45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bject 16"/>
          <p:cNvSpPr/>
          <p:nvPr/>
        </p:nvSpPr>
        <p:spPr>
          <a:xfrm>
            <a:off x="4152562" y="2007868"/>
            <a:ext cx="322137" cy="861969"/>
          </a:xfrm>
          <a:custGeom>
            <a:avLst/>
            <a:gdLst/>
            <a:ahLst/>
            <a:cxnLst/>
            <a:rect l="l" t="t" r="r" b="b"/>
            <a:pathLst>
              <a:path w="162560" h="434975">
                <a:moveTo>
                  <a:pt x="0" y="0"/>
                </a:moveTo>
                <a:lnTo>
                  <a:pt x="0" y="434581"/>
                </a:lnTo>
                <a:lnTo>
                  <a:pt x="162057" y="434581"/>
                </a:lnTo>
                <a:lnTo>
                  <a:pt x="16205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17"/>
              <p:cNvSpPr txBox="1"/>
              <p:nvPr/>
            </p:nvSpPr>
            <p:spPr>
              <a:xfrm>
                <a:off x="4201349" y="2089971"/>
                <a:ext cx="218008" cy="713484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25168">
                  <a:lnSpc>
                    <a:spcPts val="1744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85" i="1" spc="-50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¬</m:t>
                      </m:r>
                      <m:r>
                        <a:rPr lang="de-DE" sz="1585" i="1" spc="-5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𝐴</m:t>
                      </m:r>
                      <m:r>
                        <a:rPr lang="de-DE" sz="1585" b="0" i="1" spc="-50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⊓</m:t>
                      </m:r>
                      <m:r>
                        <a:rPr lang="de-DE" sz="1585" i="1" spc="-287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 </m:t>
                      </m:r>
                      <m:r>
                        <a:rPr lang="de-DE" sz="1585" i="1" spc="5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𝐵</m:t>
                      </m:r>
                    </m:oMath>
                  </m:oMathPara>
                </a14:m>
                <a:endParaRPr sz="1585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7" name="object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349" y="2089971"/>
                <a:ext cx="218008" cy="713484"/>
              </a:xfrm>
              <a:prstGeom prst="rect">
                <a:avLst/>
              </a:prstGeom>
              <a:blipFill>
                <a:blip r:embed="rId6"/>
                <a:stretch>
                  <a:fillRect l="-16667" t="-3509" r="-44444" b="-17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bject 18"/>
          <p:cNvSpPr/>
          <p:nvPr/>
        </p:nvSpPr>
        <p:spPr>
          <a:xfrm>
            <a:off x="4139327" y="3133962"/>
            <a:ext cx="348563" cy="322137"/>
          </a:xfrm>
          <a:custGeom>
            <a:avLst/>
            <a:gdLst/>
            <a:ahLst/>
            <a:cxnLst/>
            <a:rect l="l" t="t" r="r" b="b"/>
            <a:pathLst>
              <a:path w="175894" h="162560">
                <a:moveTo>
                  <a:pt x="175414" y="0"/>
                </a:moveTo>
                <a:lnTo>
                  <a:pt x="0" y="0"/>
                </a:lnTo>
                <a:lnTo>
                  <a:pt x="0" y="162057"/>
                </a:lnTo>
                <a:lnTo>
                  <a:pt x="175414" y="162057"/>
                </a:lnTo>
                <a:lnTo>
                  <a:pt x="1754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205089" y="3138419"/>
            <a:ext cx="216436" cy="268055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585" spc="40" dirty="0">
                <a:solidFill>
                  <a:srgbClr val="00837F"/>
                </a:solidFill>
                <a:latin typeface="Lucida Sans Unicode"/>
                <a:cs typeface="Lucida Sans Unicode"/>
              </a:rPr>
              <a:t>⊥</a:t>
            </a:r>
            <a:endParaRPr sz="1585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110881" y="3380141"/>
            <a:ext cx="62917" cy="1627045"/>
          </a:xfrm>
          <a:custGeom>
            <a:avLst/>
            <a:gdLst/>
            <a:ahLst/>
            <a:cxnLst/>
            <a:rect l="l" t="t" r="r" b="b"/>
            <a:pathLst>
              <a:path w="31750" h="821055">
                <a:moveTo>
                  <a:pt x="0" y="0"/>
                </a:moveTo>
                <a:lnTo>
                  <a:pt x="6474" y="4720"/>
                </a:lnTo>
                <a:lnTo>
                  <a:pt x="11466" y="11664"/>
                </a:lnTo>
                <a:lnTo>
                  <a:pt x="14679" y="20684"/>
                </a:lnTo>
                <a:lnTo>
                  <a:pt x="15815" y="31631"/>
                </a:lnTo>
                <a:lnTo>
                  <a:pt x="15815" y="378766"/>
                </a:lnTo>
                <a:lnTo>
                  <a:pt x="16952" y="389714"/>
                </a:lnTo>
                <a:lnTo>
                  <a:pt x="20165" y="398734"/>
                </a:lnTo>
                <a:lnTo>
                  <a:pt x="25157" y="405678"/>
                </a:lnTo>
                <a:lnTo>
                  <a:pt x="31631" y="410398"/>
                </a:lnTo>
                <a:lnTo>
                  <a:pt x="25157" y="415118"/>
                </a:lnTo>
                <a:lnTo>
                  <a:pt x="20165" y="422062"/>
                </a:lnTo>
                <a:lnTo>
                  <a:pt x="16952" y="431082"/>
                </a:lnTo>
                <a:lnTo>
                  <a:pt x="15815" y="442030"/>
                </a:lnTo>
                <a:lnTo>
                  <a:pt x="15815" y="789165"/>
                </a:lnTo>
                <a:lnTo>
                  <a:pt x="14679" y="800113"/>
                </a:lnTo>
                <a:lnTo>
                  <a:pt x="11466" y="809133"/>
                </a:lnTo>
                <a:lnTo>
                  <a:pt x="6474" y="816077"/>
                </a:lnTo>
                <a:lnTo>
                  <a:pt x="0" y="820797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ject 21"/>
              <p:cNvSpPr txBox="1"/>
              <p:nvPr/>
            </p:nvSpPr>
            <p:spPr>
              <a:xfrm>
                <a:off x="6230426" y="4037282"/>
                <a:ext cx="942951" cy="268055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85" i="1" spc="5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𝐴</m:t>
                      </m:r>
                      <m:r>
                        <a:rPr lang="de-DE" sz="1585" i="1" spc="5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 ⊔ ¬</m:t>
                      </m:r>
                      <m:r>
                        <a:rPr lang="de-DE" sz="1585" i="1" spc="-5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𝐵</m:t>
                      </m:r>
                    </m:oMath>
                  </m:oMathPara>
                </a14:m>
                <a:endParaRPr sz="1585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21" name="object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426" y="4037282"/>
                <a:ext cx="942951" cy="268055"/>
              </a:xfrm>
              <a:prstGeom prst="rect">
                <a:avLst/>
              </a:prstGeom>
              <a:blipFill>
                <a:blip r:embed="rId7"/>
                <a:stretch>
                  <a:fillRect b="-3636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bject 22"/>
          <p:cNvSpPr/>
          <p:nvPr/>
        </p:nvSpPr>
        <p:spPr>
          <a:xfrm>
            <a:off x="2452699" y="1582390"/>
            <a:ext cx="62917" cy="3425225"/>
          </a:xfrm>
          <a:custGeom>
            <a:avLst/>
            <a:gdLst/>
            <a:ahLst/>
            <a:cxnLst/>
            <a:rect l="l" t="t" r="r" b="b"/>
            <a:pathLst>
              <a:path w="31750" h="1728470">
                <a:moveTo>
                  <a:pt x="31631" y="0"/>
                </a:moveTo>
                <a:lnTo>
                  <a:pt x="25157" y="4720"/>
                </a:lnTo>
                <a:lnTo>
                  <a:pt x="20165" y="11664"/>
                </a:lnTo>
                <a:lnTo>
                  <a:pt x="16952" y="20684"/>
                </a:lnTo>
                <a:lnTo>
                  <a:pt x="15815" y="31631"/>
                </a:lnTo>
                <a:lnTo>
                  <a:pt x="15815" y="832365"/>
                </a:lnTo>
                <a:lnTo>
                  <a:pt x="14679" y="843313"/>
                </a:lnTo>
                <a:lnTo>
                  <a:pt x="11466" y="852333"/>
                </a:lnTo>
                <a:lnTo>
                  <a:pt x="6474" y="859277"/>
                </a:lnTo>
                <a:lnTo>
                  <a:pt x="0" y="863997"/>
                </a:lnTo>
                <a:lnTo>
                  <a:pt x="6474" y="868717"/>
                </a:lnTo>
                <a:lnTo>
                  <a:pt x="11466" y="875661"/>
                </a:lnTo>
                <a:lnTo>
                  <a:pt x="14679" y="884681"/>
                </a:lnTo>
                <a:lnTo>
                  <a:pt x="15815" y="895629"/>
                </a:lnTo>
                <a:lnTo>
                  <a:pt x="15815" y="1696363"/>
                </a:lnTo>
                <a:lnTo>
                  <a:pt x="16952" y="1707310"/>
                </a:lnTo>
                <a:lnTo>
                  <a:pt x="20165" y="1716330"/>
                </a:lnTo>
                <a:lnTo>
                  <a:pt x="25157" y="1723274"/>
                </a:lnTo>
                <a:lnTo>
                  <a:pt x="31631" y="1727995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ject 23"/>
              <p:cNvSpPr txBox="1"/>
              <p:nvPr/>
            </p:nvSpPr>
            <p:spPr>
              <a:xfrm>
                <a:off x="2179727" y="3138419"/>
                <a:ext cx="216436" cy="268055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85" i="1" spc="297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𝑇</m:t>
                      </m:r>
                    </m:oMath>
                  </m:oMathPara>
                </a14:m>
                <a:endParaRPr sz="1585" dirty="0"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23" name="object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727" y="3138419"/>
                <a:ext cx="216436" cy="268055"/>
              </a:xfrm>
              <a:prstGeom prst="rect">
                <a:avLst/>
              </a:prstGeom>
              <a:blipFill>
                <a:blip r:embed="rId8"/>
                <a:stretch>
                  <a:fillRect l="-16667" r="-1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bject 24"/>
          <p:cNvSpPr/>
          <p:nvPr/>
        </p:nvSpPr>
        <p:spPr>
          <a:xfrm>
            <a:off x="2600991" y="5092281"/>
            <a:ext cx="1627045" cy="62917"/>
          </a:xfrm>
          <a:custGeom>
            <a:avLst/>
            <a:gdLst/>
            <a:ahLst/>
            <a:cxnLst/>
            <a:rect l="l" t="t" r="r" b="b"/>
            <a:pathLst>
              <a:path w="821055" h="31750">
                <a:moveTo>
                  <a:pt x="0" y="0"/>
                </a:moveTo>
                <a:lnTo>
                  <a:pt x="4720" y="6474"/>
                </a:lnTo>
                <a:lnTo>
                  <a:pt x="11664" y="11466"/>
                </a:lnTo>
                <a:lnTo>
                  <a:pt x="20684" y="14679"/>
                </a:lnTo>
                <a:lnTo>
                  <a:pt x="31631" y="15815"/>
                </a:lnTo>
                <a:lnTo>
                  <a:pt x="378766" y="15815"/>
                </a:lnTo>
                <a:lnTo>
                  <a:pt x="389714" y="16952"/>
                </a:lnTo>
                <a:lnTo>
                  <a:pt x="398734" y="20165"/>
                </a:lnTo>
                <a:lnTo>
                  <a:pt x="405678" y="25157"/>
                </a:lnTo>
                <a:lnTo>
                  <a:pt x="410398" y="31631"/>
                </a:lnTo>
                <a:lnTo>
                  <a:pt x="415118" y="25157"/>
                </a:lnTo>
                <a:lnTo>
                  <a:pt x="422062" y="20165"/>
                </a:lnTo>
                <a:lnTo>
                  <a:pt x="431082" y="16952"/>
                </a:lnTo>
                <a:lnTo>
                  <a:pt x="442030" y="15815"/>
                </a:lnTo>
                <a:lnTo>
                  <a:pt x="789165" y="15815"/>
                </a:lnTo>
                <a:lnTo>
                  <a:pt x="800113" y="14679"/>
                </a:lnTo>
                <a:lnTo>
                  <a:pt x="809133" y="11466"/>
                </a:lnTo>
                <a:lnTo>
                  <a:pt x="816077" y="6474"/>
                </a:lnTo>
                <a:lnTo>
                  <a:pt x="820797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25"/>
              <p:cNvSpPr txBox="1"/>
              <p:nvPr/>
            </p:nvSpPr>
            <p:spPr>
              <a:xfrm>
                <a:off x="3247008" y="5150545"/>
                <a:ext cx="334721" cy="268055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85" i="1" spc="-14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¬</m:t>
                      </m:r>
                      <m:r>
                        <a:rPr lang="de-DE" sz="1585" i="1" spc="5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𝐴</m:t>
                      </m:r>
                    </m:oMath>
                  </m:oMathPara>
                </a14:m>
                <a:endParaRPr sz="1585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25" name="object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008" y="5150545"/>
                <a:ext cx="334721" cy="268055"/>
              </a:xfrm>
              <a:prstGeom prst="rect">
                <a:avLst/>
              </a:prstGeom>
              <a:blipFill>
                <a:blip r:embed="rId9"/>
                <a:stretch>
                  <a:fillRect l="-3571" r="-7143" b="-90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hteck 25">
                <a:extLst>
                  <a:ext uri="{FF2B5EF4-FFF2-40B4-BE49-F238E27FC236}">
                    <a16:creationId xmlns:a16="http://schemas.microsoft.com/office/drawing/2014/main" id="{C5ACF582-0911-714D-B0D2-5CEA81D0AB99}"/>
                  </a:ext>
                </a:extLst>
              </p:cNvPr>
              <p:cNvSpPr/>
              <p:nvPr/>
            </p:nvSpPr>
            <p:spPr>
              <a:xfrm>
                <a:off x="594651" y="5433211"/>
                <a:ext cx="7920005" cy="7764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100670" marR="85570">
                  <a:lnSpc>
                    <a:spcPct val="102600"/>
                  </a:lnSpc>
                  <a:spcBef>
                    <a:spcPts val="10"/>
                  </a:spcBef>
                </a:pPr>
                <a:r>
                  <a:rPr lang="de-DE" sz="2200" spc="-50" dirty="0">
                    <a:latin typeface="Myriad Pro" panose="020B0503030403020204" pitchFamily="34" charset="0"/>
                    <a:cs typeface="Tahoma"/>
                  </a:rPr>
                  <a:t>Our </a:t>
                </a:r>
                <a:r>
                  <a:rPr lang="de-DE" sz="2200" spc="-99" dirty="0" err="1">
                    <a:latin typeface="Myriad Pro" panose="020B0503030403020204" pitchFamily="34" charset="0"/>
                    <a:cs typeface="Tahoma"/>
                  </a:rPr>
                  <a:t>geometric</a:t>
                </a:r>
                <a:r>
                  <a:rPr lang="de-DE" sz="2200" spc="-99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lang="de-DE" sz="2200" spc="-109" dirty="0" err="1">
                    <a:latin typeface="Myriad Pro" panose="020B0503030403020204" pitchFamily="34" charset="0"/>
                    <a:cs typeface="Tahoma"/>
                  </a:rPr>
                  <a:t>models</a:t>
                </a:r>
                <a:r>
                  <a:rPr lang="de-DE" sz="2200" spc="-109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lang="de-DE" sz="2200" spc="-149" dirty="0" err="1">
                    <a:latin typeface="Myriad Pro" panose="020B0503030403020204" pitchFamily="34" charset="0"/>
                    <a:cs typeface="Tahoma"/>
                  </a:rPr>
                  <a:t>are</a:t>
                </a:r>
                <a:r>
                  <a:rPr lang="de-DE" sz="2200" spc="-149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lang="de-DE" sz="2200" spc="-79" dirty="0">
                    <a:solidFill>
                      <a:srgbClr val="E41F32"/>
                    </a:solidFill>
                    <a:latin typeface="Myriad Pro" panose="020B0503030403020204" pitchFamily="34" charset="0"/>
                    <a:cs typeface="Tahoma"/>
                  </a:rPr>
                  <a:t>partial</a:t>
                </a:r>
                <a:r>
                  <a:rPr lang="de-DE" sz="2200" spc="-79" dirty="0">
                    <a:latin typeface="Myriad Pro" panose="020B0503030403020204" pitchFamily="34" charset="0"/>
                    <a:cs typeface="Tahoma"/>
                  </a:rPr>
                  <a:t>: </a:t>
                </a:r>
                <a:r>
                  <a:rPr lang="de-DE" sz="2200" spc="-99" dirty="0" err="1">
                    <a:latin typeface="Myriad Pro" panose="020B0503030403020204" pitchFamily="34" charset="0"/>
                    <a:cs typeface="Tahoma"/>
                  </a:rPr>
                  <a:t>can</a:t>
                </a:r>
                <a:r>
                  <a:rPr lang="de-DE" sz="2200" spc="-99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lang="de-DE" sz="2200" spc="-109" dirty="0" err="1">
                    <a:latin typeface="Myriad Pro" panose="020B0503030403020204" pitchFamily="34" charset="0"/>
                    <a:cs typeface="Tahoma"/>
                  </a:rPr>
                  <a:t>model</a:t>
                </a:r>
                <a:r>
                  <a:rPr lang="de-DE" sz="2200" spc="-109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lang="de-DE" sz="2200" spc="-89" dirty="0" err="1">
                    <a:latin typeface="Myriad Pro" panose="020B0503030403020204" pitchFamily="34" charset="0"/>
                    <a:cs typeface="Tahoma"/>
                  </a:rPr>
                  <a:t>uncertainty</a:t>
                </a:r>
                <a:r>
                  <a:rPr lang="de-DE" sz="2200" spc="-89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lang="de-DE" sz="2200" spc="-69" dirty="0">
                    <a:latin typeface="Myriad Pro" panose="020B0503030403020204" pitchFamily="34" charset="0"/>
                    <a:cs typeface="Tahoma"/>
                  </a:rPr>
                  <a:t>in </a:t>
                </a:r>
                <a:r>
                  <a:rPr lang="de-DE" sz="2200" spc="-89" dirty="0" err="1">
                    <a:latin typeface="Myriad Pro" panose="020B0503030403020204" pitchFamily="34" charset="0"/>
                    <a:cs typeface="Tahoma"/>
                  </a:rPr>
                  <a:t>ontology</a:t>
                </a:r>
                <a:endParaRPr lang="de-DE" sz="2200" spc="-89" dirty="0">
                  <a:latin typeface="Myriad Pro" panose="020B0503030403020204" pitchFamily="34" charset="0"/>
                  <a:cs typeface="Tahoma"/>
                </a:endParaRPr>
              </a:p>
              <a:p>
                <a:pPr marL="100670" marR="85570">
                  <a:lnSpc>
                    <a:spcPct val="102600"/>
                  </a:lnSpc>
                  <a:spcBef>
                    <a:spcPts val="10"/>
                  </a:spcBef>
                </a:pPr>
                <a:r>
                  <a:rPr lang="de-DE" sz="2200" spc="20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lang="de-DE" sz="2200" spc="-50" dirty="0">
                    <a:latin typeface="Myriad Pro" panose="020B0503030403020204" pitchFamily="34" charset="0"/>
                    <a:cs typeface="Tahoma"/>
                  </a:rPr>
                  <a:t>(</a:t>
                </a:r>
                <a14:m>
                  <m:oMath xmlns:m="http://schemas.openxmlformats.org/officeDocument/2006/math">
                    <m:r>
                      <a:rPr lang="de-DE" sz="2200" i="1" spc="-5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𝑎</m:t>
                    </m:r>
                    <m:r>
                      <a:rPr lang="de-DE" sz="2200" i="1" spc="-73" baseline="-10416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Book Antiqua"/>
                      </a:rPr>
                      <m:t>2</m:t>
                    </m:r>
                  </m:oMath>
                </a14:m>
                <a:r>
                  <a:rPr lang="de-DE" sz="2200" spc="103" baseline="-10416" dirty="0">
                    <a:solidFill>
                      <a:srgbClr val="00837F"/>
                    </a:solidFill>
                    <a:latin typeface="Myriad Pro" panose="020B0503030403020204" pitchFamily="34" charset="0"/>
                    <a:cs typeface="Book Antiqua"/>
                  </a:rPr>
                  <a:t> </a:t>
                </a:r>
                <a:r>
                  <a:rPr lang="de-DE" sz="2200" spc="-69" dirty="0">
                    <a:latin typeface="Myriad Pro" panose="020B0503030403020204" pitchFamily="34" charset="0"/>
                    <a:cs typeface="Tahoma"/>
                  </a:rPr>
                  <a:t>not</a:t>
                </a:r>
                <a:r>
                  <a:rPr lang="de-DE" sz="2200" spc="30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lang="de-DE" sz="2200" spc="-119" dirty="0" err="1">
                    <a:latin typeface="Myriad Pro" panose="020B0503030403020204" pitchFamily="34" charset="0"/>
                    <a:cs typeface="Tahoma"/>
                  </a:rPr>
                  <a:t>known</a:t>
                </a:r>
                <a:r>
                  <a:rPr lang="de-DE" sz="2200" spc="20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lang="de-DE" sz="2200" spc="-40" dirty="0" err="1">
                    <a:latin typeface="Myriad Pro" panose="020B0503030403020204" pitchFamily="34" charset="0"/>
                    <a:cs typeface="Tahoma"/>
                  </a:rPr>
                  <a:t>to</a:t>
                </a:r>
                <a:r>
                  <a:rPr lang="de-DE" sz="2200" spc="30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lang="de-DE" sz="2200" spc="-119" dirty="0" err="1">
                    <a:latin typeface="Myriad Pro" panose="020B0503030403020204" pitchFamily="34" charset="0"/>
                    <a:cs typeface="Tahoma"/>
                  </a:rPr>
                  <a:t>be</a:t>
                </a:r>
                <a:r>
                  <a:rPr lang="de-DE" sz="2200" spc="30" dirty="0">
                    <a:latin typeface="Myriad Pro" panose="020B0503030403020204" pitchFamily="34" charset="0"/>
                    <a:cs typeface="Tahoma"/>
                  </a:rPr>
                  <a:t> </a:t>
                </a:r>
                <a14:m>
                  <m:oMath xmlns:m="http://schemas.openxmlformats.org/officeDocument/2006/math">
                    <m:r>
                      <a:rPr lang="de-DE" sz="2200" i="1" spc="-2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𝐴</m:t>
                    </m:r>
                    <m:r>
                      <a:rPr lang="de-DE" sz="2200" i="1" spc="10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</m:oMath>
                </a14:m>
                <a:r>
                  <a:rPr lang="de-DE" sz="2200" spc="-119" dirty="0" err="1">
                    <a:latin typeface="Myriad Pro" panose="020B0503030403020204" pitchFamily="34" charset="0"/>
                    <a:cs typeface="Tahoma"/>
                  </a:rPr>
                  <a:t>or</a:t>
                </a:r>
                <a:r>
                  <a:rPr lang="de-DE" sz="2200" spc="20" dirty="0">
                    <a:latin typeface="Myriad Pro" panose="020B0503030403020204" pitchFamily="34" charset="0"/>
                    <a:cs typeface="Tahoma"/>
                  </a:rPr>
                  <a:t> </a:t>
                </a:r>
                <a14:m>
                  <m:oMath xmlns:m="http://schemas.openxmlformats.org/officeDocument/2006/math">
                    <m:r>
                      <a:rPr lang="de-DE" sz="2200" i="1" spc="-10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¬</m:t>
                    </m:r>
                    <m:r>
                      <a:rPr lang="de-DE" sz="2200" i="1" spc="-10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𝐴</m:t>
                    </m:r>
                    <m:r>
                      <a:rPr lang="de-DE" sz="2200" i="1" spc="-10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;</m:t>
                    </m:r>
                  </m:oMath>
                </a14:m>
                <a:r>
                  <a:rPr lang="de-DE" sz="2200" i="1" spc="-109" dirty="0">
                    <a:solidFill>
                      <a:srgbClr val="00837F"/>
                    </a:solidFill>
                    <a:latin typeface="Myriad Pro" panose="020B0503030403020204" pitchFamily="34" charset="0"/>
                    <a:cs typeface="Arial"/>
                  </a:rPr>
                  <a:t> </a:t>
                </a:r>
                <a:r>
                  <a:rPr lang="de-DE" sz="2200" spc="-109" dirty="0">
                    <a:latin typeface="Myriad Pro" panose="020B0503030403020204" pitchFamily="34" charset="0"/>
                    <a:cs typeface="Arial"/>
                  </a:rPr>
                  <a:t>in </a:t>
                </a:r>
                <a:r>
                  <a:rPr lang="de-DE" sz="2200" spc="-109" dirty="0" err="1">
                    <a:latin typeface="Myriad Pro" panose="020B0503030403020204" pitchFamily="34" charset="0"/>
                    <a:cs typeface="Arial"/>
                  </a:rPr>
                  <a:t>contrast</a:t>
                </a:r>
                <a:r>
                  <a:rPr lang="de-DE" sz="2200" spc="-109" dirty="0">
                    <a:latin typeface="Myriad Pro" panose="020B0503030403020204" pitchFamily="34" charset="0"/>
                    <a:cs typeface="Arial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b="0" i="1" spc="-109" dirty="0" smtClean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de-DE" sz="2200" i="1" spc="-109" dirty="0" smtClean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𝑎</m:t>
                        </m:r>
                      </m:e>
                      <m:sub>
                        <m:r>
                          <a:rPr lang="de-DE" sz="2200" b="0" i="1" spc="-109" dirty="0" smtClean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sz="2200" i="1" spc="-109" dirty="0">
                    <a:solidFill>
                      <a:srgbClr val="00837F"/>
                    </a:solidFill>
                    <a:latin typeface="Myriad Pro" panose="020B0503030403020204" pitchFamily="34" charset="0"/>
                    <a:cs typeface="Arial"/>
                  </a:rPr>
                  <a:t> </a:t>
                </a:r>
                <a:r>
                  <a:rPr lang="de-DE" sz="2200" spc="-109" dirty="0" err="1">
                    <a:latin typeface="Myriad Pro" panose="020B0503030403020204" pitchFamily="34" charset="0"/>
                    <a:cs typeface="Arial"/>
                  </a:rPr>
                  <a:t>completely</a:t>
                </a:r>
                <a:r>
                  <a:rPr lang="de-DE" sz="2200" spc="-109" dirty="0">
                    <a:latin typeface="Myriad Pro" panose="020B0503030403020204" pitchFamily="34" charset="0"/>
                    <a:cs typeface="Arial"/>
                  </a:rPr>
                  <a:t> </a:t>
                </a:r>
                <a:r>
                  <a:rPr lang="de-DE" sz="2200" spc="-109" dirty="0" err="1">
                    <a:latin typeface="Myriad Pro" panose="020B0503030403020204" pitchFamily="34" charset="0"/>
                    <a:cs typeface="Arial"/>
                  </a:rPr>
                  <a:t>determined</a:t>
                </a:r>
                <a:r>
                  <a:rPr lang="de-DE" sz="2200" spc="-109" dirty="0">
                    <a:latin typeface="Myriad Pro" panose="020B0503030403020204" pitchFamily="34" charset="0"/>
                    <a:cs typeface="Arial"/>
                  </a:rPr>
                  <a:t> </a:t>
                </a:r>
                <a:r>
                  <a:rPr lang="de-DE" sz="2200" spc="-109" dirty="0">
                    <a:latin typeface="Myriad Pro" panose="020B0503030403020204" pitchFamily="34" charset="0"/>
                    <a:cs typeface="Tahoma"/>
                  </a:rPr>
                  <a:t>)</a:t>
                </a:r>
                <a:endParaRPr lang="de-DE" sz="2200" dirty="0">
                  <a:latin typeface="Myriad Pro" panose="020B0503030403020204" pitchFamily="34" charset="0"/>
                  <a:cs typeface="Tahoma"/>
                </a:endParaRPr>
              </a:p>
            </p:txBody>
          </p:sp>
        </mc:Choice>
        <mc:Fallback xmlns="">
          <p:sp>
            <p:nvSpPr>
              <p:cNvPr id="26" name="Rechteck 25">
                <a:extLst>
                  <a:ext uri="{FF2B5EF4-FFF2-40B4-BE49-F238E27FC236}">
                    <a16:creationId xmlns:a16="http://schemas.microsoft.com/office/drawing/2014/main" id="{C5ACF582-0911-714D-B0D2-5CEA81D0AB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651" y="5433211"/>
                <a:ext cx="7920005" cy="776431"/>
              </a:xfrm>
              <a:prstGeom prst="rect">
                <a:avLst/>
              </a:prstGeom>
              <a:blipFill>
                <a:blip r:embed="rId10"/>
                <a:stretch>
                  <a:fillRect t="-6349" b="-1428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ject 12">
                <a:extLst>
                  <a:ext uri="{FF2B5EF4-FFF2-40B4-BE49-F238E27FC236}">
                    <a16:creationId xmlns:a16="http://schemas.microsoft.com/office/drawing/2014/main" id="{5E4D8434-5B7F-DB47-9DF5-ED262FEDB36D}"/>
                  </a:ext>
                </a:extLst>
              </p:cNvPr>
              <p:cNvSpPr txBox="1"/>
              <p:nvPr/>
            </p:nvSpPr>
            <p:spPr>
              <a:xfrm>
                <a:off x="5436642" y="1809768"/>
                <a:ext cx="192527" cy="268055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585" b="0" i="1" spc="59" dirty="0" smtClean="0">
                              <a:solidFill>
                                <a:srgbClr val="00837F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de-DE" sz="1585" b="0" i="1" spc="59" dirty="0" smtClean="0">
                              <a:solidFill>
                                <a:srgbClr val="00837F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𝑎</m:t>
                          </m:r>
                        </m:e>
                        <m:sub>
                          <m:r>
                            <a:rPr lang="de-DE" sz="1585" b="0" i="1" spc="59" dirty="0" smtClean="0">
                              <a:solidFill>
                                <a:srgbClr val="00837F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sz="1585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27" name="object 12">
                <a:extLst>
                  <a:ext uri="{FF2B5EF4-FFF2-40B4-BE49-F238E27FC236}">
                    <a16:creationId xmlns:a16="http://schemas.microsoft.com/office/drawing/2014/main" id="{5E4D8434-5B7F-DB47-9DF5-ED262FEDB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642" y="1809768"/>
                <a:ext cx="192527" cy="268055"/>
              </a:xfrm>
              <a:prstGeom prst="rect">
                <a:avLst/>
              </a:prstGeom>
              <a:blipFill>
                <a:blip r:embed="rId11"/>
                <a:stretch>
                  <a:fillRect l="-18750" r="-50000" b="-1818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>
            <a:extLst>
              <a:ext uri="{FF2B5EF4-FFF2-40B4-BE49-F238E27FC236}">
                <a16:creationId xmlns:a16="http://schemas.microsoft.com/office/drawing/2014/main" id="{6750755F-EED1-654C-99BB-8A8821DF95D7}"/>
              </a:ext>
            </a:extLst>
          </p:cNvPr>
          <p:cNvSpPr>
            <a:spLocks noChangeAspect="1"/>
          </p:cNvSpPr>
          <p:nvPr/>
        </p:nvSpPr>
        <p:spPr>
          <a:xfrm>
            <a:off x="5580112" y="2111756"/>
            <a:ext cx="98115" cy="98127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A96CE49-E474-C847-9F94-B6DBB00A5906}"/>
              </a:ext>
            </a:extLst>
          </p:cNvPr>
          <p:cNvSpPr>
            <a:spLocks noChangeAspect="1"/>
          </p:cNvSpPr>
          <p:nvPr/>
        </p:nvSpPr>
        <p:spPr>
          <a:xfrm>
            <a:off x="5796136" y="3258865"/>
            <a:ext cx="98115" cy="98127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bject 12">
                <a:extLst>
                  <a:ext uri="{FF2B5EF4-FFF2-40B4-BE49-F238E27FC236}">
                    <a16:creationId xmlns:a16="http://schemas.microsoft.com/office/drawing/2014/main" id="{0456ED28-0AFD-8249-84EF-4A2123683BFC}"/>
                  </a:ext>
                </a:extLst>
              </p:cNvPr>
              <p:cNvSpPr txBox="1"/>
              <p:nvPr/>
            </p:nvSpPr>
            <p:spPr>
              <a:xfrm>
                <a:off x="5748929" y="2874799"/>
                <a:ext cx="192527" cy="268055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585" b="0" i="1" spc="59" dirty="0" smtClean="0">
                              <a:solidFill>
                                <a:srgbClr val="00837F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de-DE" sz="1585" b="0" i="1" spc="59" dirty="0" smtClean="0">
                              <a:solidFill>
                                <a:srgbClr val="00837F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𝑎</m:t>
                          </m:r>
                        </m:e>
                        <m:sub>
                          <m:r>
                            <a:rPr lang="de-DE" sz="1585" b="0" i="1" spc="59" dirty="0" smtClean="0">
                              <a:solidFill>
                                <a:srgbClr val="00837F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sz="1585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38" name="object 12">
                <a:extLst>
                  <a:ext uri="{FF2B5EF4-FFF2-40B4-BE49-F238E27FC236}">
                    <a16:creationId xmlns:a16="http://schemas.microsoft.com/office/drawing/2014/main" id="{0456ED28-0AFD-8249-84EF-4A2123683B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929" y="2874799"/>
                <a:ext cx="192527" cy="268055"/>
              </a:xfrm>
              <a:prstGeom prst="rect">
                <a:avLst/>
              </a:prstGeom>
              <a:blipFill>
                <a:blip r:embed="rId12"/>
                <a:stretch>
                  <a:fillRect l="-11765" r="-41176" b="-136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236837"/>
      </p:ext>
    </p:extLst>
  </p:cSld>
  <p:clrMapOvr>
    <a:masterClrMapping/>
  </p:clrMapOvr>
  <p:transition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6069" y="584452"/>
            <a:ext cx="7888588" cy="480689"/>
          </a:xfrm>
          <a:custGeom>
            <a:avLst/>
            <a:gdLst/>
            <a:ahLst/>
            <a:cxnLst/>
            <a:rect l="l" t="t" r="r" b="b"/>
            <a:pathLst>
              <a:path w="3980815" h="242570">
                <a:moveTo>
                  <a:pt x="0" y="242290"/>
                </a:moveTo>
                <a:lnTo>
                  <a:pt x="3980370" y="242290"/>
                </a:lnTo>
                <a:lnTo>
                  <a:pt x="3980370" y="0"/>
                </a:lnTo>
                <a:lnTo>
                  <a:pt x="0" y="0"/>
                </a:lnTo>
                <a:lnTo>
                  <a:pt x="0" y="242290"/>
                </a:lnTo>
                <a:close/>
              </a:path>
            </a:pathLst>
          </a:custGeom>
          <a:solidFill>
            <a:srgbClr val="FABB00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3"/>
              <p:cNvSpPr txBox="1"/>
              <p:nvPr/>
            </p:nvSpPr>
            <p:spPr>
              <a:xfrm>
                <a:off x="692411" y="575589"/>
                <a:ext cx="6831917" cy="390077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:r>
                  <a:rPr lang="de-DE" sz="2378" spc="-109" dirty="0">
                    <a:solidFill>
                      <a:srgbClr val="FFFFFF"/>
                    </a:solidFill>
                    <a:latin typeface="Tahoma"/>
                    <a:cs typeface="Tahoma"/>
                  </a:rPr>
                  <a:t>Example (Embedding for </a:t>
                </a:r>
                <a:r>
                  <a:rPr lang="de-DE" sz="2378" spc="-89" dirty="0">
                    <a:solidFill>
                      <a:srgbClr val="FFFFFF"/>
                    </a:solidFill>
                    <a:latin typeface="Tahoma"/>
                    <a:cs typeface="Tahoma"/>
                  </a:rPr>
                  <a:t>tbox </a:t>
                </a:r>
                <a14:m>
                  <m:oMath xmlns:m="http://schemas.openxmlformats.org/officeDocument/2006/math">
                    <m:r>
                      <a:rPr lang="de-DE" sz="2378" i="1" spc="178" dirty="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{</m:t>
                    </m:r>
                    <m:r>
                      <a:rPr lang="de-DE" sz="2378" i="1" spc="178" dirty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Arial"/>
                      </a:rPr>
                      <m:t>𝐴</m:t>
                    </m:r>
                    <m:r>
                      <a:rPr lang="de-DE" sz="2378" i="1" spc="178" dirty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Arial"/>
                      </a:rPr>
                      <m:t> ⊑ </m:t>
                    </m:r>
                    <m:r>
                      <a:rPr lang="de-DE" sz="2378" i="1" spc="178" dirty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Arial"/>
                      </a:rPr>
                      <m:t>𝐵</m:t>
                    </m:r>
                    <m:r>
                      <a:rPr lang="de-DE" sz="2378" i="1" spc="178" dirty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}</m:t>
                    </m:r>
                  </m:oMath>
                </a14:m>
                <a:r>
                  <a:rPr lang="de-DE" sz="2378" spc="178" dirty="0">
                    <a:solidFill>
                      <a:srgbClr val="FFFFFF"/>
                    </a:solidFill>
                    <a:latin typeface="Tahoma"/>
                    <a:cs typeface="Tahoma"/>
                  </a:rPr>
                  <a:t>)</a:t>
                </a:r>
                <a:endParaRPr sz="2378" dirty="0">
                  <a:latin typeface="Tahoma"/>
                  <a:cs typeface="Tahoma"/>
                </a:endParaRPr>
              </a:p>
            </p:txBody>
          </p:sp>
        </mc:Choice>
        <mc:Fallback xmlns="">
          <p:sp>
            <p:nvSpPr>
              <p:cNvPr id="3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11" y="575589"/>
                <a:ext cx="6831917" cy="390077"/>
              </a:xfrm>
              <a:prstGeom prst="rect">
                <a:avLst/>
              </a:prstGeom>
              <a:blipFill>
                <a:blip r:embed="rId2"/>
                <a:stretch>
                  <a:fillRect l="-2412" t="-22581" b="-4516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object 4"/>
          <p:cNvGrpSpPr/>
          <p:nvPr/>
        </p:nvGrpSpPr>
        <p:grpSpPr>
          <a:xfrm>
            <a:off x="626069" y="1064588"/>
            <a:ext cx="7888588" cy="4795567"/>
            <a:chOff x="313816" y="537222"/>
            <a:chExt cx="3980815" cy="2419985"/>
          </a:xfrm>
        </p:grpSpPr>
        <p:sp>
          <p:nvSpPr>
            <p:cNvPr id="5" name="object 5"/>
            <p:cNvSpPr/>
            <p:nvPr/>
          </p:nvSpPr>
          <p:spPr>
            <a:xfrm>
              <a:off x="313816" y="537222"/>
              <a:ext cx="3980815" cy="2419985"/>
            </a:xfrm>
            <a:custGeom>
              <a:avLst/>
              <a:gdLst/>
              <a:ahLst/>
              <a:cxnLst/>
              <a:rect l="l" t="t" r="r" b="b"/>
              <a:pathLst>
                <a:path w="3980815" h="2419985">
                  <a:moveTo>
                    <a:pt x="3980370" y="0"/>
                  </a:moveTo>
                  <a:lnTo>
                    <a:pt x="0" y="0"/>
                  </a:lnTo>
                  <a:lnTo>
                    <a:pt x="0" y="2419705"/>
                  </a:lnTo>
                  <a:lnTo>
                    <a:pt x="3980370" y="2419705"/>
                  </a:lnTo>
                  <a:lnTo>
                    <a:pt x="3980370" y="0"/>
                  </a:lnTo>
                  <a:close/>
                </a:path>
              </a:pathLst>
            </a:custGeom>
            <a:solidFill>
              <a:srgbClr val="FEFB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19403" y="1662519"/>
              <a:ext cx="1710055" cy="0"/>
            </a:xfrm>
            <a:custGeom>
              <a:avLst/>
              <a:gdLst/>
              <a:ahLst/>
              <a:cxnLst/>
              <a:rect l="l" t="t" r="r" b="b"/>
              <a:pathLst>
                <a:path w="1710055">
                  <a:moveTo>
                    <a:pt x="0" y="0"/>
                  </a:moveTo>
                  <a:lnTo>
                    <a:pt x="767306" y="0"/>
                  </a:lnTo>
                </a:path>
                <a:path w="1710055">
                  <a:moveTo>
                    <a:pt x="942721" y="0"/>
                  </a:moveTo>
                  <a:lnTo>
                    <a:pt x="1205280" y="0"/>
                  </a:lnTo>
                </a:path>
                <a:path w="1710055">
                  <a:moveTo>
                    <a:pt x="1368744" y="0"/>
                  </a:moveTo>
                  <a:lnTo>
                    <a:pt x="1710027" y="0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14469" y="1636202"/>
              <a:ext cx="24765" cy="52705"/>
            </a:xfrm>
            <a:custGeom>
              <a:avLst/>
              <a:gdLst/>
              <a:ahLst/>
              <a:cxnLst/>
              <a:rect l="l" t="t" r="r" b="b"/>
              <a:pathLst>
                <a:path w="24765" h="52705">
                  <a:moveTo>
                    <a:pt x="24671" y="52633"/>
                  </a:moveTo>
                  <a:lnTo>
                    <a:pt x="20816" y="44589"/>
                  </a:lnTo>
                  <a:lnTo>
                    <a:pt x="13569" y="36391"/>
                  </a:lnTo>
                  <a:lnTo>
                    <a:pt x="5705" y="29734"/>
                  </a:lnTo>
                  <a:lnTo>
                    <a:pt x="0" y="26316"/>
                  </a:lnTo>
                  <a:lnTo>
                    <a:pt x="5705" y="22898"/>
                  </a:lnTo>
                  <a:lnTo>
                    <a:pt x="13569" y="16242"/>
                  </a:lnTo>
                  <a:lnTo>
                    <a:pt x="20816" y="8044"/>
                  </a:lnTo>
                  <a:lnTo>
                    <a:pt x="24671" y="0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09693" y="1636202"/>
              <a:ext cx="24765" cy="52705"/>
            </a:xfrm>
            <a:custGeom>
              <a:avLst/>
              <a:gdLst/>
              <a:ahLst/>
              <a:cxnLst/>
              <a:rect l="l" t="t" r="r" b="b"/>
              <a:pathLst>
                <a:path w="24764" h="52705">
                  <a:moveTo>
                    <a:pt x="0" y="0"/>
                  </a:moveTo>
                  <a:lnTo>
                    <a:pt x="3855" y="8044"/>
                  </a:lnTo>
                  <a:lnTo>
                    <a:pt x="11102" y="16242"/>
                  </a:lnTo>
                  <a:lnTo>
                    <a:pt x="18966" y="22898"/>
                  </a:lnTo>
                  <a:lnTo>
                    <a:pt x="24671" y="26316"/>
                  </a:lnTo>
                  <a:lnTo>
                    <a:pt x="18966" y="29734"/>
                  </a:lnTo>
                  <a:lnTo>
                    <a:pt x="11102" y="36391"/>
                  </a:lnTo>
                  <a:lnTo>
                    <a:pt x="3855" y="44589"/>
                  </a:lnTo>
                  <a:lnTo>
                    <a:pt x="0" y="52633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74417" y="807505"/>
              <a:ext cx="0" cy="1710055"/>
            </a:xfrm>
            <a:custGeom>
              <a:avLst/>
              <a:gdLst/>
              <a:ahLst/>
              <a:cxnLst/>
              <a:rect l="l" t="t" r="r" b="b"/>
              <a:pathLst>
                <a:path h="1710055">
                  <a:moveTo>
                    <a:pt x="0" y="936042"/>
                  </a:moveTo>
                  <a:lnTo>
                    <a:pt x="0" y="1710027"/>
                  </a:lnTo>
                </a:path>
                <a:path h="1710055">
                  <a:moveTo>
                    <a:pt x="0" y="640306"/>
                  </a:moveTo>
                  <a:lnTo>
                    <a:pt x="0" y="773985"/>
                  </a:lnTo>
                </a:path>
                <a:path h="1710055">
                  <a:moveTo>
                    <a:pt x="0" y="0"/>
                  </a:moveTo>
                  <a:lnTo>
                    <a:pt x="0" y="205724"/>
                  </a:lnTo>
                </a:path>
              </a:pathLst>
            </a:custGeom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48100" y="2497795"/>
              <a:ext cx="52705" cy="24765"/>
            </a:xfrm>
            <a:custGeom>
              <a:avLst/>
              <a:gdLst/>
              <a:ahLst/>
              <a:cxnLst/>
              <a:rect l="l" t="t" r="r" b="b"/>
              <a:pathLst>
                <a:path w="52705" h="24764">
                  <a:moveTo>
                    <a:pt x="52633" y="0"/>
                  </a:moveTo>
                  <a:lnTo>
                    <a:pt x="44589" y="3855"/>
                  </a:lnTo>
                  <a:lnTo>
                    <a:pt x="36391" y="11102"/>
                  </a:lnTo>
                  <a:lnTo>
                    <a:pt x="29734" y="18966"/>
                  </a:lnTo>
                  <a:lnTo>
                    <a:pt x="26316" y="24671"/>
                  </a:lnTo>
                  <a:lnTo>
                    <a:pt x="22898" y="18966"/>
                  </a:lnTo>
                  <a:lnTo>
                    <a:pt x="16242" y="11102"/>
                  </a:lnTo>
                  <a:lnTo>
                    <a:pt x="8044" y="3855"/>
                  </a:lnTo>
                  <a:lnTo>
                    <a:pt x="0" y="0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48100" y="802570"/>
              <a:ext cx="52705" cy="24765"/>
            </a:xfrm>
            <a:custGeom>
              <a:avLst/>
              <a:gdLst/>
              <a:ahLst/>
              <a:cxnLst/>
              <a:rect l="l" t="t" r="r" b="b"/>
              <a:pathLst>
                <a:path w="52705" h="24765">
                  <a:moveTo>
                    <a:pt x="0" y="24671"/>
                  </a:moveTo>
                  <a:lnTo>
                    <a:pt x="8044" y="20816"/>
                  </a:lnTo>
                  <a:lnTo>
                    <a:pt x="16242" y="13569"/>
                  </a:lnTo>
                  <a:lnTo>
                    <a:pt x="22898" y="5705"/>
                  </a:lnTo>
                  <a:lnTo>
                    <a:pt x="26316" y="0"/>
                  </a:lnTo>
                  <a:lnTo>
                    <a:pt x="29734" y="5705"/>
                  </a:lnTo>
                  <a:lnTo>
                    <a:pt x="36391" y="13569"/>
                  </a:lnTo>
                  <a:lnTo>
                    <a:pt x="44589" y="20816"/>
                  </a:lnTo>
                  <a:lnTo>
                    <a:pt x="52633" y="24671"/>
                  </a:lnTo>
                </a:path>
              </a:pathLst>
            </a:custGeom>
            <a:ln w="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12"/>
              <p:cNvSpPr txBox="1"/>
              <p:nvPr/>
            </p:nvSpPr>
            <p:spPr>
              <a:xfrm>
                <a:off x="5064846" y="2282365"/>
                <a:ext cx="192527" cy="268055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85" i="1" spc="5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𝐵</m:t>
                      </m:r>
                    </m:oMath>
                  </m:oMathPara>
                </a14:m>
                <a:endParaRPr sz="1585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2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846" y="2282365"/>
                <a:ext cx="192527" cy="268055"/>
              </a:xfrm>
              <a:prstGeom prst="rect">
                <a:avLst/>
              </a:prstGeom>
              <a:blipFill>
                <a:blip r:embed="rId3"/>
                <a:stretch>
                  <a:fillRect l="-18750" r="-25000" b="-90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13"/>
              <p:cNvSpPr txBox="1"/>
              <p:nvPr/>
            </p:nvSpPr>
            <p:spPr>
              <a:xfrm>
                <a:off x="3281687" y="3709131"/>
                <a:ext cx="334721" cy="268055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85" i="1" spc="-14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¬</m:t>
                      </m:r>
                      <m:r>
                        <a:rPr lang="de-DE" sz="1585" i="1" spc="5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𝐵</m:t>
                      </m:r>
                    </m:oMath>
                  </m:oMathPara>
                </a14:m>
                <a:endParaRPr sz="1585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3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687" y="3709131"/>
                <a:ext cx="334721" cy="268055"/>
              </a:xfrm>
              <a:prstGeom prst="rect">
                <a:avLst/>
              </a:prstGeom>
              <a:blipFill>
                <a:blip r:embed="rId4"/>
                <a:stretch>
                  <a:fillRect l="-3704" r="-11111" b="-90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bject 14"/>
          <p:cNvSpPr/>
          <p:nvPr/>
        </p:nvSpPr>
        <p:spPr>
          <a:xfrm>
            <a:off x="5007238" y="3133962"/>
            <a:ext cx="324654" cy="322137"/>
          </a:xfrm>
          <a:custGeom>
            <a:avLst/>
            <a:gdLst/>
            <a:ahLst/>
            <a:cxnLst/>
            <a:rect l="l" t="t" r="r" b="b"/>
            <a:pathLst>
              <a:path w="163830" h="162560">
                <a:moveTo>
                  <a:pt x="163464" y="0"/>
                </a:moveTo>
                <a:lnTo>
                  <a:pt x="0" y="0"/>
                </a:lnTo>
                <a:lnTo>
                  <a:pt x="0" y="162057"/>
                </a:lnTo>
                <a:lnTo>
                  <a:pt x="163464" y="162057"/>
                </a:lnTo>
                <a:lnTo>
                  <a:pt x="163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15"/>
              <p:cNvSpPr txBox="1"/>
              <p:nvPr/>
            </p:nvSpPr>
            <p:spPr>
              <a:xfrm>
                <a:off x="5072975" y="3138419"/>
                <a:ext cx="192527" cy="268055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85" i="1" spc="5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𝐴</m:t>
                      </m:r>
                    </m:oMath>
                  </m:oMathPara>
                </a14:m>
                <a:endParaRPr sz="1585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5" name="object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975" y="3138419"/>
                <a:ext cx="192527" cy="268055"/>
              </a:xfrm>
              <a:prstGeom prst="rect">
                <a:avLst/>
              </a:prstGeom>
              <a:blipFill>
                <a:blip r:embed="rId5"/>
                <a:stretch>
                  <a:fillRect l="-25000" r="-18750" b="-45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bject 16"/>
          <p:cNvSpPr/>
          <p:nvPr/>
        </p:nvSpPr>
        <p:spPr>
          <a:xfrm>
            <a:off x="4152562" y="2007868"/>
            <a:ext cx="322137" cy="861969"/>
          </a:xfrm>
          <a:custGeom>
            <a:avLst/>
            <a:gdLst/>
            <a:ahLst/>
            <a:cxnLst/>
            <a:rect l="l" t="t" r="r" b="b"/>
            <a:pathLst>
              <a:path w="162560" h="434975">
                <a:moveTo>
                  <a:pt x="0" y="0"/>
                </a:moveTo>
                <a:lnTo>
                  <a:pt x="0" y="434581"/>
                </a:lnTo>
                <a:lnTo>
                  <a:pt x="162057" y="434581"/>
                </a:lnTo>
                <a:lnTo>
                  <a:pt x="16205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17"/>
              <p:cNvSpPr txBox="1"/>
              <p:nvPr/>
            </p:nvSpPr>
            <p:spPr>
              <a:xfrm>
                <a:off x="4201349" y="2089971"/>
                <a:ext cx="218008" cy="713484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25168">
                  <a:lnSpc>
                    <a:spcPts val="1744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85" i="1" spc="-50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¬</m:t>
                      </m:r>
                      <m:r>
                        <a:rPr lang="de-DE" sz="1585" i="1" spc="-5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𝐴</m:t>
                      </m:r>
                      <m:r>
                        <a:rPr lang="de-DE" sz="1585" b="0" i="1" spc="-50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⊓</m:t>
                      </m:r>
                      <m:r>
                        <a:rPr lang="de-DE" sz="1585" i="1" spc="-287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 </m:t>
                      </m:r>
                      <m:r>
                        <a:rPr lang="de-DE" sz="1585" i="1" spc="5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𝐵</m:t>
                      </m:r>
                    </m:oMath>
                  </m:oMathPara>
                </a14:m>
                <a:endParaRPr sz="1585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7" name="object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349" y="2089971"/>
                <a:ext cx="218008" cy="713484"/>
              </a:xfrm>
              <a:prstGeom prst="rect">
                <a:avLst/>
              </a:prstGeom>
              <a:blipFill>
                <a:blip r:embed="rId6"/>
                <a:stretch>
                  <a:fillRect l="-16667" t="-3509" r="-44444" b="-17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bject 18"/>
          <p:cNvSpPr/>
          <p:nvPr/>
        </p:nvSpPr>
        <p:spPr>
          <a:xfrm>
            <a:off x="4139327" y="3133962"/>
            <a:ext cx="348563" cy="322137"/>
          </a:xfrm>
          <a:custGeom>
            <a:avLst/>
            <a:gdLst/>
            <a:ahLst/>
            <a:cxnLst/>
            <a:rect l="l" t="t" r="r" b="b"/>
            <a:pathLst>
              <a:path w="175894" h="162560">
                <a:moveTo>
                  <a:pt x="175414" y="0"/>
                </a:moveTo>
                <a:lnTo>
                  <a:pt x="0" y="0"/>
                </a:lnTo>
                <a:lnTo>
                  <a:pt x="0" y="162057"/>
                </a:lnTo>
                <a:lnTo>
                  <a:pt x="175414" y="162057"/>
                </a:lnTo>
                <a:lnTo>
                  <a:pt x="1754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205089" y="3138419"/>
            <a:ext cx="216436" cy="268055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585" spc="40" dirty="0">
                <a:solidFill>
                  <a:srgbClr val="00837F"/>
                </a:solidFill>
                <a:latin typeface="Lucida Sans Unicode"/>
                <a:cs typeface="Lucida Sans Unicode"/>
              </a:rPr>
              <a:t>⊥</a:t>
            </a:r>
            <a:endParaRPr sz="1585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110881" y="3380141"/>
            <a:ext cx="62917" cy="1627045"/>
          </a:xfrm>
          <a:custGeom>
            <a:avLst/>
            <a:gdLst/>
            <a:ahLst/>
            <a:cxnLst/>
            <a:rect l="l" t="t" r="r" b="b"/>
            <a:pathLst>
              <a:path w="31750" h="821055">
                <a:moveTo>
                  <a:pt x="0" y="0"/>
                </a:moveTo>
                <a:lnTo>
                  <a:pt x="6474" y="4720"/>
                </a:lnTo>
                <a:lnTo>
                  <a:pt x="11466" y="11664"/>
                </a:lnTo>
                <a:lnTo>
                  <a:pt x="14679" y="20684"/>
                </a:lnTo>
                <a:lnTo>
                  <a:pt x="15815" y="31631"/>
                </a:lnTo>
                <a:lnTo>
                  <a:pt x="15815" y="378766"/>
                </a:lnTo>
                <a:lnTo>
                  <a:pt x="16952" y="389714"/>
                </a:lnTo>
                <a:lnTo>
                  <a:pt x="20165" y="398734"/>
                </a:lnTo>
                <a:lnTo>
                  <a:pt x="25157" y="405678"/>
                </a:lnTo>
                <a:lnTo>
                  <a:pt x="31631" y="410398"/>
                </a:lnTo>
                <a:lnTo>
                  <a:pt x="25157" y="415118"/>
                </a:lnTo>
                <a:lnTo>
                  <a:pt x="20165" y="422062"/>
                </a:lnTo>
                <a:lnTo>
                  <a:pt x="16952" y="431082"/>
                </a:lnTo>
                <a:lnTo>
                  <a:pt x="15815" y="442030"/>
                </a:lnTo>
                <a:lnTo>
                  <a:pt x="15815" y="789165"/>
                </a:lnTo>
                <a:lnTo>
                  <a:pt x="14679" y="800113"/>
                </a:lnTo>
                <a:lnTo>
                  <a:pt x="11466" y="809133"/>
                </a:lnTo>
                <a:lnTo>
                  <a:pt x="6474" y="816077"/>
                </a:lnTo>
                <a:lnTo>
                  <a:pt x="0" y="820797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ject 21"/>
              <p:cNvSpPr txBox="1"/>
              <p:nvPr/>
            </p:nvSpPr>
            <p:spPr>
              <a:xfrm>
                <a:off x="6230426" y="4037282"/>
                <a:ext cx="942951" cy="268055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85" i="1" spc="5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𝐴</m:t>
                      </m:r>
                      <m:r>
                        <a:rPr lang="de-DE" sz="1585" i="1" spc="5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 ⊔ ¬</m:t>
                      </m:r>
                      <m:r>
                        <a:rPr lang="de-DE" sz="1585" i="1" spc="-5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𝐵</m:t>
                      </m:r>
                    </m:oMath>
                  </m:oMathPara>
                </a14:m>
                <a:endParaRPr sz="1585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21" name="object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426" y="4037282"/>
                <a:ext cx="942951" cy="268055"/>
              </a:xfrm>
              <a:prstGeom prst="rect">
                <a:avLst/>
              </a:prstGeom>
              <a:blipFill>
                <a:blip r:embed="rId7"/>
                <a:stretch>
                  <a:fillRect b="-3636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bject 22"/>
          <p:cNvSpPr/>
          <p:nvPr/>
        </p:nvSpPr>
        <p:spPr>
          <a:xfrm>
            <a:off x="2452699" y="1582390"/>
            <a:ext cx="62917" cy="3425225"/>
          </a:xfrm>
          <a:custGeom>
            <a:avLst/>
            <a:gdLst/>
            <a:ahLst/>
            <a:cxnLst/>
            <a:rect l="l" t="t" r="r" b="b"/>
            <a:pathLst>
              <a:path w="31750" h="1728470">
                <a:moveTo>
                  <a:pt x="31631" y="0"/>
                </a:moveTo>
                <a:lnTo>
                  <a:pt x="25157" y="4720"/>
                </a:lnTo>
                <a:lnTo>
                  <a:pt x="20165" y="11664"/>
                </a:lnTo>
                <a:lnTo>
                  <a:pt x="16952" y="20684"/>
                </a:lnTo>
                <a:lnTo>
                  <a:pt x="15815" y="31631"/>
                </a:lnTo>
                <a:lnTo>
                  <a:pt x="15815" y="832365"/>
                </a:lnTo>
                <a:lnTo>
                  <a:pt x="14679" y="843313"/>
                </a:lnTo>
                <a:lnTo>
                  <a:pt x="11466" y="852333"/>
                </a:lnTo>
                <a:lnTo>
                  <a:pt x="6474" y="859277"/>
                </a:lnTo>
                <a:lnTo>
                  <a:pt x="0" y="863997"/>
                </a:lnTo>
                <a:lnTo>
                  <a:pt x="6474" y="868717"/>
                </a:lnTo>
                <a:lnTo>
                  <a:pt x="11466" y="875661"/>
                </a:lnTo>
                <a:lnTo>
                  <a:pt x="14679" y="884681"/>
                </a:lnTo>
                <a:lnTo>
                  <a:pt x="15815" y="895629"/>
                </a:lnTo>
                <a:lnTo>
                  <a:pt x="15815" y="1696363"/>
                </a:lnTo>
                <a:lnTo>
                  <a:pt x="16952" y="1707310"/>
                </a:lnTo>
                <a:lnTo>
                  <a:pt x="20165" y="1716330"/>
                </a:lnTo>
                <a:lnTo>
                  <a:pt x="25157" y="1723274"/>
                </a:lnTo>
                <a:lnTo>
                  <a:pt x="31631" y="1727995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ject 23"/>
              <p:cNvSpPr txBox="1"/>
              <p:nvPr/>
            </p:nvSpPr>
            <p:spPr>
              <a:xfrm>
                <a:off x="2179727" y="3138419"/>
                <a:ext cx="216436" cy="268055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85" i="1" spc="297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𝑇</m:t>
                      </m:r>
                    </m:oMath>
                  </m:oMathPara>
                </a14:m>
                <a:endParaRPr sz="1585" dirty="0"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23" name="object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727" y="3138419"/>
                <a:ext cx="216436" cy="268055"/>
              </a:xfrm>
              <a:prstGeom prst="rect">
                <a:avLst/>
              </a:prstGeom>
              <a:blipFill>
                <a:blip r:embed="rId8"/>
                <a:stretch>
                  <a:fillRect l="-16667" r="-1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bject 24"/>
          <p:cNvSpPr/>
          <p:nvPr/>
        </p:nvSpPr>
        <p:spPr>
          <a:xfrm>
            <a:off x="2600991" y="5092281"/>
            <a:ext cx="1627045" cy="62917"/>
          </a:xfrm>
          <a:custGeom>
            <a:avLst/>
            <a:gdLst/>
            <a:ahLst/>
            <a:cxnLst/>
            <a:rect l="l" t="t" r="r" b="b"/>
            <a:pathLst>
              <a:path w="821055" h="31750">
                <a:moveTo>
                  <a:pt x="0" y="0"/>
                </a:moveTo>
                <a:lnTo>
                  <a:pt x="4720" y="6474"/>
                </a:lnTo>
                <a:lnTo>
                  <a:pt x="11664" y="11466"/>
                </a:lnTo>
                <a:lnTo>
                  <a:pt x="20684" y="14679"/>
                </a:lnTo>
                <a:lnTo>
                  <a:pt x="31631" y="15815"/>
                </a:lnTo>
                <a:lnTo>
                  <a:pt x="378766" y="15815"/>
                </a:lnTo>
                <a:lnTo>
                  <a:pt x="389714" y="16952"/>
                </a:lnTo>
                <a:lnTo>
                  <a:pt x="398734" y="20165"/>
                </a:lnTo>
                <a:lnTo>
                  <a:pt x="405678" y="25157"/>
                </a:lnTo>
                <a:lnTo>
                  <a:pt x="410398" y="31631"/>
                </a:lnTo>
                <a:lnTo>
                  <a:pt x="415118" y="25157"/>
                </a:lnTo>
                <a:lnTo>
                  <a:pt x="422062" y="20165"/>
                </a:lnTo>
                <a:lnTo>
                  <a:pt x="431082" y="16952"/>
                </a:lnTo>
                <a:lnTo>
                  <a:pt x="442030" y="15815"/>
                </a:lnTo>
                <a:lnTo>
                  <a:pt x="789165" y="15815"/>
                </a:lnTo>
                <a:lnTo>
                  <a:pt x="800113" y="14679"/>
                </a:lnTo>
                <a:lnTo>
                  <a:pt x="809133" y="11466"/>
                </a:lnTo>
                <a:lnTo>
                  <a:pt x="816077" y="6474"/>
                </a:lnTo>
                <a:lnTo>
                  <a:pt x="820797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25"/>
              <p:cNvSpPr txBox="1"/>
              <p:nvPr/>
            </p:nvSpPr>
            <p:spPr>
              <a:xfrm>
                <a:off x="3247008" y="5150545"/>
                <a:ext cx="334721" cy="268055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85" i="1" spc="-14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¬</m:t>
                      </m:r>
                      <m:r>
                        <a:rPr lang="de-DE" sz="1585" i="1" spc="5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𝐴</m:t>
                      </m:r>
                    </m:oMath>
                  </m:oMathPara>
                </a14:m>
                <a:endParaRPr sz="1585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25" name="object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008" y="5150545"/>
                <a:ext cx="334721" cy="268055"/>
              </a:xfrm>
              <a:prstGeom prst="rect">
                <a:avLst/>
              </a:prstGeom>
              <a:blipFill>
                <a:blip r:embed="rId9"/>
                <a:stretch>
                  <a:fillRect l="-3571" r="-7143" b="-90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hteck 25">
                <a:extLst>
                  <a:ext uri="{FF2B5EF4-FFF2-40B4-BE49-F238E27FC236}">
                    <a16:creationId xmlns:a16="http://schemas.microsoft.com/office/drawing/2014/main" id="{C5ACF582-0911-714D-B0D2-5CEA81D0AB99}"/>
                  </a:ext>
                </a:extLst>
              </p:cNvPr>
              <p:cNvSpPr/>
              <p:nvPr/>
            </p:nvSpPr>
            <p:spPr>
              <a:xfrm>
                <a:off x="622260" y="5677613"/>
                <a:ext cx="7920005" cy="79803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125838">
                  <a:tabLst>
                    <a:tab pos="2982359" algn="l"/>
                    <a:tab pos="3570023" algn="l"/>
                  </a:tabLst>
                </a:pPr>
                <a:r>
                  <a:rPr lang="de-DE" sz="2400" spc="-89" dirty="0" err="1">
                    <a:solidFill>
                      <a:srgbClr val="032EF0"/>
                    </a:solidFill>
                    <a:latin typeface="Tahoma"/>
                    <a:cs typeface="Tahoma"/>
                  </a:rPr>
                  <a:t>Faithfulness</a:t>
                </a:r>
                <a:r>
                  <a:rPr lang="de-DE" sz="2400" spc="-89" dirty="0">
                    <a:solidFill>
                      <a:srgbClr val="6DA5CE"/>
                    </a:solidFill>
                    <a:latin typeface="Tahoma"/>
                    <a:cs typeface="Tahoma"/>
                  </a:rPr>
                  <a:t>: </a:t>
                </a:r>
                <a14:m>
                  <m:oMath xmlns:m="http://schemas.openxmlformats.org/officeDocument/2006/math">
                    <m:r>
                      <a:rPr lang="de-DE" sz="2400" i="1" spc="226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𝑜</m:t>
                    </m:r>
                    <m:r>
                      <a:rPr lang="de-DE" sz="2400" i="1" spc="341" baseline="27777" dirty="0" err="1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𝐼</m:t>
                    </m:r>
                    <m:r>
                      <a:rPr lang="de-DE" sz="2400" i="1" spc="341" baseline="2777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400" i="1" spc="-29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∈ </m:t>
                    </m:r>
                    <m:r>
                      <a:rPr lang="de-DE" sz="2400" i="1" spc="-23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400" i="1" spc="-19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𝐶</m:t>
                    </m:r>
                    <m:r>
                      <a:rPr lang="de-DE" sz="2400" i="1" spc="-33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400" i="1" spc="698" baseline="27777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𝐼</m:t>
                    </m:r>
                  </m:oMath>
                </a14:m>
                <a:r>
                  <a:rPr lang="de-DE" sz="2400" spc="698" baseline="27777" dirty="0">
                    <a:solidFill>
                      <a:srgbClr val="00837F"/>
                    </a:solidFill>
                    <a:latin typeface="Lucida Sans Unicode"/>
                    <a:cs typeface="Lucida Sans Unicode"/>
                  </a:rPr>
                  <a:t>	</a:t>
                </a:r>
                <a:r>
                  <a:rPr lang="de-DE" sz="2400" spc="-50" dirty="0" err="1">
                    <a:latin typeface="Tahoma"/>
                    <a:cs typeface="Tahoma"/>
                  </a:rPr>
                  <a:t>iff</a:t>
                </a:r>
                <a:r>
                  <a:rPr lang="de-DE" sz="2400" spc="-50" dirty="0">
                    <a:latin typeface="Tahoma"/>
                    <a:cs typeface="Tahoma"/>
                  </a:rPr>
                  <a:t>	</a:t>
                </a:r>
                <a:r>
                  <a:rPr lang="de-DE" sz="2400" spc="-89" dirty="0" err="1">
                    <a:latin typeface="Tahoma"/>
                    <a:cs typeface="Tahoma"/>
                  </a:rPr>
                  <a:t>ontology</a:t>
                </a:r>
                <a:r>
                  <a:rPr lang="de-DE" sz="2400" spc="-89" dirty="0">
                    <a:latin typeface="Tahoma"/>
                    <a:cs typeface="Tahoma"/>
                  </a:rPr>
                  <a:t> </a:t>
                </a:r>
                <a:r>
                  <a:rPr lang="de-DE" sz="2400" spc="-89" dirty="0" err="1">
                    <a:latin typeface="Tahoma"/>
                    <a:cs typeface="Tahoma"/>
                  </a:rPr>
                  <a:t>entails</a:t>
                </a:r>
                <a:r>
                  <a:rPr lang="de-DE" sz="2400" spc="-89" dirty="0">
                    <a:latin typeface="Tahoma"/>
                    <a:cs typeface="Tahoma"/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i="1" spc="-198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𝐶</m:t>
                    </m:r>
                    <m:r>
                      <a:rPr lang="de-DE" sz="2400" i="1" spc="-16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400" i="1" spc="5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de-DE" sz="2400" i="1" spc="5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𝑜</m:t>
                    </m:r>
                    <m:r>
                      <a:rPr lang="de-DE" sz="2400" i="1" spc="5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)</m:t>
                    </m:r>
                  </m:oMath>
                </a14:m>
                <a:r>
                  <a:rPr lang="de-DE" sz="2400" spc="50" dirty="0">
                    <a:latin typeface="Tahoma"/>
                    <a:cs typeface="Tahoma"/>
                  </a:rPr>
                  <a:t>.</a:t>
                </a:r>
                <a:endParaRPr lang="de-DE" sz="2400" dirty="0">
                  <a:latin typeface="Tahoma"/>
                  <a:cs typeface="Tahoma"/>
                </a:endParaRPr>
              </a:p>
              <a:p>
                <a:pPr marL="100670" marR="85570">
                  <a:lnSpc>
                    <a:spcPct val="102600"/>
                  </a:lnSpc>
                  <a:spcBef>
                    <a:spcPts val="10"/>
                  </a:spcBef>
                </a:pPr>
                <a:endParaRPr lang="de-DE" sz="2200" dirty="0">
                  <a:latin typeface="Myriad Pro" panose="020B0503030403020204" pitchFamily="34" charset="0"/>
                  <a:cs typeface="Tahoma"/>
                </a:endParaRPr>
              </a:p>
            </p:txBody>
          </p:sp>
        </mc:Choice>
        <mc:Fallback xmlns="">
          <p:sp>
            <p:nvSpPr>
              <p:cNvPr id="26" name="Rechteck 25">
                <a:extLst>
                  <a:ext uri="{FF2B5EF4-FFF2-40B4-BE49-F238E27FC236}">
                    <a16:creationId xmlns:a16="http://schemas.microsoft.com/office/drawing/2014/main" id="{C5ACF582-0911-714D-B0D2-5CEA81D0AB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60" y="5677613"/>
                <a:ext cx="7920005" cy="798039"/>
              </a:xfrm>
              <a:prstGeom prst="rect">
                <a:avLst/>
              </a:prstGeom>
              <a:blipFill>
                <a:blip r:embed="rId10"/>
                <a:stretch>
                  <a:fillRect t="-6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ject 12">
                <a:extLst>
                  <a:ext uri="{FF2B5EF4-FFF2-40B4-BE49-F238E27FC236}">
                    <a16:creationId xmlns:a16="http://schemas.microsoft.com/office/drawing/2014/main" id="{5E4D8434-5B7F-DB47-9DF5-ED262FEDB36D}"/>
                  </a:ext>
                </a:extLst>
              </p:cNvPr>
              <p:cNvSpPr txBox="1"/>
              <p:nvPr/>
            </p:nvSpPr>
            <p:spPr>
              <a:xfrm>
                <a:off x="5436642" y="1809768"/>
                <a:ext cx="192527" cy="268055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585" b="0" i="1" spc="59" dirty="0" smtClean="0">
                              <a:solidFill>
                                <a:srgbClr val="00837F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de-DE" sz="1585" b="0" i="1" spc="59" dirty="0" smtClean="0">
                              <a:solidFill>
                                <a:srgbClr val="00837F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𝑎</m:t>
                          </m:r>
                        </m:e>
                        <m:sub>
                          <m:r>
                            <a:rPr lang="de-DE" sz="1585" b="0" i="1" spc="59" dirty="0" smtClean="0">
                              <a:solidFill>
                                <a:srgbClr val="00837F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sz="1585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27" name="object 12">
                <a:extLst>
                  <a:ext uri="{FF2B5EF4-FFF2-40B4-BE49-F238E27FC236}">
                    <a16:creationId xmlns:a16="http://schemas.microsoft.com/office/drawing/2014/main" id="{5E4D8434-5B7F-DB47-9DF5-ED262FEDB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642" y="1809768"/>
                <a:ext cx="192527" cy="268055"/>
              </a:xfrm>
              <a:prstGeom prst="rect">
                <a:avLst/>
              </a:prstGeom>
              <a:blipFill>
                <a:blip r:embed="rId11"/>
                <a:stretch>
                  <a:fillRect l="-18750" r="-50000" b="-1818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>
            <a:extLst>
              <a:ext uri="{FF2B5EF4-FFF2-40B4-BE49-F238E27FC236}">
                <a16:creationId xmlns:a16="http://schemas.microsoft.com/office/drawing/2014/main" id="{6750755F-EED1-654C-99BB-8A8821DF95D7}"/>
              </a:ext>
            </a:extLst>
          </p:cNvPr>
          <p:cNvSpPr>
            <a:spLocks noChangeAspect="1"/>
          </p:cNvSpPr>
          <p:nvPr/>
        </p:nvSpPr>
        <p:spPr>
          <a:xfrm>
            <a:off x="5580112" y="2111756"/>
            <a:ext cx="98115" cy="98127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A96CE49-E474-C847-9F94-B6DBB00A5906}"/>
              </a:ext>
            </a:extLst>
          </p:cNvPr>
          <p:cNvSpPr>
            <a:spLocks noChangeAspect="1"/>
          </p:cNvSpPr>
          <p:nvPr/>
        </p:nvSpPr>
        <p:spPr>
          <a:xfrm>
            <a:off x="5796136" y="3258865"/>
            <a:ext cx="98115" cy="98127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bject 12">
                <a:extLst>
                  <a:ext uri="{FF2B5EF4-FFF2-40B4-BE49-F238E27FC236}">
                    <a16:creationId xmlns:a16="http://schemas.microsoft.com/office/drawing/2014/main" id="{0456ED28-0AFD-8249-84EF-4A2123683BFC}"/>
                  </a:ext>
                </a:extLst>
              </p:cNvPr>
              <p:cNvSpPr txBox="1"/>
              <p:nvPr/>
            </p:nvSpPr>
            <p:spPr>
              <a:xfrm>
                <a:off x="5748929" y="2874799"/>
                <a:ext cx="192527" cy="268055"/>
              </a:xfrm>
              <a:prstGeom prst="rect">
                <a:avLst/>
              </a:prstGeom>
            </p:spPr>
            <p:txBody>
              <a:bodyPr vert="horz" wrap="square" lIns="0" tIns="23909" rIns="0" bIns="0" rtlCol="0">
                <a:spAutoFit/>
              </a:bodyPr>
              <a:lstStyle/>
              <a:p>
                <a:pPr marL="25168">
                  <a:spcBef>
                    <a:spcPts val="18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585" b="0" i="1" spc="59" dirty="0" smtClean="0">
                              <a:solidFill>
                                <a:srgbClr val="00837F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de-DE" sz="1585" b="0" i="1" spc="59" dirty="0" smtClean="0">
                              <a:solidFill>
                                <a:srgbClr val="00837F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𝑎</m:t>
                          </m:r>
                        </m:e>
                        <m:sub>
                          <m:r>
                            <a:rPr lang="de-DE" sz="1585" b="0" i="1" spc="59" dirty="0" smtClean="0">
                              <a:solidFill>
                                <a:srgbClr val="00837F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sz="1585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38" name="object 12">
                <a:extLst>
                  <a:ext uri="{FF2B5EF4-FFF2-40B4-BE49-F238E27FC236}">
                    <a16:creationId xmlns:a16="http://schemas.microsoft.com/office/drawing/2014/main" id="{0456ED28-0AFD-8249-84EF-4A2123683B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929" y="2874799"/>
                <a:ext cx="192527" cy="268055"/>
              </a:xfrm>
              <a:prstGeom prst="rect">
                <a:avLst/>
              </a:prstGeom>
              <a:blipFill>
                <a:blip r:embed="rId12"/>
                <a:stretch>
                  <a:fillRect l="-11765" r="-41176" b="-136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9328544"/>
      </p:ext>
    </p:extLst>
  </p:cSld>
  <p:clrMapOvr>
    <a:masterClrMapping/>
  </p:clrMapOvr>
  <p:transition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el 7">
                <a:extLst>
                  <a:ext uri="{FF2B5EF4-FFF2-40B4-BE49-F238E27FC236}">
                    <a16:creationId xmlns:a16="http://schemas.microsoft.com/office/drawing/2014/main" id="{D75254CD-D792-CC4A-80A7-2673D2AF420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/>
                  <a:t>Al-</a:t>
                </a:r>
                <a:r>
                  <a:rPr lang="de-DE" dirty="0" err="1"/>
                  <a:t>Cone</a:t>
                </a:r>
                <a:r>
                  <a:rPr lang="de-DE" dirty="0"/>
                  <a:t> </a:t>
                </a:r>
                <a:r>
                  <a:rPr lang="de-DE" dirty="0" err="1"/>
                  <a:t>models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full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spc="50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Sans Unicode"/>
                      </a:rPr>
                      <m:t>𝒜ℒ𝒞</m:t>
                    </m:r>
                  </m:oMath>
                </a14:m>
                <a:r>
                  <a:rPr lang="de-DE" spc="50" dirty="0">
                    <a:solidFill>
                      <a:srgbClr val="FF7F00"/>
                    </a:solidFill>
                    <a:latin typeface="Myriad Pro" panose="020B0503030403020204" pitchFamily="34" charset="0"/>
                    <a:cs typeface="Lucida Sans Unicode"/>
                  </a:rPr>
                  <a:t> </a:t>
                </a:r>
                <a:endParaRPr lang="de-DE" dirty="0"/>
              </a:p>
            </p:txBody>
          </p:sp>
        </mc:Choice>
        <mc:Fallback xmlns="">
          <p:sp>
            <p:nvSpPr>
              <p:cNvPr id="8" name="Titel 7">
                <a:extLst>
                  <a:ext uri="{FF2B5EF4-FFF2-40B4-BE49-F238E27FC236}">
                    <a16:creationId xmlns:a16="http://schemas.microsoft.com/office/drawing/2014/main" id="{D75254CD-D792-CC4A-80A7-2673D2AF42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49" t="-14634" b="-512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bject 3"/>
          <p:cNvSpPr txBox="1"/>
          <p:nvPr/>
        </p:nvSpPr>
        <p:spPr>
          <a:xfrm>
            <a:off x="626069" y="2168537"/>
            <a:ext cx="7888588" cy="421842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55367" rIns="0" bIns="0" rtlCol="0">
            <a:spAutoFit/>
          </a:bodyPr>
          <a:lstStyle/>
          <a:p>
            <a:pPr marL="90603">
              <a:spcBef>
                <a:spcPts val="436"/>
              </a:spcBef>
            </a:pPr>
            <a:r>
              <a:rPr sz="2378" spc="-69" dirty="0">
                <a:solidFill>
                  <a:srgbClr val="FFFFFF"/>
                </a:solidFill>
                <a:latin typeface="Tahoma"/>
                <a:cs typeface="Tahoma"/>
              </a:rPr>
              <a:t>Proposition </a:t>
            </a:r>
            <a:r>
              <a:rPr sz="2378" spc="-50" dirty="0">
                <a:solidFill>
                  <a:srgbClr val="FFFFFF"/>
                </a:solidFill>
                <a:latin typeface="Tahoma"/>
                <a:cs typeface="Tahoma"/>
              </a:rPr>
              <a:t>(Ö., </a:t>
            </a:r>
            <a:r>
              <a:rPr sz="2378" spc="-129" dirty="0">
                <a:solidFill>
                  <a:srgbClr val="FFFFFF"/>
                </a:solidFill>
                <a:latin typeface="Tahoma"/>
                <a:cs typeface="Tahoma"/>
              </a:rPr>
              <a:t>Leemhuis, </a:t>
            </a:r>
            <a:r>
              <a:rPr sz="2378" spc="-69" dirty="0">
                <a:solidFill>
                  <a:srgbClr val="FFFFFF"/>
                </a:solidFill>
                <a:latin typeface="Tahoma"/>
                <a:cs typeface="Tahoma"/>
              </a:rPr>
              <a:t>Wolter</a:t>
            </a:r>
            <a:r>
              <a:rPr sz="2378" spc="34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78" spc="-119" dirty="0">
                <a:solidFill>
                  <a:srgbClr val="FFFFFF"/>
                </a:solidFill>
                <a:latin typeface="Tahoma"/>
                <a:cs typeface="Tahoma"/>
              </a:rPr>
              <a:t>2020)</a:t>
            </a:r>
            <a:endParaRPr sz="2378">
              <a:latin typeface="Tahoma"/>
              <a:cs typeface="Tahom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4"/>
              <p:cNvSpPr txBox="1"/>
              <p:nvPr/>
            </p:nvSpPr>
            <p:spPr>
              <a:xfrm>
                <a:off x="626069" y="2581499"/>
                <a:ext cx="7888588" cy="1017882"/>
              </a:xfrm>
              <a:prstGeom prst="rect">
                <a:avLst/>
              </a:prstGeom>
              <a:solidFill>
                <a:srgbClr val="FF0000">
                  <a:alpha val="10000"/>
                </a:srgbClr>
              </a:solidFill>
            </p:spPr>
            <p:txBody>
              <a:bodyPr vert="horz" wrap="square" lIns="0" tIns="64174" rIns="0" bIns="0" rtlCol="0">
                <a:spAutoFit/>
              </a:bodyPr>
              <a:lstStyle/>
              <a:p>
                <a:pPr marL="90603">
                  <a:spcBef>
                    <a:spcPts val="503"/>
                  </a:spcBef>
                </a:pPr>
                <a:r>
                  <a:rPr sz="2180" i="1" spc="10" dirty="0">
                    <a:latin typeface="Calibri"/>
                    <a:cs typeface="Calibri"/>
                  </a:rPr>
                  <a:t>For </a:t>
                </a:r>
                <a:r>
                  <a:rPr sz="2180" i="1" spc="-20" dirty="0">
                    <a:solidFill>
                      <a:srgbClr val="E41F32"/>
                    </a:solidFill>
                    <a:latin typeface="Calibri"/>
                    <a:cs typeface="Calibri"/>
                  </a:rPr>
                  <a:t>possibly </a:t>
                </a:r>
                <a:r>
                  <a:rPr sz="2180" i="1" spc="-10" dirty="0">
                    <a:solidFill>
                      <a:srgbClr val="E41F32"/>
                    </a:solidFill>
                    <a:latin typeface="Calibri"/>
                    <a:cs typeface="Calibri"/>
                  </a:rPr>
                  <a:t>non-Boolean </a:t>
                </a:r>
                <a14:m>
                  <m:oMath xmlns:m="http://schemas.openxmlformats.org/officeDocument/2006/math">
                    <m:r>
                      <a:rPr lang="de-DE" sz="2000" i="1" spc="50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Sans Unicode"/>
                      </a:rPr>
                      <m:t>𝒜ℒ𝒞</m:t>
                    </m:r>
                  </m:oMath>
                </a14:m>
                <a:r>
                  <a:rPr lang="de-DE" sz="2000" spc="50" dirty="0">
                    <a:solidFill>
                      <a:srgbClr val="FF7F00"/>
                    </a:solidFill>
                    <a:latin typeface="Myriad Pro" panose="020B0503030403020204" pitchFamily="34" charset="0"/>
                    <a:cs typeface="Lucida Sans Unicode"/>
                  </a:rPr>
                  <a:t> </a:t>
                </a:r>
                <a:r>
                  <a:rPr sz="2180" i="1" dirty="0">
                    <a:latin typeface="Calibri"/>
                    <a:cs typeface="Calibri"/>
                  </a:rPr>
                  <a:t>-ontologies </a:t>
                </a:r>
                <a:r>
                  <a:rPr sz="2180" i="1" spc="-30" dirty="0">
                    <a:solidFill>
                      <a:srgbClr val="E41F32"/>
                    </a:solidFill>
                    <a:latin typeface="Calibri"/>
                    <a:cs typeface="Calibri"/>
                  </a:rPr>
                  <a:t>up </a:t>
                </a:r>
                <a:r>
                  <a:rPr sz="2180" i="1" spc="-10" dirty="0">
                    <a:solidFill>
                      <a:srgbClr val="E41F32"/>
                    </a:solidFill>
                    <a:latin typeface="Calibri"/>
                    <a:cs typeface="Calibri"/>
                  </a:rPr>
                  <a:t>to </a:t>
                </a:r>
                <a:r>
                  <a:rPr sz="2180" i="1" spc="-59" dirty="0">
                    <a:solidFill>
                      <a:srgbClr val="E41F32"/>
                    </a:solidFill>
                    <a:latin typeface="Calibri"/>
                    <a:cs typeface="Calibri"/>
                  </a:rPr>
                  <a:t>some</a:t>
                </a:r>
                <a:r>
                  <a:rPr sz="2180" i="1" spc="238" dirty="0">
                    <a:solidFill>
                      <a:srgbClr val="E41F32"/>
                    </a:solidFill>
                    <a:latin typeface="Calibri"/>
                    <a:cs typeface="Calibri"/>
                  </a:rPr>
                  <a:t> </a:t>
                </a:r>
                <a:r>
                  <a:rPr sz="2180" i="1" spc="-20" dirty="0">
                    <a:solidFill>
                      <a:srgbClr val="E41F32"/>
                    </a:solidFill>
                    <a:latin typeface="Calibri"/>
                    <a:cs typeface="Calibri"/>
                  </a:rPr>
                  <a:t>rank</a:t>
                </a:r>
                <a:r>
                  <a:rPr lang="de-DE" sz="2180" i="1" spc="-20" baseline="30000" dirty="0">
                    <a:solidFill>
                      <a:srgbClr val="E41F32"/>
                    </a:solidFill>
                    <a:latin typeface="Calibri"/>
                    <a:cs typeface="Calibri"/>
                  </a:rPr>
                  <a:t>1</a:t>
                </a:r>
                <a:r>
                  <a:rPr sz="2180" i="1" spc="-20" dirty="0">
                    <a:latin typeface="Calibri"/>
                    <a:cs typeface="Calibri"/>
                  </a:rPr>
                  <a:t>:</a:t>
                </a:r>
                <a:endParaRPr sz="2180" dirty="0">
                  <a:latin typeface="Calibri"/>
                  <a:cs typeface="Calibri"/>
                </a:endParaRPr>
              </a:p>
              <a:p>
                <a:pPr marL="466859">
                  <a:spcBef>
                    <a:spcPts val="2239"/>
                  </a:spcBef>
                </a:pPr>
                <a:r>
                  <a:rPr sz="2180" i="1" spc="-20" dirty="0">
                    <a:latin typeface="Calibri"/>
                    <a:cs typeface="Calibri"/>
                  </a:rPr>
                  <a:t>classically </a:t>
                </a:r>
                <a:r>
                  <a:rPr sz="2180" i="1" spc="-40" dirty="0">
                    <a:latin typeface="Calibri"/>
                    <a:cs typeface="Calibri"/>
                  </a:rPr>
                  <a:t>satisfiable </a:t>
                </a:r>
                <a:r>
                  <a:rPr sz="2180" i="1" spc="585" dirty="0">
                    <a:latin typeface="Calibri"/>
                    <a:cs typeface="Calibri"/>
                  </a:rPr>
                  <a:t>= </a:t>
                </a:r>
                <a:r>
                  <a:rPr sz="2180" i="1" spc="-40" dirty="0">
                    <a:latin typeface="Calibri"/>
                    <a:cs typeface="Calibri"/>
                  </a:rPr>
                  <a:t>satisfiable </a:t>
                </a:r>
                <a:r>
                  <a:rPr sz="2180" i="1" spc="-20" dirty="0">
                    <a:latin typeface="Calibri"/>
                    <a:cs typeface="Calibri"/>
                  </a:rPr>
                  <a:t>with faithful al-cones</a:t>
                </a:r>
                <a:r>
                  <a:rPr sz="2180" i="1" spc="159" dirty="0">
                    <a:latin typeface="Calibri"/>
                    <a:cs typeface="Calibri"/>
                  </a:rPr>
                  <a:t> </a:t>
                </a:r>
                <a:r>
                  <a:rPr sz="2180" i="1" spc="-30" dirty="0">
                    <a:latin typeface="Calibri"/>
                    <a:cs typeface="Calibri"/>
                  </a:rPr>
                  <a:t>model</a:t>
                </a:r>
                <a:endParaRPr sz="2180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4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69" y="2581499"/>
                <a:ext cx="7888588" cy="1017882"/>
              </a:xfrm>
              <a:prstGeom prst="rect">
                <a:avLst/>
              </a:prstGeom>
              <a:blipFill>
                <a:blip r:embed="rId3"/>
                <a:stretch>
                  <a:fillRect l="-965" t="-2469" b="-1604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bject 5">
            <a:extLst>
              <a:ext uri="{FF2B5EF4-FFF2-40B4-BE49-F238E27FC236}">
                <a16:creationId xmlns:a16="http://schemas.microsoft.com/office/drawing/2014/main" id="{B0AF8CEB-B793-C64A-892C-B4AE08FA1B24}"/>
              </a:ext>
            </a:extLst>
          </p:cNvPr>
          <p:cNvSpPr/>
          <p:nvPr/>
        </p:nvSpPr>
        <p:spPr>
          <a:xfrm>
            <a:off x="717577" y="6093296"/>
            <a:ext cx="3624044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0" y="0"/>
                </a:moveTo>
                <a:lnTo>
                  <a:pt x="182880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A50BAEC0-F11E-9C43-9CD8-DC088952D63C}"/>
              </a:ext>
            </a:extLst>
          </p:cNvPr>
          <p:cNvSpPr txBox="1"/>
          <p:nvPr/>
        </p:nvSpPr>
        <p:spPr>
          <a:xfrm>
            <a:off x="1008936" y="6095359"/>
            <a:ext cx="4571176" cy="281799"/>
          </a:xfrm>
          <a:prstGeom prst="rect">
            <a:avLst/>
          </a:prstGeom>
        </p:spPr>
        <p:txBody>
          <a:bodyPr vert="horz" wrap="square" lIns="0" tIns="35234" rIns="0" bIns="0" rtlCol="0">
            <a:spAutoFit/>
          </a:bodyPr>
          <a:lstStyle/>
          <a:p>
            <a:pPr marL="25168">
              <a:spcBef>
                <a:spcPts val="277"/>
              </a:spcBef>
            </a:pPr>
            <a:r>
              <a:rPr sz="1784" spc="133" baseline="37037" dirty="0">
                <a:latin typeface="Calibri"/>
                <a:cs typeface="Calibri"/>
              </a:rPr>
              <a:t>1</a:t>
            </a:r>
            <a:r>
              <a:rPr lang="de-DE" sz="1600" dirty="0"/>
              <a:t> Rank = </a:t>
            </a:r>
            <a:r>
              <a:rPr lang="de-DE" sz="1600" dirty="0" err="1"/>
              <a:t>nesting</a:t>
            </a:r>
            <a:r>
              <a:rPr lang="de-DE" sz="1600" dirty="0"/>
              <a:t> </a:t>
            </a:r>
            <a:r>
              <a:rPr lang="de-DE" sz="1600" dirty="0" err="1"/>
              <a:t>depth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quantifiers</a:t>
            </a:r>
            <a:r>
              <a:rPr lang="de-DE" sz="1600" dirty="0"/>
              <a:t> in a </a:t>
            </a:r>
            <a:r>
              <a:rPr lang="de-DE" sz="1600" dirty="0" err="1"/>
              <a:t>formula</a:t>
            </a:r>
            <a:endParaRPr sz="1784" dirty="0">
              <a:latin typeface="Calibri"/>
              <a:cs typeface="Calibri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51BE7CC-4689-5144-B092-7011D1193A10}"/>
              </a:ext>
            </a:extLst>
          </p:cNvPr>
          <p:cNvSpPr txBox="1"/>
          <p:nvPr/>
        </p:nvSpPr>
        <p:spPr>
          <a:xfrm>
            <a:off x="675858" y="4330497"/>
            <a:ext cx="5237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This </a:t>
            </a:r>
            <a:r>
              <a:rPr lang="de-DE" dirty="0" err="1"/>
              <a:t>is</a:t>
            </a:r>
            <a:r>
              <a:rPr lang="de-DE" dirty="0"/>
              <a:t> an approximative </a:t>
            </a:r>
            <a:r>
              <a:rPr lang="de-DE" dirty="0" err="1"/>
              <a:t>solution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Relation not </a:t>
            </a:r>
            <a:r>
              <a:rPr lang="de-DE" dirty="0" err="1"/>
              <a:t>interpreted</a:t>
            </a:r>
            <a:r>
              <a:rPr lang="de-DE" dirty="0"/>
              <a:t> </a:t>
            </a:r>
            <a:r>
              <a:rPr lang="de-DE" dirty="0" err="1"/>
              <a:t>geometrically</a:t>
            </a:r>
            <a:r>
              <a:rPr lang="de-DE" dirty="0"/>
              <a:t> (not </a:t>
            </a:r>
            <a:r>
              <a:rPr lang="de-DE" dirty="0" err="1"/>
              <a:t>conic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4161521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1DE132-93A2-0C4B-9D1D-E65DED251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4406900"/>
            <a:ext cx="7954143" cy="1362075"/>
          </a:xfrm>
        </p:spPr>
        <p:txBody>
          <a:bodyPr/>
          <a:lstStyle/>
          <a:p>
            <a:r>
              <a:rPr lang="de-DE" dirty="0" err="1"/>
              <a:t>Towards</a:t>
            </a:r>
            <a:r>
              <a:rPr lang="de-DE" dirty="0"/>
              <a:t> A </a:t>
            </a:r>
            <a:r>
              <a:rPr lang="de-DE" dirty="0" err="1"/>
              <a:t>Logic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COnes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2F225D-9E58-6941-8A99-69DC22244E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F6C9B01-7689-F24A-9900-AC373A5BE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58091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313" y="260350"/>
            <a:ext cx="8229600" cy="526749"/>
          </a:xfrm>
          <a:prstGeom prst="rect">
            <a:avLst/>
          </a:prstGeom>
        </p:spPr>
        <p:txBody>
          <a:bodyPr vert="horz" wrap="square" lIns="0" tIns="33975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5168">
              <a:spcBef>
                <a:spcPts val="268"/>
              </a:spcBef>
            </a:pPr>
            <a:r>
              <a:rPr spc="-129" dirty="0">
                <a:latin typeface="Tahoma"/>
                <a:cs typeface="Tahoma"/>
              </a:rPr>
              <a:t>Searching for </a:t>
            </a:r>
            <a:r>
              <a:rPr spc="-159" dirty="0">
                <a:latin typeface="Tahoma"/>
                <a:cs typeface="Tahoma"/>
              </a:rPr>
              <a:t>an </a:t>
            </a:r>
            <a:r>
              <a:rPr spc="-109" dirty="0">
                <a:latin typeface="Tahoma"/>
                <a:cs typeface="Tahoma"/>
              </a:rPr>
              <a:t>Appropriate</a:t>
            </a:r>
            <a:r>
              <a:rPr spc="503" dirty="0">
                <a:latin typeface="Tahoma"/>
                <a:cs typeface="Tahoma"/>
              </a:rPr>
              <a:t> </a:t>
            </a:r>
            <a:r>
              <a:rPr spc="-69" dirty="0">
                <a:latin typeface="Tahoma"/>
                <a:cs typeface="Tahoma"/>
              </a:rPr>
              <a:t>Logic</a:t>
            </a:r>
            <a:endParaRPr dirty="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26069" y="1318208"/>
            <a:ext cx="7888588" cy="2614848"/>
            <a:chOff x="313816" y="540562"/>
            <a:chExt cx="3980815" cy="1319530"/>
          </a:xfrm>
        </p:grpSpPr>
        <p:sp>
          <p:nvSpPr>
            <p:cNvPr id="4" name="object 4"/>
            <p:cNvSpPr/>
            <p:nvPr/>
          </p:nvSpPr>
          <p:spPr>
            <a:xfrm>
              <a:off x="313816" y="540562"/>
              <a:ext cx="3980815" cy="242570"/>
            </a:xfrm>
            <a:custGeom>
              <a:avLst/>
              <a:gdLst/>
              <a:ahLst/>
              <a:cxnLst/>
              <a:rect l="l" t="t" r="r" b="b"/>
              <a:pathLst>
                <a:path w="3980815" h="242570">
                  <a:moveTo>
                    <a:pt x="0" y="242239"/>
                  </a:moveTo>
                  <a:lnTo>
                    <a:pt x="3980370" y="242239"/>
                  </a:lnTo>
                  <a:lnTo>
                    <a:pt x="3980370" y="0"/>
                  </a:lnTo>
                  <a:lnTo>
                    <a:pt x="0" y="0"/>
                  </a:lnTo>
                  <a:lnTo>
                    <a:pt x="0" y="242239"/>
                  </a:lnTo>
                  <a:close/>
                </a:path>
              </a:pathLst>
            </a:custGeom>
            <a:solidFill>
              <a:srgbClr val="032E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3816" y="782802"/>
              <a:ext cx="3980815" cy="1077595"/>
            </a:xfrm>
            <a:custGeom>
              <a:avLst/>
              <a:gdLst/>
              <a:ahLst/>
              <a:cxnLst/>
              <a:rect l="l" t="t" r="r" b="b"/>
              <a:pathLst>
                <a:path w="3980815" h="1077595">
                  <a:moveTo>
                    <a:pt x="3980370" y="0"/>
                  </a:moveTo>
                  <a:lnTo>
                    <a:pt x="0" y="0"/>
                  </a:lnTo>
                  <a:lnTo>
                    <a:pt x="0" y="1077226"/>
                  </a:lnTo>
                  <a:lnTo>
                    <a:pt x="3980370" y="1077226"/>
                  </a:lnTo>
                  <a:lnTo>
                    <a:pt x="3980370" y="0"/>
                  </a:lnTo>
                  <a:close/>
                </a:path>
              </a:pathLst>
            </a:custGeom>
            <a:solidFill>
              <a:srgbClr val="032EF0">
                <a:alpha val="1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6"/>
              <p:cNvSpPr txBox="1"/>
              <p:nvPr/>
            </p:nvSpPr>
            <p:spPr>
              <a:xfrm>
                <a:off x="616910" y="1123875"/>
                <a:ext cx="7171329" cy="2697569"/>
              </a:xfrm>
              <a:prstGeom prst="rect">
                <a:avLst/>
              </a:prstGeom>
            </p:spPr>
            <p:txBody>
              <a:bodyPr vert="horz" wrap="square" lIns="0" tIns="208886" rIns="0" bIns="0" rtlCol="0">
                <a:spAutoFit/>
              </a:bodyPr>
              <a:lstStyle/>
              <a:p>
                <a:pPr marL="99412">
                  <a:spcBef>
                    <a:spcPts val="1645"/>
                  </a:spcBef>
                </a:pPr>
                <a:r>
                  <a:rPr lang="de-DE" sz="2378" spc="-59" dirty="0">
                    <a:solidFill>
                      <a:srgbClr val="FFFFFF"/>
                    </a:solidFill>
                    <a:latin typeface="Tahoma"/>
                    <a:cs typeface="Tahoma"/>
                  </a:rPr>
                  <a:t>Definition </a:t>
                </a:r>
                <a:r>
                  <a:rPr lang="de-DE" sz="2378" spc="-50" dirty="0">
                    <a:solidFill>
                      <a:srgbClr val="FFFFFF"/>
                    </a:solidFill>
                    <a:latin typeface="Tahoma"/>
                    <a:cs typeface="Tahoma"/>
                  </a:rPr>
                  <a:t>(Minimal </a:t>
                </a:r>
                <a:r>
                  <a:rPr lang="de-DE" sz="2378" spc="-99" dirty="0">
                    <a:solidFill>
                      <a:srgbClr val="FFFFFF"/>
                    </a:solidFill>
                    <a:latin typeface="Tahoma"/>
                    <a:cs typeface="Tahoma"/>
                  </a:rPr>
                  <a:t>orthologic </a:t>
                </a:r>
                <a:r>
                  <a:rPr lang="de-DE" sz="2378" spc="-59" dirty="0">
                    <a:solidFill>
                      <a:srgbClr val="FFFFFF"/>
                    </a:solidFill>
                    <a:latin typeface="Tahoma"/>
                    <a:cs typeface="Tahoma"/>
                  </a:rPr>
                  <a:t>(Goldblatt</a:t>
                </a:r>
                <a:r>
                  <a:rPr lang="de-DE" sz="2378" spc="287" dirty="0">
                    <a:solidFill>
                      <a:srgbClr val="FFFFFF"/>
                    </a:solidFill>
                    <a:latin typeface="Tahoma"/>
                    <a:cs typeface="Tahoma"/>
                  </a:rPr>
                  <a:t> </a:t>
                </a:r>
                <a:r>
                  <a:rPr lang="de-DE" sz="2378" spc="-89" dirty="0">
                    <a:solidFill>
                      <a:srgbClr val="FFFFFF"/>
                    </a:solidFill>
                    <a:latin typeface="Tahoma"/>
                    <a:cs typeface="Tahoma"/>
                  </a:rPr>
                  <a:t>74))</a:t>
                </a:r>
                <a:endParaRPr lang="de-DE" sz="2378" dirty="0">
                  <a:latin typeface="Tahoma"/>
                  <a:cs typeface="Tahoma"/>
                </a:endParaRPr>
              </a:p>
              <a:p>
                <a:pPr marL="100670" marR="35235">
                  <a:lnSpc>
                    <a:spcPct val="102600"/>
                  </a:lnSpc>
                  <a:spcBef>
                    <a:spcPts val="1248"/>
                  </a:spcBef>
                </a:pPr>
                <a:r>
                  <a:rPr lang="de-DE" sz="2200" spc="-30" dirty="0">
                    <a:latin typeface="Myriad Pro" panose="020B0503030403020204" pitchFamily="34" charset="0"/>
                    <a:cs typeface="Tahoma"/>
                  </a:rPr>
                  <a:t>Minimal </a:t>
                </a:r>
                <a:r>
                  <a:rPr lang="de-DE" sz="2200" spc="-69" dirty="0">
                    <a:latin typeface="Myriad Pro" panose="020B0503030403020204" pitchFamily="34" charset="0"/>
                    <a:cs typeface="Tahoma"/>
                  </a:rPr>
                  <a:t>orthologic </a:t>
                </a:r>
                <a:r>
                  <a:rPr lang="de-DE" sz="2200" spc="-79" dirty="0">
                    <a:latin typeface="Myriad Pro" panose="020B0503030403020204" pitchFamily="34" charset="0"/>
                    <a:cs typeface="Tahoma"/>
                  </a:rPr>
                  <a:t>is </a:t>
                </a:r>
                <a:r>
                  <a:rPr lang="de-DE" sz="2200" spc="-99" dirty="0">
                    <a:latin typeface="Myriad Pro" panose="020B0503030403020204" pitchFamily="34" charset="0"/>
                    <a:cs typeface="Tahoma"/>
                  </a:rPr>
                  <a:t>characterised </a:t>
                </a:r>
                <a:r>
                  <a:rPr lang="de-DE" sz="2200" spc="-139" dirty="0">
                    <a:latin typeface="Myriad Pro" panose="020B0503030403020204" pitchFamily="34" charset="0"/>
                    <a:cs typeface="Tahoma"/>
                  </a:rPr>
                  <a:t>by  </a:t>
                </a:r>
                <a14:m>
                  <m:oMath xmlns:m="http://schemas.openxmlformats.org/officeDocument/2006/math">
                    <m:r>
                      <a:rPr lang="de-DE" sz="2200" b="0" i="1" spc="-8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⊓, ⊔</m:t>
                    </m:r>
                  </m:oMath>
                </a14:m>
                <a:r>
                  <a:rPr lang="de-DE" sz="2200" spc="-168" dirty="0">
                    <a:solidFill>
                      <a:srgbClr val="00837F"/>
                    </a:solidFill>
                    <a:latin typeface="Myriad Pro" panose="020B0503030403020204" pitchFamily="34" charset="0"/>
                    <a:cs typeface="Lucida Sans Unicode"/>
                  </a:rPr>
                  <a:t> </a:t>
                </a:r>
                <a:r>
                  <a:rPr lang="de-DE" sz="2200" spc="-50" dirty="0">
                    <a:latin typeface="Myriad Pro" panose="020B0503030403020204" pitchFamily="34" charset="0"/>
                    <a:cs typeface="Tahoma"/>
                  </a:rPr>
                  <a:t>fulfilling </a:t>
                </a:r>
                <a:r>
                  <a:rPr lang="de-DE" sz="2200" spc="-109" dirty="0">
                    <a:latin typeface="Myriad Pro" panose="020B0503030403020204" pitchFamily="34" charset="0"/>
                    <a:cs typeface="Tahoma"/>
                  </a:rPr>
                  <a:t>rules </a:t>
                </a:r>
                <a:r>
                  <a:rPr lang="de-DE" sz="2200" spc="-79" dirty="0">
                    <a:latin typeface="Myriad Pro" panose="020B0503030403020204" pitchFamily="34" charset="0"/>
                    <a:cs typeface="Tahoma"/>
                  </a:rPr>
                  <a:t>of </a:t>
                </a:r>
                <a:r>
                  <a:rPr lang="de-DE" sz="2200" spc="-119" dirty="0">
                    <a:latin typeface="Myriad Pro" panose="020B0503030403020204" pitchFamily="34" charset="0"/>
                    <a:cs typeface="Tahoma"/>
                  </a:rPr>
                  <a:t>a  </a:t>
                </a:r>
                <a:r>
                  <a:rPr lang="de-DE" sz="2200" spc="-50" dirty="0">
                    <a:latin typeface="Myriad Pro" panose="020B0503030403020204" pitchFamily="34" charset="0"/>
                    <a:cs typeface="Tahoma"/>
                  </a:rPr>
                  <a:t>lattice</a:t>
                </a:r>
                <a:r>
                  <a:rPr lang="de-DE" sz="2200" spc="30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lang="de-DE" sz="2200" spc="-109" dirty="0">
                    <a:latin typeface="Myriad Pro" panose="020B0503030403020204" pitchFamily="34" charset="0"/>
                    <a:cs typeface="Tahoma"/>
                  </a:rPr>
                  <a:t>and</a:t>
                </a:r>
                <a:r>
                  <a:rPr lang="de-DE" sz="2200" spc="30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lang="de-DE" sz="2200" spc="-99" dirty="0">
                    <a:latin typeface="Myriad Pro" panose="020B0503030403020204" pitchFamily="34" charset="0"/>
                    <a:cs typeface="Tahoma"/>
                  </a:rPr>
                  <a:t>the</a:t>
                </a:r>
                <a:r>
                  <a:rPr lang="de-DE" sz="2200" spc="30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lang="de-DE" sz="2200" spc="-119" dirty="0">
                    <a:latin typeface="Myriad Pro" panose="020B0503030403020204" pitchFamily="34" charset="0"/>
                    <a:cs typeface="Tahoma"/>
                  </a:rPr>
                  <a:t>existence</a:t>
                </a:r>
                <a:r>
                  <a:rPr lang="de-DE" sz="2200" spc="30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lang="de-DE" sz="2200" spc="-79" dirty="0">
                    <a:latin typeface="Myriad Pro" panose="020B0503030403020204" pitchFamily="34" charset="0"/>
                    <a:cs typeface="Tahoma"/>
                  </a:rPr>
                  <a:t>of</a:t>
                </a:r>
                <a:r>
                  <a:rPr lang="de-DE" sz="2200" spc="30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lang="de-DE" sz="2200" spc="-119" dirty="0">
                    <a:latin typeface="Myriad Pro" panose="020B0503030403020204" pitchFamily="34" charset="0"/>
                    <a:cs typeface="Tahoma"/>
                  </a:rPr>
                  <a:t>an</a:t>
                </a:r>
                <a:r>
                  <a:rPr lang="de-DE" sz="2200" spc="30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lang="de-DE" sz="2200" spc="-89" dirty="0" err="1">
                    <a:latin typeface="Myriad Pro" panose="020B0503030403020204" pitchFamily="34" charset="0"/>
                    <a:cs typeface="Tahoma"/>
                  </a:rPr>
                  <a:t>orthonegation</a:t>
                </a:r>
                <a:r>
                  <a:rPr lang="de-DE" sz="2200" spc="20" dirty="0">
                    <a:latin typeface="Myriad Pro" panose="020B0503030403020204" pitchFamily="34" charset="0"/>
                    <a:cs typeface="Tahoma"/>
                  </a:rPr>
                  <a:t> </a:t>
                </a:r>
                <a14:m>
                  <m:oMath xmlns:m="http://schemas.openxmlformats.org/officeDocument/2006/math">
                    <m:r>
                      <a:rPr lang="de-DE" sz="2200" i="1" spc="-238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¬</m:t>
                    </m:r>
                  </m:oMath>
                </a14:m>
                <a:endParaRPr lang="de-DE" sz="2200" dirty="0">
                  <a:latin typeface="Myriad Pro" panose="020B0503030403020204" pitchFamily="34" charset="0"/>
                  <a:cs typeface="Tahoma"/>
                </a:endParaRPr>
              </a:p>
              <a:p>
                <a:pPr marL="649324" indent="-294461">
                  <a:spcBef>
                    <a:spcPts val="662"/>
                  </a:spcBef>
                  <a:buClr>
                    <a:srgbClr val="004B59"/>
                  </a:buClr>
                  <a:buSzPct val="72727"/>
                  <a:buFont typeface="Lucida Sans Unicode"/>
                  <a:buChar char="►"/>
                  <a:tabLst>
                    <a:tab pos="650582" algn="l"/>
                  </a:tabLst>
                </a:pPr>
                <a:r>
                  <a:rPr lang="de-DE" sz="2200" spc="-139" dirty="0">
                    <a:latin typeface="Myriad Pro" panose="020B0503030403020204" pitchFamily="34" charset="0"/>
                    <a:cs typeface="Tahoma"/>
                  </a:rPr>
                  <a:t>If </a:t>
                </a:r>
                <a14:m>
                  <m:oMath xmlns:m="http://schemas.openxmlformats.org/officeDocument/2006/math">
                    <m:r>
                      <a:rPr lang="de-DE" sz="2200" i="1" spc="-2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𝐴</m:t>
                    </m:r>
                    <m:r>
                      <a:rPr lang="de-DE" sz="2200" b="0" i="1" spc="-2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⊑</m:t>
                    </m:r>
                    <m:r>
                      <a:rPr lang="de-DE" sz="2200" i="1" spc="-5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𝐵</m:t>
                    </m:r>
                    <m:r>
                      <a:rPr lang="de-D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</m:oMath>
                </a14:m>
                <a:r>
                  <a:rPr lang="de-DE" sz="2200" spc="-99" dirty="0">
                    <a:latin typeface="Myriad Pro" panose="020B0503030403020204" pitchFamily="34" charset="0"/>
                    <a:cs typeface="Tahoma"/>
                  </a:rPr>
                  <a:t>then </a:t>
                </a:r>
                <a14:m>
                  <m:oMath xmlns:m="http://schemas.openxmlformats.org/officeDocument/2006/math">
                    <m:r>
                      <a:rPr lang="de-DE" sz="2200" i="1" spc="-15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¬</m:t>
                    </m:r>
                    <m:r>
                      <a:rPr lang="de-DE" sz="2200" i="1" spc="-15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𝐵</m:t>
                    </m:r>
                    <m:r>
                      <a:rPr lang="de-D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⊑</m:t>
                    </m:r>
                    <m:r>
                      <a:rPr lang="de-DE" sz="2200" i="1" spc="-15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¬</m:t>
                    </m:r>
                    <m:r>
                      <a:rPr lang="de-DE" sz="2200" i="1" spc="-15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𝐴</m:t>
                    </m:r>
                  </m:oMath>
                </a14:m>
                <a:endParaRPr lang="de-DE" sz="2200" dirty="0">
                  <a:latin typeface="Myriad Pro" panose="020B0503030403020204" pitchFamily="34" charset="0"/>
                  <a:cs typeface="Arial"/>
                </a:endParaRPr>
              </a:p>
              <a:p>
                <a:pPr marL="649324" indent="-294461">
                  <a:spcBef>
                    <a:spcPts val="654"/>
                  </a:spcBef>
                  <a:buClr>
                    <a:srgbClr val="004B59"/>
                  </a:buClr>
                  <a:buSzPct val="72727"/>
                  <a:buChar char="►"/>
                  <a:tabLst>
                    <a:tab pos="650582" algn="l"/>
                  </a:tabLst>
                </a:pPr>
                <a14:m>
                  <m:oMath xmlns:m="http://schemas.openxmlformats.org/officeDocument/2006/math">
                    <m:r>
                      <a:rPr lang="de-DE" sz="2200" i="1" spc="-208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¬¬</m:t>
                    </m:r>
                    <m:r>
                      <a:rPr lang="de-DE" sz="2200" i="1" spc="-20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𝐴</m:t>
                    </m:r>
                    <m:r>
                      <a:rPr lang="de-D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⊑</m:t>
                    </m:r>
                    <m:r>
                      <a:rPr lang="de-D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𝐴</m:t>
                    </m:r>
                  </m:oMath>
                </a14:m>
                <a:endParaRPr lang="de-DE" sz="2200" dirty="0">
                  <a:latin typeface="Myriad Pro" panose="020B0503030403020204" pitchFamily="34" charset="0"/>
                  <a:cs typeface="Arial"/>
                </a:endParaRPr>
              </a:p>
              <a:p>
                <a:pPr marL="649324" indent="-294461">
                  <a:spcBef>
                    <a:spcPts val="664"/>
                  </a:spcBef>
                  <a:buClr>
                    <a:srgbClr val="004B59"/>
                  </a:buClr>
                  <a:buSzPct val="72727"/>
                  <a:buFont typeface="Lucida Sans Unicode"/>
                  <a:buChar char="►"/>
                  <a:tabLst>
                    <a:tab pos="650582" algn="l"/>
                  </a:tabLst>
                </a:pPr>
                <a14:m>
                  <m:oMath xmlns:m="http://schemas.openxmlformats.org/officeDocument/2006/math">
                    <m:r>
                      <a:rPr lang="de-DE" sz="2200" i="1" spc="-2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𝐴</m:t>
                    </m:r>
                    <m:r>
                      <a:rPr lang="de-DE" sz="2200" b="0" i="1" spc="-2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⊓</m:t>
                    </m:r>
                    <m:r>
                      <a:rPr lang="de-DE" sz="2200" i="1" spc="-168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200" i="1" spc="-15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¬</m:t>
                    </m:r>
                    <m:r>
                      <a:rPr lang="de-DE" sz="2200" i="1" spc="-15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𝐴</m:t>
                    </m:r>
                    <m:r>
                      <a:rPr lang="de-D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⊑</m:t>
                    </m:r>
                    <m:r>
                      <a:rPr lang="de-DE" sz="2200" b="0" i="1" spc="-2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de-DE" sz="2200" i="1" spc="-5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⊥</m:t>
                    </m:r>
                  </m:oMath>
                </a14:m>
                <a:endParaRPr sz="2200" dirty="0">
                  <a:latin typeface="Myriad Pro" panose="020B0503030403020204" pitchFamily="34" charset="0"/>
                  <a:cs typeface="Lucida Sans Unicode"/>
                </a:endParaRPr>
              </a:p>
            </p:txBody>
          </p:sp>
        </mc:Choice>
        <mc:Fallback xmlns="">
          <p:sp>
            <p:nvSpPr>
              <p:cNvPr id="6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910" y="1123875"/>
                <a:ext cx="7171329" cy="2697569"/>
              </a:xfrm>
              <a:prstGeom prst="rect">
                <a:avLst/>
              </a:prstGeom>
              <a:blipFill>
                <a:blip r:embed="rId2"/>
                <a:stretch>
                  <a:fillRect l="-1237" b="-610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ject 7"/>
          <p:cNvSpPr txBox="1"/>
          <p:nvPr/>
        </p:nvSpPr>
        <p:spPr>
          <a:xfrm>
            <a:off x="626069" y="4251564"/>
            <a:ext cx="7888588" cy="421842"/>
          </a:xfrm>
          <a:prstGeom prst="rect">
            <a:avLst/>
          </a:prstGeom>
          <a:solidFill>
            <a:srgbClr val="004B59"/>
          </a:solidFill>
        </p:spPr>
        <p:txBody>
          <a:bodyPr vert="horz" wrap="square" lIns="0" tIns="55367" rIns="0" bIns="0" rtlCol="0">
            <a:spAutoFit/>
          </a:bodyPr>
          <a:lstStyle/>
          <a:p>
            <a:pPr marL="90603">
              <a:spcBef>
                <a:spcPts val="436"/>
              </a:spcBef>
            </a:pPr>
            <a:r>
              <a:rPr sz="2378" spc="-69" dirty="0">
                <a:solidFill>
                  <a:srgbClr val="FFFFFF"/>
                </a:solidFill>
                <a:latin typeface="Tahoma"/>
                <a:cs typeface="Tahoma"/>
              </a:rPr>
              <a:t>Proposition </a:t>
            </a:r>
            <a:r>
              <a:rPr sz="2378" spc="-119" dirty="0">
                <a:solidFill>
                  <a:srgbClr val="FFFFFF"/>
                </a:solidFill>
                <a:latin typeface="Tahoma"/>
                <a:cs typeface="Tahoma"/>
              </a:rPr>
              <a:t>(Leemhuis, </a:t>
            </a:r>
            <a:r>
              <a:rPr sz="2378" spc="-50" dirty="0">
                <a:solidFill>
                  <a:srgbClr val="FFFFFF"/>
                </a:solidFill>
                <a:latin typeface="Tahoma"/>
                <a:cs typeface="Tahoma"/>
              </a:rPr>
              <a:t>Ö., </a:t>
            </a:r>
            <a:r>
              <a:rPr sz="2378" spc="-69" dirty="0">
                <a:solidFill>
                  <a:srgbClr val="FFFFFF"/>
                </a:solidFill>
                <a:latin typeface="Tahoma"/>
                <a:cs typeface="Tahoma"/>
              </a:rPr>
              <a:t>Wolter</a:t>
            </a:r>
            <a:r>
              <a:rPr sz="2378" spc="33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78" spc="-119" dirty="0">
                <a:solidFill>
                  <a:srgbClr val="FFFFFF"/>
                </a:solidFill>
                <a:latin typeface="Tahoma"/>
                <a:cs typeface="Tahoma"/>
              </a:rPr>
              <a:t>2020)</a:t>
            </a:r>
            <a:endParaRPr sz="2378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6069" y="4772018"/>
            <a:ext cx="7888588" cy="400277"/>
          </a:xfrm>
          <a:prstGeom prst="rect">
            <a:avLst/>
          </a:prstGeom>
          <a:solidFill>
            <a:srgbClr val="F2F5F6"/>
          </a:solidFill>
        </p:spPr>
        <p:txBody>
          <a:bodyPr vert="horz" wrap="square" lIns="0" tIns="64174" rIns="0" bIns="0" rtlCol="0">
            <a:spAutoFit/>
          </a:bodyPr>
          <a:lstStyle/>
          <a:p>
            <a:pPr marL="90603">
              <a:spcBef>
                <a:spcPts val="503"/>
              </a:spcBef>
            </a:pPr>
            <a:r>
              <a:rPr sz="2200" i="1" spc="10" dirty="0">
                <a:latin typeface="Myriad Pro" panose="020B0503030403020204" pitchFamily="34" charset="0"/>
                <a:cs typeface="Calibri"/>
              </a:rPr>
              <a:t>Convex </a:t>
            </a:r>
            <a:r>
              <a:rPr sz="2200" i="1" spc="-40" dirty="0">
                <a:latin typeface="Myriad Pro" panose="020B0503030403020204" pitchFamily="34" charset="0"/>
                <a:cs typeface="Calibri"/>
              </a:rPr>
              <a:t>cones </a:t>
            </a:r>
            <a:r>
              <a:rPr sz="2200" i="1" spc="-20" dirty="0">
                <a:latin typeface="Myriad Pro" panose="020B0503030403020204" pitchFamily="34" charset="0"/>
                <a:cs typeface="Calibri"/>
              </a:rPr>
              <a:t>fulfil </a:t>
            </a:r>
            <a:r>
              <a:rPr sz="2200" i="1" spc="-30" dirty="0">
                <a:latin typeface="Myriad Pro" panose="020B0503030403020204" pitchFamily="34" charset="0"/>
                <a:cs typeface="Calibri"/>
              </a:rPr>
              <a:t>the rules </a:t>
            </a:r>
            <a:r>
              <a:rPr sz="2200" i="1" spc="-40" dirty="0">
                <a:latin typeface="Myriad Pro" panose="020B0503030403020204" pitchFamily="34" charset="0"/>
                <a:cs typeface="Calibri"/>
              </a:rPr>
              <a:t>of </a:t>
            </a:r>
            <a:r>
              <a:rPr sz="2200" i="1" spc="-30" dirty="0">
                <a:latin typeface="Myriad Pro" panose="020B0503030403020204" pitchFamily="34" charset="0"/>
                <a:cs typeface="Calibri"/>
              </a:rPr>
              <a:t>minimal</a:t>
            </a:r>
            <a:r>
              <a:rPr sz="2200" i="1" spc="317" dirty="0">
                <a:latin typeface="Myriad Pro" panose="020B0503030403020204" pitchFamily="34" charset="0"/>
                <a:cs typeface="Calibri"/>
              </a:rPr>
              <a:t> </a:t>
            </a:r>
            <a:r>
              <a:rPr sz="2200" i="1" spc="-20" dirty="0">
                <a:latin typeface="Myriad Pro" panose="020B0503030403020204" pitchFamily="34" charset="0"/>
                <a:cs typeface="Calibri"/>
              </a:rPr>
              <a:t>orthologic.</a:t>
            </a:r>
            <a:endParaRPr sz="2200" dirty="0">
              <a:latin typeface="Myriad Pro" panose="020B0503030403020204" pitchFamily="34" charset="0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8365" y="5351162"/>
            <a:ext cx="5614752" cy="871264"/>
          </a:xfrm>
          <a:prstGeom prst="rect">
            <a:avLst/>
          </a:prstGeom>
        </p:spPr>
        <p:txBody>
          <a:bodyPr vert="horz" wrap="square" lIns="0" tIns="109474" rIns="0" bIns="0" rtlCol="0">
            <a:spAutoFit/>
          </a:bodyPr>
          <a:lstStyle/>
          <a:p>
            <a:pPr marL="417144" indent="-342900">
              <a:spcBef>
                <a:spcPts val="860"/>
              </a:spcBef>
              <a:buClr>
                <a:srgbClr val="004B59"/>
              </a:buClr>
              <a:buSzPct val="72727"/>
              <a:buFont typeface="Arial" panose="020B0604020202020204" pitchFamily="34" charset="0"/>
              <a:buChar char="•"/>
              <a:tabLst>
                <a:tab pos="369964" algn="l"/>
              </a:tabLst>
            </a:pPr>
            <a:r>
              <a:rPr sz="2200" spc="-129" dirty="0">
                <a:latin typeface="Myriad Pro" panose="020B0503030403020204" pitchFamily="34" charset="0"/>
                <a:cs typeface="Tahoma"/>
              </a:rPr>
              <a:t>Hence: </a:t>
            </a:r>
            <a:r>
              <a:rPr sz="2200" spc="10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L</a:t>
            </a:r>
            <a:r>
              <a:rPr sz="2200" i="1" spc="14" baseline="-10416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cone </a:t>
            </a:r>
            <a:r>
              <a:rPr sz="2200" spc="-99" dirty="0">
                <a:latin typeface="Myriad Pro" panose="020B0503030403020204" pitchFamily="34" charset="0"/>
                <a:cs typeface="Tahoma"/>
              </a:rPr>
              <a:t>must </a:t>
            </a:r>
            <a:r>
              <a:rPr sz="2200" spc="-119" dirty="0">
                <a:latin typeface="Myriad Pro" panose="020B0503030403020204" pitchFamily="34" charset="0"/>
                <a:cs typeface="Tahoma"/>
              </a:rPr>
              <a:t>extend </a:t>
            </a:r>
            <a:r>
              <a:rPr sz="2200" spc="-79" dirty="0">
                <a:latin typeface="Myriad Pro" panose="020B0503030403020204" pitchFamily="34" charset="0"/>
                <a:cs typeface="Tahoma"/>
              </a:rPr>
              <a:t>minimal</a:t>
            </a:r>
            <a:r>
              <a:rPr sz="2200" spc="466" dirty="0">
                <a:latin typeface="Myriad Pro" panose="020B0503030403020204" pitchFamily="34" charset="0"/>
                <a:cs typeface="Tahoma"/>
              </a:rPr>
              <a:t> </a:t>
            </a:r>
            <a:r>
              <a:rPr sz="2200" spc="-69" dirty="0">
                <a:latin typeface="Myriad Pro" panose="020B0503030403020204" pitchFamily="34" charset="0"/>
                <a:cs typeface="Tahoma"/>
              </a:rPr>
              <a:t>orthologic</a:t>
            </a:r>
            <a:endParaRPr sz="2200" dirty="0">
              <a:latin typeface="Myriad Pro" panose="020B0503030403020204" pitchFamily="34" charset="0"/>
              <a:cs typeface="Tahoma"/>
            </a:endParaRPr>
          </a:p>
          <a:p>
            <a:pPr marL="417144" indent="-342900">
              <a:spcBef>
                <a:spcPts val="662"/>
              </a:spcBef>
              <a:buClr>
                <a:srgbClr val="004B59"/>
              </a:buClr>
              <a:buSzPct val="72727"/>
              <a:buFont typeface="Arial" panose="020B0604020202020204" pitchFamily="34" charset="0"/>
              <a:buChar char="•"/>
              <a:tabLst>
                <a:tab pos="369964" algn="l"/>
              </a:tabLst>
            </a:pPr>
            <a:r>
              <a:rPr sz="2200" spc="-50" dirty="0">
                <a:latin typeface="Myriad Pro" panose="020B0503030403020204" pitchFamily="34" charset="0"/>
                <a:cs typeface="Tahoma"/>
              </a:rPr>
              <a:t>Which </a:t>
            </a:r>
            <a:r>
              <a:rPr sz="2200" spc="-59" dirty="0">
                <a:latin typeface="Myriad Pro" panose="020B0503030403020204" pitchFamily="34" charset="0"/>
                <a:cs typeface="Tahoma"/>
              </a:rPr>
              <a:t>additional </a:t>
            </a:r>
            <a:r>
              <a:rPr sz="2200" spc="-109" dirty="0">
                <a:latin typeface="Myriad Pro" panose="020B0503030403020204" pitchFamily="34" charset="0"/>
                <a:cs typeface="Tahoma"/>
              </a:rPr>
              <a:t>rules</a:t>
            </a:r>
            <a:r>
              <a:rPr sz="2200" spc="178" dirty="0">
                <a:latin typeface="Myriad Pro" panose="020B0503030403020204" pitchFamily="34" charset="0"/>
                <a:cs typeface="Tahoma"/>
              </a:rPr>
              <a:t> </a:t>
            </a:r>
            <a:r>
              <a:rPr sz="2200" spc="-79" dirty="0">
                <a:latin typeface="Myriad Pro" panose="020B0503030403020204" pitchFamily="34" charset="0"/>
                <a:cs typeface="Tahoma"/>
              </a:rPr>
              <a:t>hold</a:t>
            </a:r>
            <a:r>
              <a:rPr sz="2180" spc="-79" dirty="0">
                <a:latin typeface="Tahoma"/>
                <a:cs typeface="Tahoma"/>
              </a:rPr>
              <a:t>?</a:t>
            </a:r>
            <a:endParaRPr sz="218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0473422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313" y="260350"/>
            <a:ext cx="8229600" cy="526749"/>
          </a:xfrm>
          <a:prstGeom prst="rect">
            <a:avLst/>
          </a:prstGeom>
        </p:spPr>
        <p:txBody>
          <a:bodyPr vert="horz" wrap="square" lIns="0" tIns="33975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5168">
              <a:spcBef>
                <a:spcPts val="268"/>
              </a:spcBef>
            </a:pPr>
            <a:r>
              <a:rPr spc="-109" dirty="0">
                <a:solidFill>
                  <a:srgbClr val="004B59"/>
                </a:solidFill>
                <a:latin typeface="Myriad Pro" panose="020B0503030403020204" pitchFamily="34" charset="0"/>
                <a:cs typeface="Tahoma"/>
              </a:rPr>
              <a:t>Known </a:t>
            </a:r>
            <a:r>
              <a:rPr spc="-159" dirty="0">
                <a:solidFill>
                  <a:srgbClr val="004B59"/>
                </a:solidFill>
                <a:latin typeface="Myriad Pro" panose="020B0503030403020204" pitchFamily="34" charset="0"/>
                <a:cs typeface="Tahoma"/>
              </a:rPr>
              <a:t>Weakenings </a:t>
            </a:r>
            <a:r>
              <a:rPr spc="-109" dirty="0">
                <a:solidFill>
                  <a:srgbClr val="004B59"/>
                </a:solidFill>
                <a:latin typeface="Myriad Pro" panose="020B0503030403020204" pitchFamily="34" charset="0"/>
                <a:cs typeface="Tahoma"/>
              </a:rPr>
              <a:t>of </a:t>
            </a:r>
            <a:r>
              <a:rPr spc="-59" dirty="0">
                <a:solidFill>
                  <a:srgbClr val="004B59"/>
                </a:solidFill>
                <a:latin typeface="Myriad Pro" panose="020B0503030403020204" pitchFamily="34" charset="0"/>
                <a:cs typeface="Tahoma"/>
              </a:rPr>
              <a:t>Distributivity</a:t>
            </a:r>
            <a:r>
              <a:rPr lang="de-DE" spc="535" dirty="0">
                <a:solidFill>
                  <a:srgbClr val="004B59"/>
                </a:solidFill>
                <a:latin typeface="Myriad Pro" panose="020B0503030403020204" pitchFamily="34" charset="0"/>
                <a:cs typeface="Tahoma"/>
              </a:rPr>
              <a:t> </a:t>
            </a:r>
            <a:r>
              <a:rPr lang="de-DE" spc="-99" dirty="0" err="1">
                <a:solidFill>
                  <a:srgbClr val="004B59"/>
                </a:solidFill>
                <a:latin typeface="Myriad Pro" panose="020B0503030403020204" pitchFamily="34" charset="0"/>
                <a:cs typeface="Tahoma"/>
              </a:rPr>
              <a:t>are</a:t>
            </a:r>
            <a:r>
              <a:rPr lang="de-DE" spc="-99" dirty="0">
                <a:solidFill>
                  <a:srgbClr val="004B59"/>
                </a:solidFill>
                <a:latin typeface="Myriad Pro" panose="020B0503030403020204" pitchFamily="34" charset="0"/>
                <a:cs typeface="Tahoma"/>
              </a:rPr>
              <a:t> F</a:t>
            </a:r>
            <a:r>
              <a:rPr spc="-99" dirty="0" err="1">
                <a:solidFill>
                  <a:srgbClr val="004B59"/>
                </a:solidFill>
                <a:latin typeface="Myriad Pro" panose="020B0503030403020204" pitchFamily="34" charset="0"/>
                <a:cs typeface="Tahoma"/>
              </a:rPr>
              <a:t>alsified</a:t>
            </a:r>
            <a:endParaRPr dirty="0">
              <a:latin typeface="Myriad Pro" panose="020B0503030403020204" pitchFamily="34" charset="0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6069" y="1341170"/>
            <a:ext cx="7888588" cy="381181"/>
          </a:xfrm>
          <a:prstGeom prst="rect">
            <a:avLst/>
          </a:prstGeom>
          <a:solidFill>
            <a:srgbClr val="032EF0"/>
          </a:solidFill>
        </p:spPr>
        <p:txBody>
          <a:bodyPr vert="horz" wrap="square" lIns="0" tIns="15100" rIns="0" bIns="0" rtlCol="0">
            <a:spAutoFit/>
          </a:bodyPr>
          <a:lstStyle/>
          <a:p>
            <a:pPr marL="90603">
              <a:spcBef>
                <a:spcPts val="119"/>
              </a:spcBef>
            </a:pPr>
            <a:r>
              <a:rPr sz="2378" spc="-59" dirty="0">
                <a:solidFill>
                  <a:srgbClr val="FFFFFF"/>
                </a:solidFill>
                <a:latin typeface="Tahoma"/>
                <a:cs typeface="Tahoma"/>
              </a:rPr>
              <a:t>Definition</a:t>
            </a:r>
            <a:r>
              <a:rPr sz="2378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78" spc="-79" dirty="0">
                <a:solidFill>
                  <a:srgbClr val="FFFFFF"/>
                </a:solidFill>
                <a:latin typeface="Tahoma"/>
                <a:cs typeface="Tahoma"/>
              </a:rPr>
              <a:t>(Orthomodularity)</a:t>
            </a:r>
            <a:endParaRPr sz="2378" dirty="0">
              <a:latin typeface="Tahoma"/>
              <a:cs typeface="Tahom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4"/>
              <p:cNvSpPr txBox="1"/>
              <p:nvPr/>
            </p:nvSpPr>
            <p:spPr>
              <a:xfrm>
                <a:off x="626069" y="1732579"/>
                <a:ext cx="7888588" cy="400277"/>
              </a:xfrm>
              <a:prstGeom prst="rect">
                <a:avLst/>
              </a:prstGeom>
              <a:solidFill>
                <a:srgbClr val="032EF0">
                  <a:alpha val="10000"/>
                </a:srgbClr>
              </a:solidFill>
            </p:spPr>
            <p:txBody>
              <a:bodyPr vert="horz" wrap="square" lIns="0" tIns="64174" rIns="0" bIns="0" rtlCol="0">
                <a:spAutoFit/>
              </a:bodyPr>
              <a:lstStyle/>
              <a:p>
                <a:pPr marL="90603">
                  <a:spcBef>
                    <a:spcPts val="503"/>
                  </a:spcBef>
                </a:pPr>
                <a:r>
                  <a:rPr lang="de-DE" sz="2200" spc="-139" dirty="0">
                    <a:latin typeface="Myriad Pro" panose="020B0503030403020204" pitchFamily="34" charset="0"/>
                    <a:cs typeface="Tahoma"/>
                  </a:rPr>
                  <a:t>If</a:t>
                </a:r>
                <a:r>
                  <a:rPr lang="de-DE" sz="2200" spc="-139" dirty="0">
                    <a:latin typeface="Tahoma"/>
                    <a:cs typeface="Tahoma"/>
                  </a:rPr>
                  <a:t> </a:t>
                </a:r>
                <a14:m>
                  <m:oMath xmlns:m="http://schemas.openxmlformats.org/officeDocument/2006/math">
                    <m:r>
                      <a:rPr lang="de-DE" sz="2200" i="1" spc="-2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𝐵</m:t>
                    </m:r>
                    <m:r>
                      <a:rPr lang="de-DE" sz="2200" b="0" i="1" spc="-2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⊑</m:t>
                    </m:r>
                    <m:r>
                      <a:rPr lang="de-DE" sz="2200" i="1" spc="-5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𝐴</m:t>
                    </m:r>
                    <m:r>
                      <a:rPr lang="de-D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</m:oMath>
                </a14:m>
                <a:r>
                  <a:rPr lang="de-DE" sz="2200" spc="-99" dirty="0">
                    <a:latin typeface="Myriad Pro" panose="020B0503030403020204" pitchFamily="34" charset="0"/>
                    <a:cs typeface="Tahoma"/>
                  </a:rPr>
                  <a:t>then </a:t>
                </a:r>
                <a14:m>
                  <m:oMath xmlns:m="http://schemas.openxmlformats.org/officeDocument/2006/math">
                    <m:r>
                      <a:rPr lang="de-DE" sz="2200" i="1" spc="-2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𝐴</m:t>
                    </m:r>
                    <m:r>
                      <a:rPr lang="de-DE" sz="2200" i="1" spc="-2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⊓</m:t>
                    </m:r>
                    <m:d>
                      <m:dPr>
                        <m:ctrlPr>
                          <a:rPr lang="de-DE" sz="2200" i="1" spc="-59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r>
                          <a:rPr lang="de-DE" sz="2200" i="1" spc="-59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Lucida Sans Unicode"/>
                          </a:rPr>
                          <m:t>¬</m:t>
                        </m:r>
                        <m:r>
                          <a:rPr lang="de-DE" sz="2200" i="1" spc="-59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𝐴</m:t>
                        </m:r>
                        <m:r>
                          <a:rPr lang="de-DE" sz="2200" b="0" i="1" spc="-59" dirty="0" smtClean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⊔</m:t>
                        </m:r>
                        <m:r>
                          <a:rPr lang="de-DE" sz="2200" i="1" spc="-168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Lucida Sans Unicode"/>
                          </a:rPr>
                          <m:t> </m:t>
                        </m:r>
                        <m:r>
                          <a:rPr lang="de-DE" sz="2200" i="1" spc="139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𝐵</m:t>
                        </m:r>
                      </m:e>
                    </m:d>
                    <m:r>
                      <a:rPr lang="de-DE" sz="2200" b="0" i="1" spc="13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⊑</m:t>
                    </m:r>
                    <m:r>
                      <a:rPr lang="de-D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de-D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𝐵</m:t>
                    </m:r>
                  </m:oMath>
                </a14:m>
                <a:endParaRPr sz="22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4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69" y="1732579"/>
                <a:ext cx="7888588" cy="400277"/>
              </a:xfrm>
              <a:prstGeom prst="rect">
                <a:avLst/>
              </a:prstGeom>
              <a:blipFill>
                <a:blip r:embed="rId2"/>
                <a:stretch>
                  <a:fillRect l="-965" t="-6250" b="-437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object 5"/>
          <p:cNvGrpSpPr/>
          <p:nvPr/>
        </p:nvGrpSpPr>
        <p:grpSpPr>
          <a:xfrm>
            <a:off x="1301001" y="2854894"/>
            <a:ext cx="2864001" cy="2864001"/>
            <a:chOff x="654407" y="1440664"/>
            <a:chExt cx="1445260" cy="1445260"/>
          </a:xfrm>
        </p:grpSpPr>
        <p:sp>
          <p:nvSpPr>
            <p:cNvPr id="6" name="object 6"/>
            <p:cNvSpPr/>
            <p:nvPr/>
          </p:nvSpPr>
          <p:spPr>
            <a:xfrm>
              <a:off x="1376946" y="1443194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89" h="720089">
                  <a:moveTo>
                    <a:pt x="0" y="720008"/>
                  </a:moveTo>
                  <a:lnTo>
                    <a:pt x="720009" y="720008"/>
                  </a:lnTo>
                  <a:lnTo>
                    <a:pt x="720009" y="0"/>
                  </a:lnTo>
                  <a:lnTo>
                    <a:pt x="0" y="0"/>
                  </a:lnTo>
                  <a:lnTo>
                    <a:pt x="0" y="720008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76946" y="1443194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89" h="720089">
                  <a:moveTo>
                    <a:pt x="0" y="720008"/>
                  </a:moveTo>
                  <a:lnTo>
                    <a:pt x="720009" y="720008"/>
                  </a:lnTo>
                  <a:lnTo>
                    <a:pt x="720009" y="0"/>
                  </a:lnTo>
                  <a:lnTo>
                    <a:pt x="0" y="0"/>
                  </a:lnTo>
                  <a:lnTo>
                    <a:pt x="0" y="720008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6937" y="2163203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90" h="720089">
                  <a:moveTo>
                    <a:pt x="720008" y="0"/>
                  </a:moveTo>
                  <a:lnTo>
                    <a:pt x="0" y="0"/>
                  </a:lnTo>
                  <a:lnTo>
                    <a:pt x="0" y="720008"/>
                  </a:lnTo>
                  <a:lnTo>
                    <a:pt x="720008" y="720008"/>
                  </a:lnTo>
                  <a:lnTo>
                    <a:pt x="720008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6937" y="1443194"/>
              <a:ext cx="1440180" cy="1440180"/>
            </a:xfrm>
            <a:custGeom>
              <a:avLst/>
              <a:gdLst/>
              <a:ahLst/>
              <a:cxnLst/>
              <a:rect l="l" t="t" r="r" b="b"/>
              <a:pathLst>
                <a:path w="1440180" h="1440180">
                  <a:moveTo>
                    <a:pt x="720008" y="720008"/>
                  </a:moveTo>
                  <a:lnTo>
                    <a:pt x="0" y="720008"/>
                  </a:lnTo>
                  <a:lnTo>
                    <a:pt x="0" y="1440017"/>
                  </a:lnTo>
                  <a:lnTo>
                    <a:pt x="720008" y="1440017"/>
                  </a:lnTo>
                  <a:lnTo>
                    <a:pt x="720008" y="720008"/>
                  </a:lnTo>
                </a:path>
                <a:path w="1440180" h="1440180">
                  <a:moveTo>
                    <a:pt x="720008" y="720008"/>
                  </a:moveTo>
                  <a:lnTo>
                    <a:pt x="1440017" y="304312"/>
                  </a:lnTo>
                </a:path>
                <a:path w="1440180" h="1440180">
                  <a:moveTo>
                    <a:pt x="1440017" y="0"/>
                  </a:moveTo>
                  <a:lnTo>
                    <a:pt x="1440017" y="0"/>
                  </a:lnTo>
                  <a:lnTo>
                    <a:pt x="1440017" y="0"/>
                  </a:lnTo>
                </a:path>
                <a:path w="1440180" h="1440180">
                  <a:moveTo>
                    <a:pt x="1324178" y="0"/>
                  </a:moveTo>
                  <a:lnTo>
                    <a:pt x="720008" y="720008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76946" y="1443194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89" h="720089">
                  <a:moveTo>
                    <a:pt x="481830" y="441824"/>
                  </a:moveTo>
                  <a:lnTo>
                    <a:pt x="720008" y="203646"/>
                  </a:lnTo>
                </a:path>
                <a:path w="720089" h="720089">
                  <a:moveTo>
                    <a:pt x="0" y="720008"/>
                  </a:moveTo>
                  <a:lnTo>
                    <a:pt x="720008" y="0"/>
                  </a:lnTo>
                </a:path>
                <a:path w="720089" h="720089">
                  <a:moveTo>
                    <a:pt x="129106" y="645469"/>
                  </a:moveTo>
                  <a:lnTo>
                    <a:pt x="92915" y="609278"/>
                  </a:lnTo>
                </a:path>
                <a:path w="720089" h="720089">
                  <a:moveTo>
                    <a:pt x="258213" y="570929"/>
                  </a:moveTo>
                  <a:lnTo>
                    <a:pt x="185831" y="498547"/>
                  </a:lnTo>
                </a:path>
                <a:path w="720089" h="720089">
                  <a:moveTo>
                    <a:pt x="387319" y="496390"/>
                  </a:moveTo>
                  <a:lnTo>
                    <a:pt x="278746" y="387816"/>
                  </a:lnTo>
                </a:path>
                <a:path w="720089" h="720089">
                  <a:moveTo>
                    <a:pt x="516426" y="421850"/>
                  </a:moveTo>
                  <a:lnTo>
                    <a:pt x="371662" y="277086"/>
                  </a:lnTo>
                </a:path>
                <a:path w="720089" h="720089">
                  <a:moveTo>
                    <a:pt x="645533" y="347311"/>
                  </a:moveTo>
                  <a:lnTo>
                    <a:pt x="464577" y="166355"/>
                  </a:lnTo>
                </a:path>
                <a:path w="720089" h="720089">
                  <a:moveTo>
                    <a:pt x="720008" y="218140"/>
                  </a:moveTo>
                  <a:lnTo>
                    <a:pt x="557493" y="55624"/>
                  </a:lnTo>
                </a:path>
                <a:path w="720089" h="720089">
                  <a:moveTo>
                    <a:pt x="720008" y="14493"/>
                  </a:moveTo>
                  <a:lnTo>
                    <a:pt x="705515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6937" y="1559034"/>
              <a:ext cx="1136015" cy="1324610"/>
            </a:xfrm>
            <a:custGeom>
              <a:avLst/>
              <a:gdLst/>
              <a:ahLst/>
              <a:cxnLst/>
              <a:rect l="l" t="t" r="r" b="b"/>
              <a:pathLst>
                <a:path w="1136014" h="1324610">
                  <a:moveTo>
                    <a:pt x="720008" y="604169"/>
                  </a:moveTo>
                  <a:lnTo>
                    <a:pt x="0" y="0"/>
                  </a:lnTo>
                </a:path>
                <a:path w="1136014" h="1324610">
                  <a:moveTo>
                    <a:pt x="1135705" y="1324178"/>
                  </a:moveTo>
                  <a:lnTo>
                    <a:pt x="720008" y="604169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56937" y="1595933"/>
              <a:ext cx="1134745" cy="1287780"/>
            </a:xfrm>
            <a:custGeom>
              <a:avLst/>
              <a:gdLst/>
              <a:ahLst/>
              <a:cxnLst/>
              <a:rect l="l" t="t" r="r" b="b"/>
              <a:pathLst>
                <a:path w="1134745" h="1287780">
                  <a:moveTo>
                    <a:pt x="1069169" y="1287279"/>
                  </a:moveTo>
                  <a:lnTo>
                    <a:pt x="1111351" y="1245097"/>
                  </a:lnTo>
                </a:path>
                <a:path w="1134745" h="1287780">
                  <a:moveTo>
                    <a:pt x="916431" y="1287279"/>
                  </a:moveTo>
                  <a:lnTo>
                    <a:pt x="1055445" y="1148264"/>
                  </a:lnTo>
                </a:path>
                <a:path w="1134745" h="1287780">
                  <a:moveTo>
                    <a:pt x="763692" y="1287279"/>
                  </a:moveTo>
                  <a:lnTo>
                    <a:pt x="999539" y="1051432"/>
                  </a:lnTo>
                </a:path>
                <a:path w="1134745" h="1287780">
                  <a:moveTo>
                    <a:pt x="610954" y="1287279"/>
                  </a:moveTo>
                  <a:lnTo>
                    <a:pt x="943633" y="954600"/>
                  </a:lnTo>
                </a:path>
                <a:path w="1134745" h="1287780">
                  <a:moveTo>
                    <a:pt x="458215" y="1287279"/>
                  </a:moveTo>
                  <a:lnTo>
                    <a:pt x="887727" y="857767"/>
                  </a:lnTo>
                </a:path>
                <a:path w="1134745" h="1287780">
                  <a:moveTo>
                    <a:pt x="305476" y="1287279"/>
                  </a:moveTo>
                  <a:lnTo>
                    <a:pt x="831821" y="760935"/>
                  </a:lnTo>
                </a:path>
                <a:path w="1134745" h="1287780">
                  <a:moveTo>
                    <a:pt x="152738" y="1287279"/>
                  </a:moveTo>
                  <a:lnTo>
                    <a:pt x="775915" y="664102"/>
                  </a:lnTo>
                </a:path>
                <a:path w="1134745" h="1287780">
                  <a:moveTo>
                    <a:pt x="0" y="1287279"/>
                  </a:moveTo>
                  <a:lnTo>
                    <a:pt x="720008" y="567270"/>
                  </a:lnTo>
                </a:path>
                <a:path w="1134745" h="1287780">
                  <a:moveTo>
                    <a:pt x="0" y="1134540"/>
                  </a:moveTo>
                  <a:lnTo>
                    <a:pt x="636958" y="497581"/>
                  </a:lnTo>
                </a:path>
                <a:path w="1134745" h="1287780">
                  <a:moveTo>
                    <a:pt x="0" y="981802"/>
                  </a:moveTo>
                  <a:lnTo>
                    <a:pt x="553908" y="427893"/>
                  </a:lnTo>
                </a:path>
                <a:path w="1134745" h="1287780">
                  <a:moveTo>
                    <a:pt x="0" y="829063"/>
                  </a:moveTo>
                  <a:lnTo>
                    <a:pt x="470858" y="358205"/>
                  </a:lnTo>
                </a:path>
                <a:path w="1134745" h="1287780">
                  <a:moveTo>
                    <a:pt x="0" y="676325"/>
                  </a:moveTo>
                  <a:lnTo>
                    <a:pt x="387808" y="288516"/>
                  </a:lnTo>
                </a:path>
                <a:path w="1134745" h="1287780">
                  <a:moveTo>
                    <a:pt x="0" y="523586"/>
                  </a:moveTo>
                  <a:lnTo>
                    <a:pt x="304758" y="218828"/>
                  </a:lnTo>
                </a:path>
                <a:path w="1134745" h="1287780">
                  <a:moveTo>
                    <a:pt x="0" y="370848"/>
                  </a:moveTo>
                  <a:lnTo>
                    <a:pt x="221708" y="149139"/>
                  </a:lnTo>
                </a:path>
                <a:path w="1134745" h="1287780">
                  <a:moveTo>
                    <a:pt x="0" y="218109"/>
                  </a:moveTo>
                  <a:lnTo>
                    <a:pt x="138658" y="79451"/>
                  </a:lnTo>
                </a:path>
                <a:path w="1134745" h="1287780">
                  <a:moveTo>
                    <a:pt x="0" y="65371"/>
                  </a:moveTo>
                  <a:lnTo>
                    <a:pt x="55608" y="9762"/>
                  </a:lnTo>
                </a:path>
                <a:path w="1134745" h="1287780">
                  <a:moveTo>
                    <a:pt x="65371" y="1287279"/>
                  </a:moveTo>
                  <a:lnTo>
                    <a:pt x="0" y="1221908"/>
                  </a:lnTo>
                </a:path>
                <a:path w="1134745" h="1287780">
                  <a:moveTo>
                    <a:pt x="218109" y="1287279"/>
                  </a:moveTo>
                  <a:lnTo>
                    <a:pt x="0" y="1069169"/>
                  </a:lnTo>
                </a:path>
                <a:path w="1134745" h="1287780">
                  <a:moveTo>
                    <a:pt x="370847" y="1287279"/>
                  </a:moveTo>
                  <a:lnTo>
                    <a:pt x="0" y="916431"/>
                  </a:lnTo>
                </a:path>
                <a:path w="1134745" h="1287780">
                  <a:moveTo>
                    <a:pt x="523586" y="1287279"/>
                  </a:moveTo>
                  <a:lnTo>
                    <a:pt x="0" y="763692"/>
                  </a:lnTo>
                </a:path>
                <a:path w="1134745" h="1287780">
                  <a:moveTo>
                    <a:pt x="676325" y="1287279"/>
                  </a:moveTo>
                  <a:lnTo>
                    <a:pt x="0" y="610954"/>
                  </a:lnTo>
                </a:path>
                <a:path w="1134745" h="1287780">
                  <a:moveTo>
                    <a:pt x="829063" y="1287279"/>
                  </a:moveTo>
                  <a:lnTo>
                    <a:pt x="0" y="458215"/>
                  </a:lnTo>
                </a:path>
                <a:path w="1134745" h="1287780">
                  <a:moveTo>
                    <a:pt x="981802" y="1287279"/>
                  </a:moveTo>
                  <a:lnTo>
                    <a:pt x="0" y="305476"/>
                  </a:lnTo>
                </a:path>
                <a:path w="1134745" h="1287780">
                  <a:moveTo>
                    <a:pt x="1134540" y="1287279"/>
                  </a:moveTo>
                  <a:lnTo>
                    <a:pt x="0" y="152738"/>
                  </a:lnTo>
                </a:path>
                <a:path w="1134745" h="1287780">
                  <a:moveTo>
                    <a:pt x="928652" y="928652"/>
                  </a:moveTo>
                  <a:lnTo>
                    <a:pt x="0" y="0"/>
                  </a:lnTo>
                </a:path>
                <a:path w="1134745" h="1287780">
                  <a:moveTo>
                    <a:pt x="720009" y="567270"/>
                  </a:moveTo>
                  <a:lnTo>
                    <a:pt x="720008" y="56727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13"/>
              <p:cNvSpPr txBox="1"/>
              <p:nvPr/>
            </p:nvSpPr>
            <p:spPr>
              <a:xfrm>
                <a:off x="783339" y="3083556"/>
                <a:ext cx="416513" cy="358348"/>
              </a:xfrm>
              <a:prstGeom prst="rect">
                <a:avLst/>
              </a:prstGeom>
            </p:spPr>
            <p:txBody>
              <a:bodyPr vert="horz" wrap="square" lIns="0" tIns="22650" rIns="0" bIns="0" rtlCol="0">
                <a:spAutoFit/>
              </a:bodyPr>
              <a:lstStyle/>
              <a:p>
                <a:pPr marL="25168">
                  <a:spcBef>
                    <a:spcPts val="17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180" i="1" spc="-297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¬</m:t>
                      </m:r>
                      <m:r>
                        <a:rPr lang="de-DE" sz="2180" i="1" spc="-2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𝐵</m:t>
                      </m:r>
                    </m:oMath>
                  </m:oMathPara>
                </a14:m>
                <a:endParaRPr sz="218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3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339" y="3083556"/>
                <a:ext cx="416513" cy="358348"/>
              </a:xfrm>
              <a:prstGeom prst="rect">
                <a:avLst/>
              </a:prstGeom>
              <a:blipFill>
                <a:blip r:embed="rId3"/>
                <a:stretch>
                  <a:fillRect l="-2941" r="-11765" b="-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14"/>
              <p:cNvSpPr txBox="1"/>
              <p:nvPr/>
            </p:nvSpPr>
            <p:spPr>
              <a:xfrm>
                <a:off x="4299440" y="2895684"/>
                <a:ext cx="234053" cy="358348"/>
              </a:xfrm>
              <a:prstGeom prst="rect">
                <a:avLst/>
              </a:prstGeom>
            </p:spPr>
            <p:txBody>
              <a:bodyPr vert="horz" wrap="square" lIns="0" tIns="22650" rIns="0" bIns="0" rtlCol="0">
                <a:spAutoFit/>
              </a:bodyPr>
              <a:lstStyle/>
              <a:p>
                <a:pPr marL="25168">
                  <a:spcBef>
                    <a:spcPts val="17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180" b="0" i="1" spc="-20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𝐵</m:t>
                      </m:r>
                    </m:oMath>
                  </m:oMathPara>
                </a14:m>
                <a:endParaRPr sz="218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4" name="object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440" y="2895684"/>
                <a:ext cx="234053" cy="358348"/>
              </a:xfrm>
              <a:prstGeom prst="rect">
                <a:avLst/>
              </a:prstGeom>
              <a:blipFill>
                <a:blip r:embed="rId4"/>
                <a:stretch>
                  <a:fillRect l="-30000" r="-25000" b="-689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15"/>
              <p:cNvSpPr txBox="1"/>
              <p:nvPr/>
            </p:nvSpPr>
            <p:spPr>
              <a:xfrm>
                <a:off x="829924" y="5268954"/>
                <a:ext cx="416513" cy="358348"/>
              </a:xfrm>
              <a:prstGeom prst="rect">
                <a:avLst/>
              </a:prstGeom>
            </p:spPr>
            <p:txBody>
              <a:bodyPr vert="horz" wrap="square" lIns="0" tIns="22650" rIns="0" bIns="0" rtlCol="0">
                <a:spAutoFit/>
              </a:bodyPr>
              <a:lstStyle/>
              <a:p>
                <a:pPr marL="25168">
                  <a:spcBef>
                    <a:spcPts val="17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180" b="0" i="1" spc="-20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¬</m:t>
                      </m:r>
                      <m:r>
                        <a:rPr lang="de-DE" sz="2180" i="1" spc="-2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𝐴</m:t>
                      </m:r>
                    </m:oMath>
                  </m:oMathPara>
                </a14:m>
                <a:endParaRPr sz="218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5" name="object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24" y="5268954"/>
                <a:ext cx="416513" cy="358348"/>
              </a:xfrm>
              <a:prstGeom prst="rect">
                <a:avLst/>
              </a:prstGeom>
              <a:blipFill>
                <a:blip r:embed="rId5"/>
                <a:stretch>
                  <a:fillRect l="-6061" r="-21212" b="-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16"/>
              <p:cNvSpPr txBox="1"/>
              <p:nvPr/>
            </p:nvSpPr>
            <p:spPr>
              <a:xfrm>
                <a:off x="2864294" y="2817690"/>
                <a:ext cx="208886" cy="358348"/>
              </a:xfrm>
              <a:prstGeom prst="rect">
                <a:avLst/>
              </a:prstGeom>
            </p:spPr>
            <p:txBody>
              <a:bodyPr vert="horz" wrap="square" lIns="0" tIns="22650" rIns="0" bIns="0" rtlCol="0">
                <a:spAutoFit/>
              </a:bodyPr>
              <a:lstStyle/>
              <a:p>
                <a:pPr>
                  <a:spcBef>
                    <a:spcPts val="17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180" i="1" spc="-2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𝐴</m:t>
                      </m:r>
                    </m:oMath>
                  </m:oMathPara>
                </a14:m>
                <a:endParaRPr sz="218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6" name="object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294" y="2817690"/>
                <a:ext cx="208886" cy="358348"/>
              </a:xfrm>
              <a:prstGeom prst="rect">
                <a:avLst/>
              </a:prstGeom>
              <a:blipFill>
                <a:blip r:embed="rId6"/>
                <a:stretch>
                  <a:fillRect l="-41176" r="-41176" b="-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17"/>
              <p:cNvSpPr txBox="1"/>
              <p:nvPr/>
            </p:nvSpPr>
            <p:spPr>
              <a:xfrm>
                <a:off x="5586594" y="2909406"/>
                <a:ext cx="3012875" cy="712804"/>
              </a:xfrm>
              <a:prstGeom prst="rect">
                <a:avLst/>
              </a:prstGeom>
            </p:spPr>
            <p:txBody>
              <a:bodyPr vert="horz" wrap="square" lIns="0" tIns="22650" rIns="0" bIns="0" rtlCol="0">
                <a:spAutoFit/>
              </a:bodyPr>
              <a:lstStyle/>
              <a:p>
                <a:pPr marL="25168">
                  <a:spcBef>
                    <a:spcPts val="178"/>
                  </a:spcBef>
                </a:pPr>
                <a14:m>
                  <m:oMath xmlns:m="http://schemas.openxmlformats.org/officeDocument/2006/math">
                    <m:r>
                      <a:rPr lang="de-DE" sz="2200" i="1" spc="-2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𝐵</m:t>
                    </m:r>
                    <m:r>
                      <a:rPr lang="de-DE" sz="2200" i="1" spc="-2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⊑ </m:t>
                    </m:r>
                    <m:r>
                      <a:rPr lang="de-D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𝐴</m:t>
                    </m:r>
                  </m:oMath>
                </a14:m>
                <a:r>
                  <a:rPr lang="de-DE" sz="2200" spc="-40" dirty="0">
                    <a:latin typeface="Tahoma"/>
                    <a:cs typeface="Tahoma"/>
                  </a:rPr>
                  <a:t>,</a:t>
                </a:r>
                <a:r>
                  <a:rPr lang="de-DE" sz="2200" spc="159" dirty="0">
                    <a:latin typeface="Tahoma"/>
                    <a:cs typeface="Tahoma"/>
                  </a:rPr>
                  <a:t> </a:t>
                </a:r>
                <a:r>
                  <a:rPr lang="de-DE" sz="2200" spc="-69" dirty="0">
                    <a:latin typeface="Myriad Pro" panose="020B0503030403020204" pitchFamily="34" charset="0"/>
                    <a:cs typeface="Tahoma"/>
                  </a:rPr>
                  <a:t>but</a:t>
                </a:r>
                <a:endParaRPr lang="de-DE" sz="2200" dirty="0">
                  <a:latin typeface="Myriad Pro" panose="020B0503030403020204" pitchFamily="34" charset="0"/>
                  <a:cs typeface="Tahoma"/>
                </a:endParaRPr>
              </a:p>
              <a:p>
                <a:pPr marL="25168">
                  <a:spcBef>
                    <a:spcPts val="69"/>
                  </a:spcBef>
                </a:pPr>
                <a14:m>
                  <m:oMath xmlns:m="http://schemas.openxmlformats.org/officeDocument/2006/math">
                    <m:r>
                      <a:rPr lang="de-D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𝐴</m:t>
                    </m:r>
                    <m:r>
                      <a:rPr lang="de-D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⊓</m:t>
                    </m:r>
                    <m:d>
                      <m:dPr>
                        <m:ctrlPr>
                          <a:rPr lang="ar-AE" sz="2200" i="1" spc="-59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r>
                          <a:rPr lang="ar-AE" sz="2200" i="1" spc="-59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Lucida Sans Unicode"/>
                          </a:rPr>
                          <m:t>¬</m:t>
                        </m:r>
                        <m:r>
                          <a:rPr lang="ar-AE" sz="2200" i="1" spc="-59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𝐴</m:t>
                        </m:r>
                        <m:r>
                          <a:rPr lang="ar-AE" sz="2200" i="1" spc="-59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⊔ </m:t>
                        </m:r>
                        <m:r>
                          <a:rPr lang="ar-AE" sz="2200" i="1" spc="139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𝐵</m:t>
                        </m:r>
                      </m:e>
                    </m:d>
                    <m:r>
                      <a:rPr lang="ar-AE" sz="2200" i="1" spc="13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</m:oMath>
                </a14:m>
                <a:r>
                  <a:rPr lang="ar-AE" sz="2200" spc="-59" dirty="0">
                    <a:solidFill>
                      <a:srgbClr val="00837F"/>
                    </a:solidFill>
                    <a:latin typeface="Lucida Sans Unicode"/>
                    <a:cs typeface="Lucida Sans Unicode"/>
                  </a:rPr>
                  <a:t>= </a:t>
                </a:r>
                <a14:m>
                  <m:oMath xmlns:m="http://schemas.openxmlformats.org/officeDocument/2006/math">
                    <m:r>
                      <a:rPr lang="ar-A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𝐴</m:t>
                    </m:r>
                    <m:r>
                      <a:rPr lang="ar-AE" sz="2200" b="0" i="1" spc="-2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≠</m:t>
                    </m:r>
                    <m:r>
                      <a:rPr lang="de-DE" sz="2200" b="0" i="1" spc="-2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𝐵</m:t>
                    </m:r>
                  </m:oMath>
                </a14:m>
                <a:endParaRPr sz="22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7" name="object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594" y="2909406"/>
                <a:ext cx="3012875" cy="712804"/>
              </a:xfrm>
              <a:prstGeom prst="rect">
                <a:avLst/>
              </a:prstGeom>
              <a:blipFill>
                <a:blip r:embed="rId7"/>
                <a:stretch>
                  <a:fillRect l="-2510" t="-8621" b="-241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1365782"/>
      </p:ext>
    </p:extLst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FD095C-0F73-A841-9B3C-A5DA71336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Let</a:t>
            </a:r>
            <a:r>
              <a:rPr lang="de-DE" dirty="0"/>
              <a:t> </a:t>
            </a:r>
            <a:r>
              <a:rPr lang="de-DE" dirty="0" err="1"/>
              <a:t>LeCun</a:t>
            </a:r>
            <a:r>
              <a:rPr lang="de-DE" dirty="0"/>
              <a:t> </a:t>
            </a:r>
            <a:r>
              <a:rPr lang="de-DE" dirty="0" err="1"/>
              <a:t>speak</a:t>
            </a:r>
            <a:r>
              <a:rPr lang="de-DE" dirty="0"/>
              <a:t> </a:t>
            </a:r>
            <a:r>
              <a:rPr lang="de-DE" dirty="0" err="1"/>
              <a:t>again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FCC2CE-92EB-9C4F-8CDD-65CB7FFF9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276872"/>
            <a:ext cx="8229600" cy="2952105"/>
          </a:xfrm>
        </p:spPr>
        <p:txBody>
          <a:bodyPr/>
          <a:lstStyle/>
          <a:p>
            <a:pPr marL="0" indent="0">
              <a:buNone/>
            </a:pPr>
            <a:r>
              <a:rPr lang="de-DE" i="1" dirty="0"/>
              <a:t>„I </a:t>
            </a:r>
            <a:r>
              <a:rPr lang="de-DE" i="1" dirty="0" err="1"/>
              <a:t>now</a:t>
            </a:r>
            <a:r>
              <a:rPr lang="de-DE" i="1" dirty="0"/>
              <a:t> </a:t>
            </a:r>
            <a:r>
              <a:rPr lang="de-DE" i="1" dirty="0" err="1"/>
              <a:t>call</a:t>
            </a:r>
            <a:r>
              <a:rPr lang="de-DE" i="1" dirty="0"/>
              <a:t> </a:t>
            </a:r>
            <a:r>
              <a:rPr lang="de-DE" i="1" dirty="0" err="1"/>
              <a:t>it</a:t>
            </a:r>
            <a:r>
              <a:rPr lang="de-DE" i="1" dirty="0"/>
              <a:t> „</a:t>
            </a:r>
            <a:r>
              <a:rPr lang="de-DE" i="1" dirty="0" err="1"/>
              <a:t>self-supervised</a:t>
            </a:r>
            <a:r>
              <a:rPr lang="de-DE" i="1" dirty="0"/>
              <a:t> </a:t>
            </a:r>
            <a:r>
              <a:rPr lang="de-DE" i="1" dirty="0" err="1"/>
              <a:t>learning</a:t>
            </a:r>
            <a:r>
              <a:rPr lang="de-DE" i="1" dirty="0"/>
              <a:t>“ </a:t>
            </a:r>
            <a:r>
              <a:rPr lang="de-DE" i="1" dirty="0" err="1"/>
              <a:t>because</a:t>
            </a:r>
            <a:r>
              <a:rPr lang="de-DE" i="1" dirty="0"/>
              <a:t> </a:t>
            </a:r>
            <a:r>
              <a:rPr lang="de-DE" i="1" dirty="0" err="1"/>
              <a:t>unsupervised</a:t>
            </a:r>
            <a:r>
              <a:rPr lang="de-DE" i="1" dirty="0"/>
              <a:t> </a:t>
            </a:r>
            <a:r>
              <a:rPr lang="de-DE" i="1" dirty="0" err="1"/>
              <a:t>is</a:t>
            </a:r>
            <a:r>
              <a:rPr lang="de-DE" i="1" dirty="0"/>
              <a:t> </a:t>
            </a:r>
            <a:r>
              <a:rPr lang="de-DE" i="1" dirty="0" err="1"/>
              <a:t>both</a:t>
            </a:r>
            <a:r>
              <a:rPr lang="de-DE" i="1" dirty="0"/>
              <a:t> a </a:t>
            </a:r>
            <a:r>
              <a:rPr lang="de-DE" i="1" dirty="0" err="1"/>
              <a:t>loaded</a:t>
            </a:r>
            <a:r>
              <a:rPr lang="de-DE" i="1" dirty="0"/>
              <a:t> </a:t>
            </a:r>
            <a:r>
              <a:rPr lang="de-DE" i="1" dirty="0" err="1"/>
              <a:t>and</a:t>
            </a:r>
            <a:r>
              <a:rPr lang="de-DE" i="1" dirty="0"/>
              <a:t> </a:t>
            </a:r>
            <a:r>
              <a:rPr lang="de-DE" i="1" dirty="0" err="1"/>
              <a:t>confusing</a:t>
            </a:r>
            <a:r>
              <a:rPr lang="de-DE" i="1" dirty="0"/>
              <a:t> </a:t>
            </a:r>
            <a:r>
              <a:rPr lang="de-DE" i="1" dirty="0" err="1"/>
              <a:t>term</a:t>
            </a:r>
            <a:r>
              <a:rPr lang="de-DE" i="1" dirty="0"/>
              <a:t>. In </a:t>
            </a:r>
            <a:r>
              <a:rPr lang="de-DE" i="1" dirty="0" err="1"/>
              <a:t>self-supervised</a:t>
            </a:r>
            <a:r>
              <a:rPr lang="de-DE" i="1" dirty="0"/>
              <a:t> </a:t>
            </a:r>
            <a:r>
              <a:rPr lang="de-DE" i="1" dirty="0" err="1"/>
              <a:t>learning</a:t>
            </a:r>
            <a:r>
              <a:rPr lang="de-DE" i="1" dirty="0"/>
              <a:t>,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system</a:t>
            </a:r>
            <a:r>
              <a:rPr lang="de-DE" i="1" dirty="0"/>
              <a:t> </a:t>
            </a:r>
            <a:r>
              <a:rPr lang="de-DE" i="1" dirty="0" err="1"/>
              <a:t>learns</a:t>
            </a:r>
            <a:r>
              <a:rPr lang="de-DE" i="1" dirty="0"/>
              <a:t> </a:t>
            </a:r>
            <a:r>
              <a:rPr lang="de-DE" i="1" dirty="0" err="1"/>
              <a:t>to</a:t>
            </a:r>
            <a:r>
              <a:rPr lang="de-DE" i="1" dirty="0"/>
              <a:t> </a:t>
            </a:r>
            <a:r>
              <a:rPr lang="de-DE" i="1" dirty="0" err="1"/>
              <a:t>predict</a:t>
            </a:r>
            <a:r>
              <a:rPr lang="de-DE" i="1" dirty="0"/>
              <a:t> </a:t>
            </a:r>
            <a:r>
              <a:rPr lang="de-DE" i="1" dirty="0" err="1"/>
              <a:t>part</a:t>
            </a:r>
            <a:r>
              <a:rPr lang="de-DE" i="1" dirty="0"/>
              <a:t>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its</a:t>
            </a:r>
            <a:r>
              <a:rPr lang="de-DE" i="1" dirty="0"/>
              <a:t> </a:t>
            </a:r>
            <a:r>
              <a:rPr lang="de-DE" i="1" dirty="0" err="1"/>
              <a:t>input</a:t>
            </a:r>
            <a:r>
              <a:rPr lang="de-DE" i="1" dirty="0"/>
              <a:t> </a:t>
            </a:r>
            <a:r>
              <a:rPr lang="de-DE" i="1" dirty="0" err="1"/>
              <a:t>from</a:t>
            </a:r>
            <a:r>
              <a:rPr lang="de-DE" i="1" dirty="0"/>
              <a:t> </a:t>
            </a:r>
            <a:r>
              <a:rPr lang="de-DE" i="1" dirty="0" err="1"/>
              <a:t>other</a:t>
            </a:r>
            <a:r>
              <a:rPr lang="de-DE" i="1" dirty="0"/>
              <a:t> </a:t>
            </a:r>
            <a:r>
              <a:rPr lang="de-DE" i="1" dirty="0" err="1"/>
              <a:t>parts</a:t>
            </a:r>
            <a:r>
              <a:rPr lang="de-DE" i="1" dirty="0"/>
              <a:t>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its</a:t>
            </a:r>
            <a:r>
              <a:rPr lang="de-DE" i="1" dirty="0"/>
              <a:t> </a:t>
            </a:r>
            <a:r>
              <a:rPr lang="de-DE" i="1" dirty="0" err="1"/>
              <a:t>input</a:t>
            </a:r>
            <a:r>
              <a:rPr lang="de-DE" i="1" dirty="0"/>
              <a:t>. In </a:t>
            </a:r>
            <a:r>
              <a:rPr lang="de-DE" i="1" dirty="0" err="1"/>
              <a:t>other</a:t>
            </a:r>
            <a:r>
              <a:rPr lang="de-DE" i="1" dirty="0"/>
              <a:t> </a:t>
            </a:r>
            <a:r>
              <a:rPr lang="de-DE" i="1" dirty="0" err="1"/>
              <a:t>words</a:t>
            </a:r>
            <a:r>
              <a:rPr lang="de-DE" i="1" dirty="0"/>
              <a:t> a </a:t>
            </a:r>
            <a:r>
              <a:rPr lang="de-DE" i="1" dirty="0" err="1"/>
              <a:t>portion</a:t>
            </a:r>
            <a:r>
              <a:rPr lang="de-DE" i="1" dirty="0"/>
              <a:t>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input</a:t>
            </a:r>
            <a:r>
              <a:rPr lang="de-DE" i="1" dirty="0"/>
              <a:t> </a:t>
            </a:r>
            <a:r>
              <a:rPr lang="de-DE" i="1" dirty="0" err="1"/>
              <a:t>is</a:t>
            </a:r>
            <a:r>
              <a:rPr lang="de-DE" i="1" dirty="0"/>
              <a:t> </a:t>
            </a:r>
            <a:r>
              <a:rPr lang="de-DE" i="1" dirty="0" err="1"/>
              <a:t>used</a:t>
            </a:r>
            <a:r>
              <a:rPr lang="de-DE" i="1" dirty="0"/>
              <a:t> </a:t>
            </a:r>
            <a:r>
              <a:rPr lang="de-DE" i="1" dirty="0" err="1"/>
              <a:t>as</a:t>
            </a:r>
            <a:r>
              <a:rPr lang="de-DE" i="1" dirty="0"/>
              <a:t> a </a:t>
            </a:r>
            <a:r>
              <a:rPr lang="de-DE" i="1" dirty="0" err="1"/>
              <a:t>supervisory</a:t>
            </a:r>
            <a:r>
              <a:rPr lang="de-DE" i="1" dirty="0"/>
              <a:t> </a:t>
            </a:r>
            <a:r>
              <a:rPr lang="de-DE" i="1" dirty="0" err="1"/>
              <a:t>signal</a:t>
            </a:r>
            <a:r>
              <a:rPr lang="de-DE" i="1" dirty="0"/>
              <a:t> </a:t>
            </a:r>
            <a:r>
              <a:rPr lang="de-DE" i="1" dirty="0" err="1"/>
              <a:t>to</a:t>
            </a:r>
            <a:r>
              <a:rPr lang="de-DE" i="1" dirty="0"/>
              <a:t> a </a:t>
            </a:r>
            <a:r>
              <a:rPr lang="de-DE" i="1" dirty="0" err="1"/>
              <a:t>predictor</a:t>
            </a:r>
            <a:r>
              <a:rPr lang="de-DE" i="1" dirty="0"/>
              <a:t> </a:t>
            </a:r>
            <a:r>
              <a:rPr lang="de-DE" i="1" dirty="0" err="1"/>
              <a:t>fed</a:t>
            </a:r>
            <a:r>
              <a:rPr lang="de-DE" i="1" dirty="0"/>
              <a:t> </a:t>
            </a:r>
            <a:r>
              <a:rPr lang="de-DE" i="1" dirty="0" err="1"/>
              <a:t>with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remaining</a:t>
            </a:r>
            <a:r>
              <a:rPr lang="de-DE" i="1" dirty="0"/>
              <a:t> </a:t>
            </a:r>
            <a:r>
              <a:rPr lang="de-DE" i="1" dirty="0" err="1"/>
              <a:t>portion</a:t>
            </a:r>
            <a:r>
              <a:rPr lang="de-DE" i="1" dirty="0"/>
              <a:t>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input</a:t>
            </a:r>
            <a:r>
              <a:rPr lang="de-DE" i="1" dirty="0"/>
              <a:t>.“          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36777CE-1E8D-A047-A03D-E84FA5920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3ECAACC-921B-0F4A-8B0A-4C21CB8C8C1A}"/>
              </a:ext>
            </a:extLst>
          </p:cNvPr>
          <p:cNvSpPr txBox="1"/>
          <p:nvPr/>
        </p:nvSpPr>
        <p:spPr>
          <a:xfrm>
            <a:off x="3658780" y="4725144"/>
            <a:ext cx="5064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(</a:t>
            </a:r>
            <a:r>
              <a:rPr lang="de-DE" dirty="0" err="1"/>
              <a:t>somewhere</a:t>
            </a:r>
            <a:r>
              <a:rPr lang="de-DE" dirty="0"/>
              <a:t> at Facebook, </a:t>
            </a:r>
            <a:r>
              <a:rPr lang="de-DE" dirty="0" err="1"/>
              <a:t>cited</a:t>
            </a:r>
            <a:r>
              <a:rPr lang="de-DE" dirty="0"/>
              <a:t> </a:t>
            </a:r>
            <a:r>
              <a:rPr lang="de-DE" dirty="0" err="1"/>
              <a:t>according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Hare )</a:t>
            </a:r>
          </a:p>
        </p:txBody>
      </p:sp>
    </p:spTree>
    <p:extLst>
      <p:ext uri="{BB962C8B-B14F-4D97-AF65-F5344CB8AC3E}">
        <p14:creationId xmlns:p14="http://schemas.microsoft.com/office/powerpoint/2010/main" val="15719711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626069" y="1824650"/>
            <a:ext cx="7888588" cy="2900494"/>
            <a:chOff x="313816" y="662800"/>
            <a:chExt cx="3980815" cy="1463675"/>
          </a:xfrm>
        </p:grpSpPr>
        <p:sp>
          <p:nvSpPr>
            <p:cNvPr id="4" name="object 4"/>
            <p:cNvSpPr/>
            <p:nvPr/>
          </p:nvSpPr>
          <p:spPr>
            <a:xfrm>
              <a:off x="313816" y="662800"/>
              <a:ext cx="3980815" cy="1463675"/>
            </a:xfrm>
            <a:custGeom>
              <a:avLst/>
              <a:gdLst/>
              <a:ahLst/>
              <a:cxnLst/>
              <a:rect l="l" t="t" r="r" b="b"/>
              <a:pathLst>
                <a:path w="3980815" h="1463675">
                  <a:moveTo>
                    <a:pt x="3980370" y="0"/>
                  </a:moveTo>
                  <a:lnTo>
                    <a:pt x="0" y="0"/>
                  </a:lnTo>
                  <a:lnTo>
                    <a:pt x="0" y="1463662"/>
                  </a:lnTo>
                  <a:lnTo>
                    <a:pt x="3980370" y="1463662"/>
                  </a:lnTo>
                  <a:lnTo>
                    <a:pt x="3980370" y="0"/>
                  </a:lnTo>
                  <a:close/>
                </a:path>
              </a:pathLst>
            </a:custGeom>
            <a:solidFill>
              <a:srgbClr val="032EF0">
                <a:alpha val="1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8337" y="1004692"/>
              <a:ext cx="1440180" cy="540385"/>
            </a:xfrm>
            <a:custGeom>
              <a:avLst/>
              <a:gdLst/>
              <a:ahLst/>
              <a:cxnLst/>
              <a:rect l="l" t="t" r="r" b="b"/>
              <a:pathLst>
                <a:path w="1440180" h="540385">
                  <a:moveTo>
                    <a:pt x="1440017" y="0"/>
                  </a:moveTo>
                  <a:lnTo>
                    <a:pt x="0" y="0"/>
                  </a:lnTo>
                  <a:lnTo>
                    <a:pt x="0" y="124310"/>
                  </a:lnTo>
                  <a:lnTo>
                    <a:pt x="720008" y="540006"/>
                  </a:lnTo>
                  <a:lnTo>
                    <a:pt x="1440017" y="124310"/>
                  </a:lnTo>
                  <a:lnTo>
                    <a:pt x="1440017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8337" y="1004692"/>
              <a:ext cx="1440180" cy="540385"/>
            </a:xfrm>
            <a:custGeom>
              <a:avLst/>
              <a:gdLst/>
              <a:ahLst/>
              <a:cxnLst/>
              <a:rect l="l" t="t" r="r" b="b"/>
              <a:pathLst>
                <a:path w="1440180" h="540385">
                  <a:moveTo>
                    <a:pt x="720008" y="540006"/>
                  </a:moveTo>
                  <a:lnTo>
                    <a:pt x="0" y="124310"/>
                  </a:lnTo>
                  <a:lnTo>
                    <a:pt x="0" y="0"/>
                  </a:lnTo>
                  <a:lnTo>
                    <a:pt x="1440017" y="0"/>
                  </a:lnTo>
                  <a:lnTo>
                    <a:pt x="1440017" y="124310"/>
                  </a:lnTo>
                  <a:lnTo>
                    <a:pt x="720008" y="540006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6069" y="1392275"/>
            <a:ext cx="7888588" cy="381181"/>
          </a:xfrm>
          <a:prstGeom prst="rect">
            <a:avLst/>
          </a:prstGeom>
          <a:solidFill>
            <a:srgbClr val="032EF0"/>
          </a:solidFill>
        </p:spPr>
        <p:txBody>
          <a:bodyPr vert="horz" wrap="square" lIns="0" tIns="151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90603">
              <a:spcBef>
                <a:spcPts val="119"/>
              </a:spcBef>
            </a:pPr>
            <a:r>
              <a:rPr sz="2400" spc="-5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Definition </a:t>
            </a:r>
            <a:r>
              <a:rPr sz="2400" spc="-50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(Partial </a:t>
            </a:r>
            <a:r>
              <a:rPr sz="2400" spc="-8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Orthomodularity</a:t>
            </a:r>
            <a:r>
              <a:rPr sz="2400" spc="168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(pOM))</a:t>
            </a:r>
            <a:endParaRPr sz="2400" dirty="0">
              <a:latin typeface="Myriad Pro" panose="020B0503030403020204" pitchFamily="34" charset="0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46141" y="2502618"/>
            <a:ext cx="2864001" cy="2150518"/>
            <a:chOff x="525797" y="798217"/>
            <a:chExt cx="1445260" cy="1085215"/>
          </a:xfrm>
        </p:grpSpPr>
        <p:sp>
          <p:nvSpPr>
            <p:cNvPr id="9" name="object 9"/>
            <p:cNvSpPr/>
            <p:nvPr/>
          </p:nvSpPr>
          <p:spPr>
            <a:xfrm>
              <a:off x="936574" y="1340764"/>
              <a:ext cx="623570" cy="540385"/>
            </a:xfrm>
            <a:custGeom>
              <a:avLst/>
              <a:gdLst/>
              <a:ahLst/>
              <a:cxnLst/>
              <a:rect l="l" t="t" r="r" b="b"/>
              <a:pathLst>
                <a:path w="623569" h="540385">
                  <a:moveTo>
                    <a:pt x="311771" y="0"/>
                  </a:moveTo>
                  <a:lnTo>
                    <a:pt x="0" y="540006"/>
                  </a:lnTo>
                  <a:lnTo>
                    <a:pt x="623543" y="540006"/>
                  </a:lnTo>
                  <a:lnTo>
                    <a:pt x="311771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8337" y="800757"/>
              <a:ext cx="1031875" cy="1080135"/>
            </a:xfrm>
            <a:custGeom>
              <a:avLst/>
              <a:gdLst/>
              <a:ahLst/>
              <a:cxnLst/>
              <a:rect l="l" t="t" r="r" b="b"/>
              <a:pathLst>
                <a:path w="1031875" h="1080135">
                  <a:moveTo>
                    <a:pt x="720008" y="540006"/>
                  </a:moveTo>
                  <a:lnTo>
                    <a:pt x="408236" y="1080013"/>
                  </a:lnTo>
                  <a:lnTo>
                    <a:pt x="1031780" y="1080013"/>
                  </a:lnTo>
                  <a:lnTo>
                    <a:pt x="720008" y="540006"/>
                  </a:lnTo>
                </a:path>
                <a:path w="1031875" h="1080135">
                  <a:moveTo>
                    <a:pt x="720008" y="540006"/>
                  </a:moveTo>
                  <a:lnTo>
                    <a:pt x="76464" y="0"/>
                  </a:lnTo>
                </a:path>
                <a:path w="1031875" h="1080135">
                  <a:moveTo>
                    <a:pt x="0" y="124310"/>
                  </a:moveTo>
                  <a:lnTo>
                    <a:pt x="720008" y="540006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8337" y="800757"/>
              <a:ext cx="720090" cy="540385"/>
            </a:xfrm>
            <a:custGeom>
              <a:avLst/>
              <a:gdLst/>
              <a:ahLst/>
              <a:cxnLst/>
              <a:rect l="l" t="t" r="r" b="b"/>
              <a:pathLst>
                <a:path w="720090" h="540385">
                  <a:moveTo>
                    <a:pt x="720008" y="540006"/>
                  </a:moveTo>
                  <a:lnTo>
                    <a:pt x="720008" y="540006"/>
                  </a:lnTo>
                </a:path>
                <a:path w="720090" h="540385">
                  <a:moveTo>
                    <a:pt x="590902" y="465466"/>
                  </a:moveTo>
                  <a:lnTo>
                    <a:pt x="609278" y="447090"/>
                  </a:lnTo>
                </a:path>
                <a:path w="720090" h="540385">
                  <a:moveTo>
                    <a:pt x="461795" y="390927"/>
                  </a:moveTo>
                  <a:lnTo>
                    <a:pt x="498547" y="354175"/>
                  </a:lnTo>
                </a:path>
                <a:path w="720090" h="540385">
                  <a:moveTo>
                    <a:pt x="332688" y="316387"/>
                  </a:moveTo>
                  <a:lnTo>
                    <a:pt x="387816" y="261259"/>
                  </a:lnTo>
                </a:path>
                <a:path w="720090" h="540385">
                  <a:moveTo>
                    <a:pt x="203582" y="241848"/>
                  </a:moveTo>
                  <a:lnTo>
                    <a:pt x="277086" y="168344"/>
                  </a:lnTo>
                </a:path>
                <a:path w="720090" h="540385">
                  <a:moveTo>
                    <a:pt x="74475" y="167308"/>
                  </a:moveTo>
                  <a:lnTo>
                    <a:pt x="166355" y="75428"/>
                  </a:lnTo>
                </a:path>
                <a:path w="720090" h="540385">
                  <a:moveTo>
                    <a:pt x="0" y="38137"/>
                  </a:moveTo>
                  <a:lnTo>
                    <a:pt x="38137" y="0"/>
                  </a:lnTo>
                </a:path>
                <a:path w="720090" h="540385">
                  <a:moveTo>
                    <a:pt x="238178" y="261822"/>
                  </a:moveTo>
                  <a:lnTo>
                    <a:pt x="0" y="23643"/>
                  </a:lnTo>
                </a:path>
                <a:path w="720090" h="540385">
                  <a:moveTo>
                    <a:pt x="720008" y="540006"/>
                  </a:moveTo>
                  <a:lnTo>
                    <a:pt x="720008" y="540006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36574" y="800757"/>
              <a:ext cx="1031875" cy="1080135"/>
            </a:xfrm>
            <a:custGeom>
              <a:avLst/>
              <a:gdLst/>
              <a:ahLst/>
              <a:cxnLst/>
              <a:rect l="l" t="t" r="r" b="b"/>
              <a:pathLst>
                <a:path w="1031875" h="1080135">
                  <a:moveTo>
                    <a:pt x="311771" y="540006"/>
                  </a:moveTo>
                  <a:lnTo>
                    <a:pt x="0" y="1080013"/>
                  </a:lnTo>
                </a:path>
                <a:path w="1031875" h="1080135">
                  <a:moveTo>
                    <a:pt x="1031780" y="1080013"/>
                  </a:moveTo>
                  <a:lnTo>
                    <a:pt x="1031780" y="0"/>
                  </a:lnTo>
                </a:path>
                <a:path w="1031875" h="1080135">
                  <a:moveTo>
                    <a:pt x="764898" y="0"/>
                  </a:moveTo>
                  <a:lnTo>
                    <a:pt x="311771" y="540006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68816" y="800757"/>
              <a:ext cx="1000125" cy="1080135"/>
            </a:xfrm>
            <a:custGeom>
              <a:avLst/>
              <a:gdLst/>
              <a:ahLst/>
              <a:cxnLst/>
              <a:rect l="l" t="t" r="r" b="b"/>
              <a:pathLst>
                <a:path w="1000125" h="1080135">
                  <a:moveTo>
                    <a:pt x="961432" y="1080013"/>
                  </a:moveTo>
                  <a:lnTo>
                    <a:pt x="999539" y="1041905"/>
                  </a:lnTo>
                </a:path>
                <a:path w="1000125" h="1080135">
                  <a:moveTo>
                    <a:pt x="808693" y="1080013"/>
                  </a:moveTo>
                  <a:lnTo>
                    <a:pt x="999539" y="889167"/>
                  </a:lnTo>
                </a:path>
                <a:path w="1000125" h="1080135">
                  <a:moveTo>
                    <a:pt x="655954" y="1080013"/>
                  </a:moveTo>
                  <a:lnTo>
                    <a:pt x="999539" y="736428"/>
                  </a:lnTo>
                </a:path>
                <a:path w="1000125" h="1080135">
                  <a:moveTo>
                    <a:pt x="503216" y="1080013"/>
                  </a:moveTo>
                  <a:lnTo>
                    <a:pt x="999539" y="583690"/>
                  </a:lnTo>
                </a:path>
                <a:path w="1000125" h="1080135">
                  <a:moveTo>
                    <a:pt x="350478" y="1080013"/>
                  </a:moveTo>
                  <a:lnTo>
                    <a:pt x="999539" y="430951"/>
                  </a:lnTo>
                </a:path>
                <a:path w="1000125" h="1080135">
                  <a:moveTo>
                    <a:pt x="197739" y="1080013"/>
                  </a:moveTo>
                  <a:lnTo>
                    <a:pt x="999539" y="278212"/>
                  </a:lnTo>
                </a:path>
                <a:path w="1000125" h="1080135">
                  <a:moveTo>
                    <a:pt x="45000" y="1080013"/>
                  </a:moveTo>
                  <a:lnTo>
                    <a:pt x="999539" y="125474"/>
                  </a:lnTo>
                </a:path>
                <a:path w="1000125" h="1080135">
                  <a:moveTo>
                    <a:pt x="70887" y="901388"/>
                  </a:moveTo>
                  <a:lnTo>
                    <a:pt x="972275" y="0"/>
                  </a:lnTo>
                </a:path>
                <a:path w="1000125" h="1080135">
                  <a:moveTo>
                    <a:pt x="279530" y="540006"/>
                  </a:moveTo>
                  <a:lnTo>
                    <a:pt x="819536" y="0"/>
                  </a:lnTo>
                </a:path>
                <a:path w="1000125" h="1080135">
                  <a:moveTo>
                    <a:pt x="55844" y="1080013"/>
                  </a:moveTo>
                  <a:lnTo>
                    <a:pt x="0" y="1024168"/>
                  </a:lnTo>
                </a:path>
                <a:path w="1000125" h="1080135">
                  <a:moveTo>
                    <a:pt x="208582" y="1080013"/>
                  </a:moveTo>
                  <a:lnTo>
                    <a:pt x="55906" y="927336"/>
                  </a:lnTo>
                </a:path>
                <a:path w="1000125" h="1080135">
                  <a:moveTo>
                    <a:pt x="361321" y="1080013"/>
                  </a:moveTo>
                  <a:lnTo>
                    <a:pt x="111812" y="830503"/>
                  </a:lnTo>
                </a:path>
                <a:path w="1000125" h="1080135">
                  <a:moveTo>
                    <a:pt x="514060" y="1080013"/>
                  </a:moveTo>
                  <a:lnTo>
                    <a:pt x="167718" y="733671"/>
                  </a:lnTo>
                </a:path>
                <a:path w="1000125" h="1080135">
                  <a:moveTo>
                    <a:pt x="666798" y="1080013"/>
                  </a:moveTo>
                  <a:lnTo>
                    <a:pt x="223624" y="636839"/>
                  </a:lnTo>
                </a:path>
                <a:path w="1000125" h="1080135">
                  <a:moveTo>
                    <a:pt x="819536" y="1080013"/>
                  </a:moveTo>
                  <a:lnTo>
                    <a:pt x="279530" y="540006"/>
                  </a:lnTo>
                </a:path>
                <a:path w="1000125" h="1080135">
                  <a:moveTo>
                    <a:pt x="972275" y="1080013"/>
                  </a:moveTo>
                  <a:lnTo>
                    <a:pt x="349218" y="456956"/>
                  </a:lnTo>
                </a:path>
                <a:path w="1000125" h="1080135">
                  <a:moveTo>
                    <a:pt x="999539" y="954538"/>
                  </a:moveTo>
                  <a:lnTo>
                    <a:pt x="418907" y="373906"/>
                  </a:lnTo>
                </a:path>
                <a:path w="1000125" h="1080135">
                  <a:moveTo>
                    <a:pt x="999539" y="801800"/>
                  </a:moveTo>
                  <a:lnTo>
                    <a:pt x="488595" y="290856"/>
                  </a:lnTo>
                </a:path>
                <a:path w="1000125" h="1080135">
                  <a:moveTo>
                    <a:pt x="999539" y="649061"/>
                  </a:moveTo>
                  <a:lnTo>
                    <a:pt x="558284" y="207806"/>
                  </a:lnTo>
                </a:path>
                <a:path w="1000125" h="1080135">
                  <a:moveTo>
                    <a:pt x="999539" y="496322"/>
                  </a:moveTo>
                  <a:lnTo>
                    <a:pt x="627972" y="124756"/>
                  </a:lnTo>
                </a:path>
                <a:path w="1000125" h="1080135">
                  <a:moveTo>
                    <a:pt x="999539" y="343584"/>
                  </a:moveTo>
                  <a:lnTo>
                    <a:pt x="697661" y="41706"/>
                  </a:lnTo>
                </a:path>
                <a:path w="1000125" h="1080135">
                  <a:moveTo>
                    <a:pt x="999539" y="190845"/>
                  </a:moveTo>
                  <a:lnTo>
                    <a:pt x="808693" y="0"/>
                  </a:lnTo>
                </a:path>
                <a:path w="1000125" h="1080135">
                  <a:moveTo>
                    <a:pt x="999539" y="38107"/>
                  </a:moveTo>
                  <a:lnTo>
                    <a:pt x="961432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15"/>
              <p:cNvSpPr txBox="1"/>
              <p:nvPr/>
            </p:nvSpPr>
            <p:spPr>
              <a:xfrm>
                <a:off x="4039971" y="2701736"/>
                <a:ext cx="391346" cy="330648"/>
              </a:xfrm>
              <a:prstGeom prst="rect">
                <a:avLst/>
              </a:prstGeom>
            </p:spPr>
            <p:txBody>
              <a:bodyPr vert="horz" wrap="square" lIns="0" tIns="22650" rIns="0" bIns="0" rtlCol="0">
                <a:spAutoFit/>
              </a:bodyPr>
              <a:lstStyle/>
              <a:p>
                <a:pPr>
                  <a:spcBef>
                    <a:spcPts val="17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i="1" spc="-5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¬</m:t>
                      </m:r>
                      <m:r>
                        <a:rPr lang="ar-AE" sz="2000" i="1" spc="-168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 </m:t>
                      </m:r>
                      <m:r>
                        <a:rPr lang="ar-AE" sz="2000" i="1" spc="13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𝐵</m:t>
                      </m:r>
                    </m:oMath>
                  </m:oMathPara>
                </a14:m>
                <a:endParaRPr sz="20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5" name="object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971" y="2701736"/>
                <a:ext cx="391346" cy="330648"/>
              </a:xfrm>
              <a:prstGeom prst="rect">
                <a:avLst/>
              </a:prstGeom>
              <a:blipFill>
                <a:blip r:embed="rId2"/>
                <a:stretch>
                  <a:fillRect l="-12903" r="-25806" b="-3703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bject 16"/>
          <p:cNvSpPr/>
          <p:nvPr/>
        </p:nvSpPr>
        <p:spPr>
          <a:xfrm rot="7884489">
            <a:off x="1469633" y="1496046"/>
            <a:ext cx="2072756" cy="2262562"/>
          </a:xfrm>
          <a:custGeom>
            <a:avLst/>
            <a:gdLst/>
            <a:ahLst/>
            <a:cxnLst/>
            <a:rect l="l" t="t" r="r" b="b"/>
            <a:pathLst>
              <a:path w="483234" h="539750">
                <a:moveTo>
                  <a:pt x="48285" y="0"/>
                </a:moveTo>
                <a:lnTo>
                  <a:pt x="26705" y="43949"/>
                </a:lnTo>
                <a:lnTo>
                  <a:pt x="11569" y="89312"/>
                </a:lnTo>
                <a:lnTo>
                  <a:pt x="2720" y="135502"/>
                </a:lnTo>
                <a:lnTo>
                  <a:pt x="0" y="181934"/>
                </a:lnTo>
                <a:lnTo>
                  <a:pt x="3252" y="228021"/>
                </a:lnTo>
                <a:lnTo>
                  <a:pt x="12319" y="273179"/>
                </a:lnTo>
                <a:lnTo>
                  <a:pt x="27045" y="316820"/>
                </a:lnTo>
                <a:lnTo>
                  <a:pt x="47273" y="358358"/>
                </a:lnTo>
                <a:lnTo>
                  <a:pt x="72844" y="397209"/>
                </a:lnTo>
                <a:lnTo>
                  <a:pt x="103604" y="432786"/>
                </a:lnTo>
                <a:lnTo>
                  <a:pt x="139393" y="464504"/>
                </a:lnTo>
                <a:lnTo>
                  <a:pt x="180056" y="491775"/>
                </a:lnTo>
                <a:lnTo>
                  <a:pt x="227563" y="514740"/>
                </a:lnTo>
                <a:lnTo>
                  <a:pt x="277382" y="530384"/>
                </a:lnTo>
                <a:lnTo>
                  <a:pt x="328683" y="538634"/>
                </a:lnTo>
                <a:lnTo>
                  <a:pt x="380638" y="539418"/>
                </a:lnTo>
                <a:lnTo>
                  <a:pt x="432416" y="532663"/>
                </a:lnTo>
                <a:lnTo>
                  <a:pt x="483189" y="518297"/>
                </a:lnTo>
              </a:path>
            </a:pathLst>
          </a:custGeom>
          <a:ln w="1012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17"/>
              <p:cNvSpPr txBox="1"/>
              <p:nvPr/>
            </p:nvSpPr>
            <p:spPr>
              <a:xfrm>
                <a:off x="1703790" y="1920418"/>
                <a:ext cx="1605653" cy="330648"/>
              </a:xfrm>
              <a:prstGeom prst="rect">
                <a:avLst/>
              </a:prstGeom>
            </p:spPr>
            <p:txBody>
              <a:bodyPr vert="horz" wrap="square" lIns="0" tIns="22650" rIns="0" bIns="0" rtlCol="0">
                <a:spAutoFit/>
              </a:bodyPr>
              <a:lstStyle/>
              <a:p>
                <a:pPr>
                  <a:spcBef>
                    <a:spcPts val="17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i="1" spc="-2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𝐵</m:t>
                      </m:r>
                      <m:r>
                        <a:rPr lang="de-DE" sz="2000" i="1" spc="-2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⊔</m:t>
                      </m:r>
                      <m:d>
                        <m:dPr>
                          <m:ctrlPr>
                            <a:rPr lang="ar-AE" sz="2000" i="1" spc="-59" dirty="0">
                              <a:solidFill>
                                <a:srgbClr val="00837F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r>
                            <a:rPr lang="ar-AE" sz="2000" i="1" spc="-59" dirty="0">
                              <a:solidFill>
                                <a:srgbClr val="00837F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𝐴</m:t>
                          </m:r>
                          <m:r>
                            <a:rPr lang="de-DE" sz="2000" i="1" spc="-59" dirty="0">
                              <a:solidFill>
                                <a:srgbClr val="00837F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⊓¬</m:t>
                          </m:r>
                          <m:r>
                            <a:rPr lang="ar-AE" sz="2000" i="1" spc="-168" dirty="0">
                              <a:solidFill>
                                <a:srgbClr val="00837F"/>
                              </a:solidFill>
                              <a:latin typeface="Cambria Math" panose="02040503050406030204" pitchFamily="18" charset="0"/>
                              <a:cs typeface="Lucida Sans Unicode"/>
                            </a:rPr>
                            <m:t> </m:t>
                          </m:r>
                          <m:r>
                            <a:rPr lang="ar-AE" sz="2000" i="1" spc="139" dirty="0">
                              <a:solidFill>
                                <a:srgbClr val="00837F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sz="3864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7" name="object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790" y="1920418"/>
                <a:ext cx="1605653" cy="330648"/>
              </a:xfrm>
              <a:prstGeom prst="rect">
                <a:avLst/>
              </a:prstGeom>
              <a:blipFill>
                <a:blip r:embed="rId3"/>
                <a:stretch>
                  <a:fillRect l="-2344" b="-3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xfrm>
            <a:off x="4228223" y="3886778"/>
            <a:ext cx="303529" cy="122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600" b="0" i="0" kern="1200">
                <a:solidFill>
                  <a:srgbClr val="7F7F7F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60"/>
              </a:spcBef>
            </a:pPr>
            <a:fld id="{81D60167-4931-47E6-BA6A-407CBD079E47}" type="slidenum">
              <a:rPr lang="de-DE" spc="45" smtClean="0"/>
              <a:pPr marL="38100">
                <a:spcBef>
                  <a:spcPts val="60"/>
                </a:spcBef>
              </a:pPr>
              <a:t>50</a:t>
            </a:fld>
            <a:r>
              <a:rPr lang="de-DE" spc="-55"/>
              <a:t> </a:t>
            </a:r>
            <a:r>
              <a:rPr lang="de-DE" spc="114"/>
              <a:t>/</a:t>
            </a:r>
            <a:r>
              <a:rPr lang="de-DE" spc="-50"/>
              <a:t> </a:t>
            </a:r>
            <a:r>
              <a:rPr lang="de-DE" spc="45"/>
              <a:t>26</a:t>
            </a:r>
            <a:endParaRPr spc="8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18"/>
              <p:cNvSpPr txBox="1"/>
              <p:nvPr/>
            </p:nvSpPr>
            <p:spPr>
              <a:xfrm>
                <a:off x="5104031" y="2375805"/>
                <a:ext cx="3478619" cy="1089830"/>
              </a:xfrm>
              <a:prstGeom prst="rect">
                <a:avLst/>
              </a:prstGeom>
            </p:spPr>
            <p:txBody>
              <a:bodyPr vert="horz" wrap="square" lIns="0" tIns="22650" rIns="0" bIns="0" rtlCol="0">
                <a:spAutoFit/>
              </a:bodyPr>
              <a:lstStyle/>
              <a:p>
                <a:pPr>
                  <a:spcBef>
                    <a:spcPts val="178"/>
                  </a:spcBef>
                  <a:tabLst>
                    <a:tab pos="800329" algn="l"/>
                  </a:tabLst>
                </a:pPr>
                <a:r>
                  <a:rPr lang="de-DE" sz="2200" spc="-139" dirty="0">
                    <a:latin typeface="Tahoma"/>
                    <a:cs typeface="Tahoma"/>
                  </a:rPr>
                  <a:t>If	</a:t>
                </a:r>
                <a:r>
                  <a:rPr lang="de-DE" sz="2200" spc="-20" dirty="0">
                    <a:solidFill>
                      <a:srgbClr val="00837F"/>
                    </a:solidFill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de-D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𝐵</m:t>
                    </m:r>
                    <m:r>
                      <a:rPr lang="de-D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⊑ </m:t>
                    </m:r>
                    <m:r>
                      <a:rPr lang="de-D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𝐴</m:t>
                    </m:r>
                    <m:r>
                      <a:rPr lang="de-D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</m:oMath>
                </a14:m>
                <a:endParaRPr lang="de-DE" sz="2200" spc="-109" dirty="0">
                  <a:solidFill>
                    <a:srgbClr val="E41F32"/>
                  </a:solidFill>
                  <a:latin typeface="Tahoma"/>
                  <a:cs typeface="Tahoma"/>
                </a:endParaRPr>
              </a:p>
              <a:p>
                <a:pPr>
                  <a:spcBef>
                    <a:spcPts val="178"/>
                  </a:spcBef>
                  <a:tabLst>
                    <a:tab pos="800329" algn="l"/>
                  </a:tabLst>
                </a:pPr>
                <a:r>
                  <a:rPr lang="de-DE" sz="2200" spc="-109" dirty="0">
                    <a:solidFill>
                      <a:srgbClr val="E41F32"/>
                    </a:solidFill>
                    <a:latin typeface="Tahoma"/>
                    <a:cs typeface="Tahoma"/>
                  </a:rPr>
                  <a:t>and	</a:t>
                </a:r>
                <a:r>
                  <a:rPr lang="de-DE" sz="2200" spc="-20" dirty="0">
                    <a:solidFill>
                      <a:srgbClr val="00837F"/>
                    </a:solidFill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de-D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𝐴</m:t>
                    </m:r>
                    <m:r>
                      <a:rPr lang="de-DE" sz="2200" b="0" i="1" spc="-2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⊑</m:t>
                    </m:r>
                    <m:r>
                      <a:rPr lang="de-DE" sz="2200" b="0" i="1" spc="-2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𝐵</m:t>
                    </m:r>
                    <m:r>
                      <a:rPr lang="de-DE" sz="2200" b="0" i="1" spc="-2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⊔</m:t>
                    </m:r>
                    <m:d>
                      <m:dPr>
                        <m:ctrlPr>
                          <a:rPr lang="ar-AE" sz="2200" i="1" spc="-59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r>
                          <a:rPr lang="ar-AE" sz="2200" i="1" spc="-59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𝐴</m:t>
                        </m:r>
                        <m:r>
                          <a:rPr lang="de-DE" sz="2200" b="0" i="1" spc="-59" dirty="0" smtClean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⊓¬</m:t>
                        </m:r>
                        <m:r>
                          <a:rPr lang="ar-AE" sz="2200" i="1" spc="-168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Lucida Sans Unicode"/>
                          </a:rPr>
                          <m:t> </m:t>
                        </m:r>
                        <m:r>
                          <a:rPr lang="ar-AE" sz="2200" i="1" spc="139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𝐵</m:t>
                        </m:r>
                      </m:e>
                    </m:d>
                    <m:r>
                      <a:rPr lang="ar-A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</m:oMath>
                </a14:m>
                <a:endParaRPr lang="de-DE" sz="2200" spc="-99" dirty="0">
                  <a:latin typeface="Tahoma"/>
                  <a:cs typeface="Tahoma"/>
                </a:endParaRPr>
              </a:p>
              <a:p>
                <a:pPr>
                  <a:spcBef>
                    <a:spcPts val="178"/>
                  </a:spcBef>
                  <a:tabLst>
                    <a:tab pos="800329" algn="l"/>
                  </a:tabLst>
                </a:pPr>
                <a:r>
                  <a:rPr lang="de-DE" sz="2200" spc="-99" dirty="0">
                    <a:latin typeface="Tahoma"/>
                    <a:cs typeface="Tahoma"/>
                  </a:rPr>
                  <a:t>then	</a:t>
                </a:r>
                <a:r>
                  <a:rPr lang="de-DE" sz="2200" spc="-20" dirty="0">
                    <a:solidFill>
                      <a:srgbClr val="00837F"/>
                    </a:solidFill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de-D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𝐴</m:t>
                    </m:r>
                    <m:r>
                      <a:rPr lang="de-D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⊓</m:t>
                    </m:r>
                    <m:d>
                      <m:dPr>
                        <m:ctrlPr>
                          <a:rPr lang="ar-AE" sz="2200" i="1" spc="-59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r>
                          <a:rPr lang="ar-AE" sz="2200" i="1" spc="-59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Lucida Sans Unicode"/>
                          </a:rPr>
                          <m:t>¬</m:t>
                        </m:r>
                        <m:r>
                          <a:rPr lang="ar-AE" sz="2200" i="1" spc="-59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𝐴</m:t>
                        </m:r>
                        <m:r>
                          <a:rPr lang="ar-AE" sz="2200" i="1" spc="-59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⊔ </m:t>
                        </m:r>
                        <m:r>
                          <a:rPr lang="ar-AE" sz="2200" i="1" spc="139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𝐵</m:t>
                        </m:r>
                      </m:e>
                    </m:d>
                    <m:r>
                      <a:rPr lang="ar-AE" sz="2200" i="1" spc="139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⊑</m:t>
                    </m:r>
                    <m:r>
                      <a:rPr lang="ar-A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  <m:r>
                      <a:rPr lang="ar-A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𝐵</m:t>
                    </m:r>
                  </m:oMath>
                </a14:m>
                <a:endParaRPr sz="22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8" name="object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031" y="2375805"/>
                <a:ext cx="3478619" cy="1089830"/>
              </a:xfrm>
              <a:prstGeom prst="rect">
                <a:avLst/>
              </a:prstGeom>
              <a:blipFill>
                <a:blip r:embed="rId4"/>
                <a:stretch>
                  <a:fillRect l="-4727" t="-8046" b="-1379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bject 19"/>
          <p:cNvSpPr txBox="1"/>
          <p:nvPr/>
        </p:nvSpPr>
        <p:spPr>
          <a:xfrm>
            <a:off x="626069" y="4956564"/>
            <a:ext cx="7888588" cy="421842"/>
          </a:xfrm>
          <a:prstGeom prst="rect">
            <a:avLst/>
          </a:prstGeom>
          <a:solidFill>
            <a:srgbClr val="E41F32"/>
          </a:solidFill>
        </p:spPr>
        <p:txBody>
          <a:bodyPr vert="horz" wrap="square" lIns="0" tIns="55367" rIns="0" bIns="0" rtlCol="0">
            <a:spAutoFit/>
          </a:bodyPr>
          <a:lstStyle/>
          <a:p>
            <a:pPr marL="90603">
              <a:spcBef>
                <a:spcPts val="436"/>
              </a:spcBef>
            </a:pPr>
            <a:r>
              <a:rPr sz="2400" spc="-12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Theorem </a:t>
            </a:r>
            <a:r>
              <a:rPr sz="2400" spc="-11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(Leemhuis, </a:t>
            </a:r>
            <a:r>
              <a:rPr sz="2400" spc="-50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Ö., </a:t>
            </a:r>
            <a:r>
              <a:rPr sz="2400" spc="-6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Wolter</a:t>
            </a:r>
            <a:r>
              <a:rPr sz="2400" spc="386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 </a:t>
            </a:r>
            <a:r>
              <a:rPr sz="2400" spc="-11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2020)</a:t>
            </a:r>
            <a:endParaRPr sz="2400" dirty="0">
              <a:latin typeface="Myriad Pro" panose="020B0503030403020204" pitchFamily="34" charset="0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6069" y="5378850"/>
            <a:ext cx="7888588" cy="400277"/>
          </a:xfrm>
          <a:prstGeom prst="rect">
            <a:avLst/>
          </a:prstGeom>
          <a:solidFill>
            <a:srgbClr val="FDF3F4"/>
          </a:solidFill>
        </p:spPr>
        <p:txBody>
          <a:bodyPr vert="horz" wrap="square" lIns="0" tIns="64174" rIns="0" bIns="0" rtlCol="0">
            <a:spAutoFit/>
          </a:bodyPr>
          <a:lstStyle/>
          <a:p>
            <a:pPr marL="90603">
              <a:spcBef>
                <a:spcPts val="503"/>
              </a:spcBef>
            </a:pPr>
            <a:r>
              <a:rPr sz="2200" i="1" spc="10" dirty="0">
                <a:latin typeface="Myriad Pro" panose="020B0503030403020204" pitchFamily="34" charset="0"/>
                <a:cs typeface="Calibri"/>
              </a:rPr>
              <a:t>Convex </a:t>
            </a:r>
            <a:r>
              <a:rPr sz="2200" i="1" spc="-40" dirty="0">
                <a:latin typeface="Myriad Pro" panose="020B0503030403020204" pitchFamily="34" charset="0"/>
                <a:cs typeface="Calibri"/>
              </a:rPr>
              <a:t>cones </a:t>
            </a:r>
            <a:r>
              <a:rPr lang="de-DE" sz="2200" i="1" spc="-40" dirty="0">
                <a:latin typeface="Myriad Pro" panose="020B0503030403020204" pitchFamily="34" charset="0"/>
                <a:cs typeface="Calibri"/>
              </a:rPr>
              <a:t>in 2D </a:t>
            </a:r>
            <a:r>
              <a:rPr sz="2200" i="1" spc="-20" dirty="0">
                <a:latin typeface="Myriad Pro" panose="020B0503030403020204" pitchFamily="34" charset="0"/>
                <a:cs typeface="Calibri"/>
              </a:rPr>
              <a:t>fulfill</a:t>
            </a:r>
            <a:r>
              <a:rPr sz="2200" i="1" spc="-277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2200" i="1" spc="-277" dirty="0">
                <a:latin typeface="Myriad Pro" panose="020B0503030403020204" pitchFamily="34" charset="0"/>
                <a:cs typeface="Calibri"/>
              </a:rPr>
              <a:t>  </a:t>
            </a:r>
            <a:r>
              <a:rPr sz="2200" spc="50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(</a:t>
            </a:r>
            <a:r>
              <a:rPr sz="2200" i="1" spc="50" dirty="0">
                <a:solidFill>
                  <a:srgbClr val="00837F"/>
                </a:solidFill>
                <a:latin typeface="Myriad Pro" panose="020B0503030403020204" pitchFamily="34" charset="0"/>
                <a:cs typeface="Arial"/>
              </a:rPr>
              <a:t>pOM</a:t>
            </a:r>
            <a:r>
              <a:rPr sz="2200" spc="50" dirty="0">
                <a:solidFill>
                  <a:srgbClr val="00837F"/>
                </a:solidFill>
                <a:latin typeface="Myriad Pro" panose="020B0503030403020204" pitchFamily="34" charset="0"/>
                <a:cs typeface="Lucida Sans Unicode"/>
              </a:rPr>
              <a:t>)</a:t>
            </a:r>
            <a:r>
              <a:rPr sz="2200" i="1" spc="50" dirty="0">
                <a:latin typeface="Myriad Pro" panose="020B0503030403020204" pitchFamily="34" charset="0"/>
                <a:cs typeface="Calibri"/>
              </a:rPr>
              <a:t>.</a:t>
            </a:r>
            <a:endParaRPr sz="2200" dirty="0">
              <a:latin typeface="Myriad Pro" panose="020B0503030403020204" pitchFamily="34" charset="0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hteck 22">
                <a:extLst>
                  <a:ext uri="{FF2B5EF4-FFF2-40B4-BE49-F238E27FC236}">
                    <a16:creationId xmlns:a16="http://schemas.microsoft.com/office/drawing/2014/main" id="{6A2DE71A-A282-AE4D-A35C-AABD46D9E9EF}"/>
                  </a:ext>
                </a:extLst>
              </p:cNvPr>
              <p:cNvSpPr/>
              <p:nvPr/>
            </p:nvSpPr>
            <p:spPr>
              <a:xfrm>
                <a:off x="2320266" y="2696244"/>
                <a:ext cx="3749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i="1" spc="-5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𝐴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3" name="Rechteck 22">
                <a:extLst>
                  <a:ext uri="{FF2B5EF4-FFF2-40B4-BE49-F238E27FC236}">
                    <a16:creationId xmlns:a16="http://schemas.microsoft.com/office/drawing/2014/main" id="{6A2DE71A-A282-AE4D-A35C-AABD46D9E9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266" y="2696244"/>
                <a:ext cx="37491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hteck 23">
                <a:extLst>
                  <a:ext uri="{FF2B5EF4-FFF2-40B4-BE49-F238E27FC236}">
                    <a16:creationId xmlns:a16="http://schemas.microsoft.com/office/drawing/2014/main" id="{7CD0E991-4997-6347-9F39-691DFAE79624}"/>
                  </a:ext>
                </a:extLst>
              </p:cNvPr>
              <p:cNvSpPr/>
              <p:nvPr/>
            </p:nvSpPr>
            <p:spPr>
              <a:xfrm>
                <a:off x="1373926" y="4259723"/>
                <a:ext cx="5404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pc="-5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¬</m:t>
                      </m:r>
                      <m:r>
                        <a:rPr lang="ar-AE" i="1" spc="-5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𝐴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4" name="Rechteck 23">
                <a:extLst>
                  <a:ext uri="{FF2B5EF4-FFF2-40B4-BE49-F238E27FC236}">
                    <a16:creationId xmlns:a16="http://schemas.microsoft.com/office/drawing/2014/main" id="{7CD0E991-4997-6347-9F39-691DFAE796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926" y="4259723"/>
                <a:ext cx="54046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hteck 24">
                <a:extLst>
                  <a:ext uri="{FF2B5EF4-FFF2-40B4-BE49-F238E27FC236}">
                    <a16:creationId xmlns:a16="http://schemas.microsoft.com/office/drawing/2014/main" id="{48951752-7408-4F4E-A98E-E03BBBE4F7D9}"/>
                  </a:ext>
                </a:extLst>
              </p:cNvPr>
              <p:cNvSpPr/>
              <p:nvPr/>
            </p:nvSpPr>
            <p:spPr>
              <a:xfrm>
                <a:off x="716686" y="2375805"/>
                <a:ext cx="43217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000" i="1" spc="13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𝐵</m:t>
                      </m:r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25" name="Rechteck 24">
                <a:extLst>
                  <a:ext uri="{FF2B5EF4-FFF2-40B4-BE49-F238E27FC236}">
                    <a16:creationId xmlns:a16="http://schemas.microsoft.com/office/drawing/2014/main" id="{48951752-7408-4F4E-A98E-E03BBBE4F7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686" y="2375805"/>
                <a:ext cx="432170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>
            <a:extLst>
              <a:ext uri="{FF2B5EF4-FFF2-40B4-BE49-F238E27FC236}">
                <a16:creationId xmlns:a16="http://schemas.microsoft.com/office/drawing/2014/main" id="{670DFCFC-DC9E-D64B-82AE-524CF3FB9494}"/>
              </a:ext>
            </a:extLst>
          </p:cNvPr>
          <p:cNvSpPr txBox="1"/>
          <p:nvPr/>
        </p:nvSpPr>
        <p:spPr>
          <a:xfrm>
            <a:off x="622371" y="6030341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Already</a:t>
            </a:r>
            <a:r>
              <a:rPr lang="de-DE" dirty="0"/>
              <a:t> in 3D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counterexamples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580591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313" y="260350"/>
            <a:ext cx="8229600" cy="526749"/>
          </a:xfrm>
          <a:prstGeom prst="rect">
            <a:avLst/>
          </a:prstGeom>
        </p:spPr>
        <p:txBody>
          <a:bodyPr vert="horz" wrap="square" lIns="0" tIns="33975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5168">
              <a:spcBef>
                <a:spcPts val="268"/>
              </a:spcBef>
            </a:pPr>
            <a:r>
              <a:rPr spc="-139" dirty="0">
                <a:latin typeface="Myriad Pro" panose="020B0503030403020204" pitchFamily="34" charset="0"/>
                <a:cs typeface="Tahoma"/>
              </a:rPr>
              <a:t>Subalgebra</a:t>
            </a:r>
            <a:r>
              <a:rPr spc="-89" dirty="0">
                <a:latin typeface="Myriad Pro" panose="020B0503030403020204" pitchFamily="34" charset="0"/>
                <a:cs typeface="Tahoma"/>
              </a:rPr>
              <a:t> </a:t>
            </a:r>
            <a:r>
              <a:rPr spc="-139" dirty="0">
                <a:latin typeface="Myriad Pro" panose="020B0503030403020204" pitchFamily="34" charset="0"/>
                <a:cs typeface="Tahoma"/>
              </a:rPr>
              <a:t>Theorem</a:t>
            </a:r>
            <a:endParaRPr dirty="0">
              <a:latin typeface="Myriad Pro" panose="020B0503030403020204" pitchFamily="34" charset="0"/>
              <a:cs typeface="Tahom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4"/>
              <p:cNvSpPr txBox="1"/>
              <p:nvPr/>
            </p:nvSpPr>
            <p:spPr>
              <a:xfrm>
                <a:off x="783363" y="2071415"/>
                <a:ext cx="904753" cy="358348"/>
              </a:xfrm>
              <a:prstGeom prst="rect">
                <a:avLst/>
              </a:prstGeom>
            </p:spPr>
            <p:txBody>
              <a:bodyPr vert="horz" wrap="square" lIns="0" tIns="22650" rIns="0" bIns="0" rtlCol="0">
                <a:spAutoFit/>
              </a:bodyPr>
              <a:lstStyle/>
              <a:p>
                <a:pPr marL="25168">
                  <a:spcBef>
                    <a:spcPts val="17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180" i="1" spc="-15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¬</m:t>
                      </m:r>
                      <m:r>
                        <a:rPr lang="de-DE" sz="2180" i="1" spc="-15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𝐴</m:t>
                      </m:r>
                      <m:r>
                        <a:rPr lang="de-DE" sz="2180" b="0" i="1" spc="-15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⊔</m:t>
                      </m:r>
                      <m:r>
                        <a:rPr lang="de-DE" sz="2180" i="1" spc="-327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 </m:t>
                      </m:r>
                      <m:r>
                        <a:rPr lang="de-DE" sz="2180" i="1" spc="-2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𝐵</m:t>
                      </m:r>
                    </m:oMath>
                  </m:oMathPara>
                </a14:m>
                <a:endParaRPr sz="218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4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363" y="2071415"/>
                <a:ext cx="904753" cy="358348"/>
              </a:xfrm>
              <a:prstGeom prst="rect">
                <a:avLst/>
              </a:prstGeom>
              <a:blipFill>
                <a:blip r:embed="rId2"/>
                <a:stretch>
                  <a:fillRect l="-1389" r="-6944" b="-3793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bject 5"/>
          <p:cNvSpPr/>
          <p:nvPr/>
        </p:nvSpPr>
        <p:spPr>
          <a:xfrm>
            <a:off x="1438196" y="1396940"/>
            <a:ext cx="688317" cy="688317"/>
          </a:xfrm>
          <a:custGeom>
            <a:avLst/>
            <a:gdLst/>
            <a:ahLst/>
            <a:cxnLst/>
            <a:rect l="l" t="t" r="r" b="b"/>
            <a:pathLst>
              <a:path w="347344" h="347344">
                <a:moveTo>
                  <a:pt x="0" y="346967"/>
                </a:moveTo>
                <a:lnTo>
                  <a:pt x="347034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17093" y="1396940"/>
            <a:ext cx="0" cy="330946"/>
          </a:xfrm>
          <a:custGeom>
            <a:avLst/>
            <a:gdLst/>
            <a:ahLst/>
            <a:cxnLst/>
            <a:rect l="l" t="t" r="r" b="b"/>
            <a:pathLst>
              <a:path h="167004">
                <a:moveTo>
                  <a:pt x="0" y="166965"/>
                </a:moveTo>
                <a:lnTo>
                  <a:pt x="0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7"/>
              <p:cNvSpPr txBox="1"/>
              <p:nvPr/>
            </p:nvSpPr>
            <p:spPr>
              <a:xfrm>
                <a:off x="3270489" y="2071414"/>
                <a:ext cx="234053" cy="358348"/>
              </a:xfrm>
              <a:prstGeom prst="rect">
                <a:avLst/>
              </a:prstGeom>
            </p:spPr>
            <p:txBody>
              <a:bodyPr vert="horz" wrap="square" lIns="0" tIns="22650" rIns="0" bIns="0" rtlCol="0">
                <a:spAutoFit/>
              </a:bodyPr>
              <a:lstStyle/>
              <a:p>
                <a:pPr marL="25168">
                  <a:spcBef>
                    <a:spcPts val="17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180" i="1" spc="-20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𝐴</m:t>
                      </m:r>
                    </m:oMath>
                  </m:oMathPara>
                </a14:m>
                <a:endParaRPr sz="218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7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0489" y="2071414"/>
                <a:ext cx="234053" cy="358348"/>
              </a:xfrm>
              <a:prstGeom prst="rect">
                <a:avLst/>
              </a:prstGeom>
              <a:blipFill>
                <a:blip r:embed="rId3"/>
                <a:stretch>
                  <a:fillRect l="-26316" r="-26316" b="-689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bject 8"/>
          <p:cNvSpPr/>
          <p:nvPr/>
        </p:nvSpPr>
        <p:spPr>
          <a:xfrm>
            <a:off x="2508290" y="1396939"/>
            <a:ext cx="692092" cy="692092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48927" y="348930"/>
                </a:moveTo>
                <a:lnTo>
                  <a:pt x="0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17093" y="2110344"/>
            <a:ext cx="0" cy="330946"/>
          </a:xfrm>
          <a:custGeom>
            <a:avLst/>
            <a:gdLst/>
            <a:ahLst/>
            <a:cxnLst/>
            <a:rect l="l" t="t" r="r" b="b"/>
            <a:pathLst>
              <a:path h="167005">
                <a:moveTo>
                  <a:pt x="0" y="166965"/>
                </a:moveTo>
                <a:lnTo>
                  <a:pt x="0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10"/>
              <p:cNvSpPr txBox="1"/>
              <p:nvPr/>
            </p:nvSpPr>
            <p:spPr>
              <a:xfrm>
                <a:off x="1038784" y="3498206"/>
                <a:ext cx="416513" cy="358348"/>
              </a:xfrm>
              <a:prstGeom prst="rect">
                <a:avLst/>
              </a:prstGeom>
            </p:spPr>
            <p:txBody>
              <a:bodyPr vert="horz" wrap="square" lIns="0" tIns="22650" rIns="0" bIns="0" rtlCol="0">
                <a:spAutoFit/>
              </a:bodyPr>
              <a:lstStyle/>
              <a:p>
                <a:pPr marL="25168">
                  <a:spcBef>
                    <a:spcPts val="17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180" i="1" spc="-297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¬</m:t>
                      </m:r>
                      <m:r>
                        <a:rPr lang="de-DE" sz="2180" i="1" spc="-2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𝐴</m:t>
                      </m:r>
                    </m:oMath>
                  </m:oMathPara>
                </a14:m>
                <a:endParaRPr sz="218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0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784" y="3498206"/>
                <a:ext cx="416513" cy="358348"/>
              </a:xfrm>
              <a:prstGeom prst="rect">
                <a:avLst/>
              </a:prstGeom>
              <a:blipFill>
                <a:blip r:embed="rId4"/>
                <a:stretch>
                  <a:fillRect l="-2941" r="-11765" b="-689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bject 11"/>
          <p:cNvSpPr/>
          <p:nvPr/>
        </p:nvSpPr>
        <p:spPr>
          <a:xfrm>
            <a:off x="1438196" y="2823747"/>
            <a:ext cx="688317" cy="688317"/>
          </a:xfrm>
          <a:custGeom>
            <a:avLst/>
            <a:gdLst/>
            <a:ahLst/>
            <a:cxnLst/>
            <a:rect l="l" t="t" r="r" b="b"/>
            <a:pathLst>
              <a:path w="347344" h="347344">
                <a:moveTo>
                  <a:pt x="0" y="346967"/>
                </a:moveTo>
                <a:lnTo>
                  <a:pt x="347034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46989" y="2467045"/>
            <a:ext cx="0" cy="1044429"/>
          </a:xfrm>
          <a:custGeom>
            <a:avLst/>
            <a:gdLst/>
            <a:ahLst/>
            <a:cxnLst/>
            <a:rect l="l" t="t" r="r" b="b"/>
            <a:pathLst>
              <a:path h="527050">
                <a:moveTo>
                  <a:pt x="0" y="526970"/>
                </a:moveTo>
                <a:lnTo>
                  <a:pt x="0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13"/>
              <p:cNvSpPr txBox="1"/>
              <p:nvPr/>
            </p:nvSpPr>
            <p:spPr>
              <a:xfrm>
                <a:off x="2090887" y="1714722"/>
                <a:ext cx="431612" cy="1800922"/>
              </a:xfrm>
              <a:prstGeom prst="rect">
                <a:avLst/>
              </a:prstGeom>
            </p:spPr>
            <p:txBody>
              <a:bodyPr vert="horz" wrap="square" lIns="0" tIns="22650" rIns="0" bIns="0" rtlCol="0">
                <a:spAutoFit/>
              </a:bodyPr>
              <a:lstStyle/>
              <a:p>
                <a:pPr marL="31459">
                  <a:spcBef>
                    <a:spcPts val="17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180" i="1" spc="-297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¬</m:t>
                      </m:r>
                      <m:r>
                        <a:rPr lang="de-DE" sz="2180" i="1" spc="-2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𝐵</m:t>
                      </m:r>
                    </m:oMath>
                  </m:oMathPara>
                </a14:m>
                <a:endParaRPr lang="de-DE" sz="2180" dirty="0">
                  <a:latin typeface="Arial"/>
                  <a:cs typeface="Arial"/>
                </a:endParaRPr>
              </a:p>
              <a:p>
                <a:pPr marL="115769" marR="10067" indent="-91862">
                  <a:lnSpc>
                    <a:spcPct val="2148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180" i="1" spc="-297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¬</m:t>
                      </m:r>
                      <m:r>
                        <a:rPr lang="de-DE" sz="2180" i="1" spc="-1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𝐷</m:t>
                      </m:r>
                      <m:r>
                        <a:rPr lang="de-DE" sz="2180" i="1" spc="-1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 </m:t>
                      </m:r>
                    </m:oMath>
                  </m:oMathPara>
                </a14:m>
                <a:endParaRPr lang="de-DE" sz="2180" i="1" spc="-10" dirty="0">
                  <a:solidFill>
                    <a:srgbClr val="00837F"/>
                  </a:solidFill>
                  <a:latin typeface="Cambria Math" panose="02040503050406030204" pitchFamily="18" charset="0"/>
                  <a:cs typeface="Arial"/>
                </a:endParaRPr>
              </a:p>
              <a:p>
                <a:pPr marL="115769" marR="10067" indent="-91862">
                  <a:lnSpc>
                    <a:spcPct val="2148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180" i="1" spc="-1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 </m:t>
                      </m:r>
                      <m:r>
                        <a:rPr lang="de-DE" sz="2180" i="1" spc="-20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𝐷</m:t>
                      </m:r>
                    </m:oMath>
                  </m:oMathPara>
                </a14:m>
                <a:endParaRPr sz="218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3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887" y="1714722"/>
                <a:ext cx="431612" cy="1800922"/>
              </a:xfrm>
              <a:prstGeom prst="rect">
                <a:avLst/>
              </a:prstGeom>
              <a:blipFill>
                <a:blip r:embed="rId5"/>
                <a:stretch>
                  <a:fillRect l="-5714" r="-57143" b="-69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bject 14"/>
          <p:cNvSpPr/>
          <p:nvPr/>
        </p:nvSpPr>
        <p:spPr>
          <a:xfrm>
            <a:off x="1438188" y="2467045"/>
            <a:ext cx="688317" cy="688317"/>
          </a:xfrm>
          <a:custGeom>
            <a:avLst/>
            <a:gdLst/>
            <a:ahLst/>
            <a:cxnLst/>
            <a:rect l="l" t="t" r="r" b="b"/>
            <a:pathLst>
              <a:path w="347344" h="347344">
                <a:moveTo>
                  <a:pt x="347034" y="346967"/>
                </a:moveTo>
                <a:lnTo>
                  <a:pt x="0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08290" y="2463162"/>
            <a:ext cx="692092" cy="692092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0" y="348926"/>
                </a:moveTo>
                <a:lnTo>
                  <a:pt x="348927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16"/>
              <p:cNvSpPr txBox="1"/>
              <p:nvPr/>
            </p:nvSpPr>
            <p:spPr>
              <a:xfrm>
                <a:off x="2923538" y="3498206"/>
                <a:ext cx="904753" cy="358348"/>
              </a:xfrm>
              <a:prstGeom prst="rect">
                <a:avLst/>
              </a:prstGeom>
            </p:spPr>
            <p:txBody>
              <a:bodyPr vert="horz" wrap="square" lIns="0" tIns="22650" rIns="0" bIns="0" rtlCol="0">
                <a:spAutoFit/>
              </a:bodyPr>
              <a:lstStyle/>
              <a:p>
                <a:pPr marL="25168">
                  <a:spcBef>
                    <a:spcPts val="17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180" i="1" spc="-20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𝐴</m:t>
                      </m:r>
                      <m:r>
                        <a:rPr lang="de-DE" sz="2180" b="0" i="1" spc="-20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⊓</m:t>
                      </m:r>
                      <m:r>
                        <a:rPr lang="de-DE" sz="2180" i="1" spc="-476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 </m:t>
                      </m:r>
                      <m:r>
                        <a:rPr lang="de-DE" sz="2180" i="1" spc="-15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¬</m:t>
                      </m:r>
                      <m:r>
                        <a:rPr lang="de-DE" sz="2180" i="1" spc="-159" dirty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𝐵</m:t>
                      </m:r>
                    </m:oMath>
                  </m:oMathPara>
                </a14:m>
                <a:endParaRPr sz="218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6" name="object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3538" y="3498206"/>
                <a:ext cx="904753" cy="358348"/>
              </a:xfrm>
              <a:prstGeom prst="rect">
                <a:avLst/>
              </a:prstGeom>
              <a:blipFill>
                <a:blip r:embed="rId6"/>
                <a:stretch>
                  <a:fillRect l="-8333" r="-6944" b="-3793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bject 17"/>
          <p:cNvSpPr/>
          <p:nvPr/>
        </p:nvSpPr>
        <p:spPr>
          <a:xfrm>
            <a:off x="2508291" y="2823747"/>
            <a:ext cx="688317" cy="688317"/>
          </a:xfrm>
          <a:custGeom>
            <a:avLst/>
            <a:gdLst/>
            <a:ahLst/>
            <a:cxnLst/>
            <a:rect l="l" t="t" r="r" b="b"/>
            <a:pathLst>
              <a:path w="347344" h="347344">
                <a:moveTo>
                  <a:pt x="347034" y="346967"/>
                </a:moveTo>
                <a:lnTo>
                  <a:pt x="0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87198" y="2467045"/>
            <a:ext cx="0" cy="1044429"/>
          </a:xfrm>
          <a:custGeom>
            <a:avLst/>
            <a:gdLst/>
            <a:ahLst/>
            <a:cxnLst/>
            <a:rect l="l" t="t" r="r" b="b"/>
            <a:pathLst>
              <a:path h="527050">
                <a:moveTo>
                  <a:pt x="0" y="526970"/>
                </a:moveTo>
                <a:lnTo>
                  <a:pt x="0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17093" y="3537151"/>
            <a:ext cx="0" cy="330946"/>
          </a:xfrm>
          <a:custGeom>
            <a:avLst/>
            <a:gdLst/>
            <a:ahLst/>
            <a:cxnLst/>
            <a:rect l="l" t="t" r="r" b="b"/>
            <a:pathLst>
              <a:path h="167005">
                <a:moveTo>
                  <a:pt x="0" y="166965"/>
                </a:moveTo>
                <a:lnTo>
                  <a:pt x="0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ct 20"/>
              <p:cNvSpPr txBox="1"/>
              <p:nvPr/>
            </p:nvSpPr>
            <p:spPr>
              <a:xfrm>
                <a:off x="2185139" y="3854897"/>
                <a:ext cx="264253" cy="1090215"/>
              </a:xfrm>
              <a:prstGeom prst="rect">
                <a:avLst/>
              </a:prstGeom>
            </p:spPr>
            <p:txBody>
              <a:bodyPr vert="horz" wrap="square" lIns="0" tIns="22650" rIns="0" bIns="0" rtlCol="0">
                <a:spAutoFit/>
              </a:bodyPr>
              <a:lstStyle/>
              <a:p>
                <a:pPr marL="28941">
                  <a:spcBef>
                    <a:spcPts val="178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180" i="1" spc="-20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𝐵</m:t>
                      </m:r>
                    </m:oMath>
                  </m:oMathPara>
                </a14:m>
                <a:endParaRPr sz="2180" dirty="0">
                  <a:latin typeface="Arial"/>
                  <a:cs typeface="Arial"/>
                </a:endParaRPr>
              </a:p>
              <a:p>
                <a:pPr>
                  <a:spcBef>
                    <a:spcPts val="40"/>
                  </a:spcBef>
                </a:pPr>
                <a:endParaRPr sz="2576" dirty="0">
                  <a:latin typeface="Arial"/>
                  <a:cs typeface="Arial"/>
                </a:endParaRPr>
              </a:p>
              <a:p>
                <a:pPr marL="25168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180" i="1" spc="-59" dirty="0" smtClean="0">
                          <a:solidFill>
                            <a:srgbClr val="00837F"/>
                          </a:solidFill>
                          <a:latin typeface="Cambria Math" panose="02040503050406030204" pitchFamily="18" charset="0"/>
                          <a:cs typeface="Lucida Sans Unicode"/>
                        </a:rPr>
                        <m:t>⊥</m:t>
                      </m:r>
                    </m:oMath>
                  </m:oMathPara>
                </a14:m>
                <a:endParaRPr sz="2180" dirty="0"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20" name="object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139" y="3854897"/>
                <a:ext cx="264253" cy="1090215"/>
              </a:xfrm>
              <a:prstGeom prst="rect">
                <a:avLst/>
              </a:prstGeom>
              <a:blipFill>
                <a:blip r:embed="rId7"/>
                <a:stretch>
                  <a:fillRect l="-22727" r="-1818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bject 21"/>
          <p:cNvSpPr/>
          <p:nvPr/>
        </p:nvSpPr>
        <p:spPr>
          <a:xfrm>
            <a:off x="1438188" y="3893852"/>
            <a:ext cx="688317" cy="688317"/>
          </a:xfrm>
          <a:custGeom>
            <a:avLst/>
            <a:gdLst/>
            <a:ahLst/>
            <a:cxnLst/>
            <a:rect l="l" t="t" r="r" b="b"/>
            <a:pathLst>
              <a:path w="347344" h="347344">
                <a:moveTo>
                  <a:pt x="347034" y="346967"/>
                </a:moveTo>
                <a:lnTo>
                  <a:pt x="0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17093" y="4250553"/>
            <a:ext cx="0" cy="330946"/>
          </a:xfrm>
          <a:custGeom>
            <a:avLst/>
            <a:gdLst/>
            <a:ahLst/>
            <a:cxnLst/>
            <a:rect l="l" t="t" r="r" b="b"/>
            <a:pathLst>
              <a:path h="167005">
                <a:moveTo>
                  <a:pt x="0" y="166965"/>
                </a:moveTo>
                <a:lnTo>
                  <a:pt x="0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08301" y="3893852"/>
            <a:ext cx="688317" cy="688317"/>
          </a:xfrm>
          <a:custGeom>
            <a:avLst/>
            <a:gdLst/>
            <a:ahLst/>
            <a:cxnLst/>
            <a:rect l="l" t="t" r="r" b="b"/>
            <a:pathLst>
              <a:path w="347344" h="347344">
                <a:moveTo>
                  <a:pt x="0" y="346967"/>
                </a:moveTo>
                <a:lnTo>
                  <a:pt x="347034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26069" y="4867871"/>
            <a:ext cx="7888588" cy="421842"/>
          </a:xfrm>
          <a:prstGeom prst="rect">
            <a:avLst/>
          </a:prstGeom>
          <a:solidFill>
            <a:srgbClr val="E41F32"/>
          </a:solidFill>
        </p:spPr>
        <p:txBody>
          <a:bodyPr vert="horz" wrap="square" lIns="0" tIns="55367" rIns="0" bIns="0" rtlCol="0">
            <a:spAutoFit/>
          </a:bodyPr>
          <a:lstStyle/>
          <a:p>
            <a:pPr marL="90603">
              <a:spcBef>
                <a:spcPts val="436"/>
              </a:spcBef>
            </a:pPr>
            <a:r>
              <a:rPr sz="2400" spc="-12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Theorem </a:t>
            </a:r>
            <a:r>
              <a:rPr sz="2400" spc="-11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(Leemhuis, </a:t>
            </a:r>
            <a:r>
              <a:rPr sz="2400" spc="-50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Ö., </a:t>
            </a:r>
            <a:r>
              <a:rPr sz="2400" spc="-6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Wolter</a:t>
            </a:r>
            <a:r>
              <a:rPr sz="2400" spc="386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 </a:t>
            </a:r>
            <a:r>
              <a:rPr sz="2400" spc="-11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2020)</a:t>
            </a:r>
            <a:endParaRPr sz="2400" dirty="0">
              <a:latin typeface="Myriad Pro" panose="020B0503030403020204" pitchFamily="34" charset="0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6069" y="5315456"/>
            <a:ext cx="7888588" cy="400277"/>
          </a:xfrm>
          <a:prstGeom prst="rect">
            <a:avLst/>
          </a:prstGeom>
          <a:solidFill>
            <a:srgbClr val="FDF3F4"/>
          </a:solidFill>
        </p:spPr>
        <p:txBody>
          <a:bodyPr vert="horz" wrap="square" lIns="0" tIns="64174" rIns="0" bIns="0" rtlCol="0">
            <a:spAutoFit/>
          </a:bodyPr>
          <a:lstStyle/>
          <a:p>
            <a:pPr marL="90603">
              <a:spcBef>
                <a:spcPts val="503"/>
              </a:spcBef>
            </a:pPr>
            <a:r>
              <a:rPr sz="2200" i="1" spc="159" dirty="0">
                <a:latin typeface="Myriad Pro" panose="020B0503030403020204" pitchFamily="34" charset="0"/>
                <a:cs typeface="Calibri"/>
              </a:rPr>
              <a:t>A</a:t>
            </a:r>
            <a:r>
              <a:rPr sz="2200" i="1" spc="208" dirty="0">
                <a:latin typeface="Myriad Pro" panose="020B0503030403020204" pitchFamily="34" charset="0"/>
                <a:cs typeface="Calibri"/>
              </a:rPr>
              <a:t> </a:t>
            </a:r>
            <a:r>
              <a:rPr sz="2200" i="1" spc="-20" dirty="0">
                <a:latin typeface="Myriad Pro" panose="020B0503030403020204" pitchFamily="34" charset="0"/>
                <a:cs typeface="Calibri"/>
              </a:rPr>
              <a:t>logic</a:t>
            </a:r>
            <a:r>
              <a:rPr sz="2200" i="1" spc="218" dirty="0">
                <a:latin typeface="Myriad Pro" panose="020B0503030403020204" pitchFamily="34" charset="0"/>
                <a:cs typeface="Calibri"/>
              </a:rPr>
              <a:t> </a:t>
            </a:r>
            <a:r>
              <a:rPr sz="2200" i="1" spc="-20" dirty="0">
                <a:latin typeface="Myriad Pro" panose="020B0503030403020204" pitchFamily="34" charset="0"/>
                <a:cs typeface="Calibri"/>
              </a:rPr>
              <a:t>fulfils</a:t>
            </a:r>
            <a:r>
              <a:rPr sz="2200" i="1" spc="218" dirty="0">
                <a:latin typeface="Myriad Pro" panose="020B0503030403020204" pitchFamily="34" charset="0"/>
                <a:cs typeface="Calibri"/>
              </a:rPr>
              <a:t> </a:t>
            </a:r>
            <a:r>
              <a:rPr sz="2200" i="1" spc="99" dirty="0">
                <a:latin typeface="Myriad Pro" panose="020B0503030403020204" pitchFamily="34" charset="0"/>
                <a:cs typeface="Calibri"/>
              </a:rPr>
              <a:t>(pOM)</a:t>
            </a:r>
            <a:r>
              <a:rPr sz="2200" i="1" spc="218" dirty="0">
                <a:latin typeface="Myriad Pro" panose="020B0503030403020204" pitchFamily="34" charset="0"/>
                <a:cs typeface="Calibri"/>
              </a:rPr>
              <a:t> </a:t>
            </a:r>
            <a:r>
              <a:rPr sz="2200" i="1" spc="-30" dirty="0">
                <a:latin typeface="Myriad Pro" panose="020B0503030403020204" pitchFamily="34" charset="0"/>
                <a:cs typeface="Calibri"/>
              </a:rPr>
              <a:t>iff</a:t>
            </a:r>
            <a:r>
              <a:rPr sz="2200" i="1" spc="218" dirty="0">
                <a:latin typeface="Myriad Pro" panose="020B0503030403020204" pitchFamily="34" charset="0"/>
                <a:cs typeface="Calibri"/>
              </a:rPr>
              <a:t> </a:t>
            </a:r>
            <a:r>
              <a:rPr sz="2200" i="1" spc="20" dirty="0">
                <a:latin typeface="Myriad Pro" panose="020B0503030403020204" pitchFamily="34" charset="0"/>
                <a:cs typeface="Calibri"/>
              </a:rPr>
              <a:t>it</a:t>
            </a:r>
            <a:r>
              <a:rPr sz="2200" i="1" spc="218" dirty="0">
                <a:latin typeface="Myriad Pro" panose="020B0503030403020204" pitchFamily="34" charset="0"/>
                <a:cs typeface="Calibri"/>
              </a:rPr>
              <a:t> </a:t>
            </a:r>
            <a:r>
              <a:rPr sz="2200" i="1" spc="-40" dirty="0">
                <a:latin typeface="Myriad Pro" panose="020B0503030403020204" pitchFamily="34" charset="0"/>
                <a:cs typeface="Calibri"/>
              </a:rPr>
              <a:t>does</a:t>
            </a:r>
            <a:r>
              <a:rPr sz="2200" i="1" spc="218" dirty="0">
                <a:latin typeface="Myriad Pro" panose="020B0503030403020204" pitchFamily="34" charset="0"/>
                <a:cs typeface="Calibri"/>
              </a:rPr>
              <a:t> </a:t>
            </a:r>
            <a:r>
              <a:rPr sz="2200" i="1" spc="-20" dirty="0">
                <a:latin typeface="Myriad Pro" panose="020B0503030403020204" pitchFamily="34" charset="0"/>
                <a:cs typeface="Calibri"/>
              </a:rPr>
              <a:t>not</a:t>
            </a:r>
            <a:r>
              <a:rPr sz="2200" i="1" spc="208" dirty="0">
                <a:latin typeface="Myriad Pro" panose="020B0503030403020204" pitchFamily="34" charset="0"/>
                <a:cs typeface="Calibri"/>
              </a:rPr>
              <a:t> </a:t>
            </a:r>
            <a:r>
              <a:rPr sz="2200" i="1" spc="-20" dirty="0">
                <a:latin typeface="Myriad Pro" panose="020B0503030403020204" pitchFamily="34" charset="0"/>
                <a:cs typeface="Calibri"/>
              </a:rPr>
              <a:t>contain</a:t>
            </a:r>
            <a:r>
              <a:rPr sz="2200" i="1" spc="218" dirty="0">
                <a:latin typeface="Myriad Pro" panose="020B0503030403020204" pitchFamily="34" charset="0"/>
                <a:cs typeface="Calibri"/>
              </a:rPr>
              <a:t> </a:t>
            </a:r>
            <a:r>
              <a:rPr sz="2200" i="1" spc="109" dirty="0">
                <a:solidFill>
                  <a:srgbClr val="00837F"/>
                </a:solidFill>
                <a:latin typeface="Myriad Pro" panose="020B0503030403020204" pitchFamily="34" charset="0"/>
                <a:cs typeface="Calibri"/>
              </a:rPr>
              <a:t>MC</a:t>
            </a:r>
            <a:r>
              <a:rPr sz="2200" i="1" spc="-238" dirty="0">
                <a:solidFill>
                  <a:srgbClr val="00837F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2200" spc="133" baseline="-10416" dirty="0">
                <a:solidFill>
                  <a:srgbClr val="00837F"/>
                </a:solidFill>
                <a:latin typeface="Myriad Pro" panose="020B0503030403020204" pitchFamily="34" charset="0"/>
                <a:cs typeface="Book Antiqua"/>
              </a:rPr>
              <a:t>8</a:t>
            </a:r>
            <a:r>
              <a:rPr sz="2200" i="1" spc="89" dirty="0">
                <a:latin typeface="Myriad Pro" panose="020B0503030403020204" pitchFamily="34" charset="0"/>
                <a:cs typeface="Calibri"/>
              </a:rPr>
              <a:t>.</a:t>
            </a:r>
            <a:endParaRPr sz="2200" dirty="0">
              <a:latin typeface="Myriad Pro" panose="020B0503030403020204" pitchFamily="34" charset="0"/>
              <a:cs typeface="Calibri"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56C38774-D6EE-3C4F-B128-59E22FA5A837}"/>
              </a:ext>
            </a:extLst>
          </p:cNvPr>
          <p:cNvSpPr/>
          <p:nvPr/>
        </p:nvSpPr>
        <p:spPr>
          <a:xfrm>
            <a:off x="2093951" y="1047572"/>
            <a:ext cx="324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1459">
              <a:spcBef>
                <a:spcPts val="178"/>
              </a:spcBef>
            </a:pPr>
            <a:r>
              <a:rPr lang="de-DE" spc="-297" dirty="0">
                <a:solidFill>
                  <a:srgbClr val="00837F"/>
                </a:solidFill>
                <a:latin typeface="Lucida Sans Unicode"/>
                <a:cs typeface="Lucida Sans Unicode"/>
              </a:rPr>
              <a:t>T</a:t>
            </a:r>
            <a:endParaRPr lang="de-DE" dirty="0">
              <a:latin typeface="Arial"/>
              <a:cs typeface="Arial"/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C6C3AB84-4D37-EC4C-91A4-95F2F43A9EB7}"/>
              </a:ext>
            </a:extLst>
          </p:cNvPr>
          <p:cNvSpPr txBox="1"/>
          <p:nvPr/>
        </p:nvSpPr>
        <p:spPr>
          <a:xfrm>
            <a:off x="354317" y="1212273"/>
            <a:ext cx="70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spc="109" dirty="0">
                <a:solidFill>
                  <a:srgbClr val="00837F"/>
                </a:solidFill>
                <a:latin typeface="Calibri"/>
                <a:cs typeface="Calibri"/>
              </a:rPr>
              <a:t>MC</a:t>
            </a:r>
            <a:r>
              <a:rPr lang="de-DE" i="1" spc="-238" dirty="0">
                <a:solidFill>
                  <a:srgbClr val="00837F"/>
                </a:solidFill>
                <a:latin typeface="Calibri"/>
                <a:cs typeface="Calibri"/>
              </a:rPr>
              <a:t> </a:t>
            </a:r>
            <a:r>
              <a:rPr lang="de-DE" spc="-30" baseline="-10416" dirty="0">
                <a:solidFill>
                  <a:srgbClr val="00837F"/>
                </a:solidFill>
                <a:latin typeface="Book Antiqua"/>
                <a:cs typeface="Book Antiqua"/>
              </a:rPr>
              <a:t>8</a:t>
            </a:r>
            <a:r>
              <a:rPr lang="de-DE" spc="-20" dirty="0">
                <a:latin typeface="Tahoma"/>
                <a:cs typeface="Tahoma"/>
              </a:rPr>
              <a:t>: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bject 18">
                <a:extLst>
                  <a:ext uri="{FF2B5EF4-FFF2-40B4-BE49-F238E27FC236}">
                    <a16:creationId xmlns:a16="http://schemas.microsoft.com/office/drawing/2014/main" id="{03A0A791-09F7-4843-B191-935321A8A835}"/>
                  </a:ext>
                </a:extLst>
              </p:cNvPr>
              <p:cNvSpPr txBox="1"/>
              <p:nvPr/>
            </p:nvSpPr>
            <p:spPr>
              <a:xfrm>
                <a:off x="4583113" y="1726870"/>
                <a:ext cx="3850278" cy="1089830"/>
              </a:xfrm>
              <a:prstGeom prst="rect">
                <a:avLst/>
              </a:prstGeom>
            </p:spPr>
            <p:txBody>
              <a:bodyPr vert="horz" wrap="square" lIns="0" tIns="22650" rIns="0" bIns="0" rtlCol="0">
                <a:spAutoFit/>
              </a:bodyPr>
              <a:lstStyle/>
              <a:p>
                <a:pPr>
                  <a:spcBef>
                    <a:spcPts val="178"/>
                  </a:spcBef>
                  <a:tabLst>
                    <a:tab pos="800329" algn="l"/>
                  </a:tabLst>
                </a:pPr>
                <a:r>
                  <a:rPr lang="de-DE" sz="2200" spc="-139" dirty="0">
                    <a:latin typeface="Tahoma"/>
                    <a:cs typeface="Tahoma"/>
                  </a:rPr>
                  <a:t>If	</a:t>
                </a:r>
                <a:r>
                  <a:rPr lang="de-DE" sz="2200" spc="-20" dirty="0">
                    <a:solidFill>
                      <a:srgbClr val="00837F"/>
                    </a:solidFill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de-D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𝐵</m:t>
                    </m:r>
                    <m:r>
                      <a:rPr lang="de-D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⊑ </m:t>
                    </m:r>
                    <m:r>
                      <a:rPr lang="de-D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𝐴</m:t>
                    </m:r>
                    <m:r>
                      <a:rPr lang="de-D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</m:oMath>
                </a14:m>
                <a:endParaRPr lang="de-DE" sz="2200" spc="-109" dirty="0">
                  <a:solidFill>
                    <a:srgbClr val="E41F32"/>
                  </a:solidFill>
                  <a:latin typeface="Tahoma"/>
                  <a:cs typeface="Tahoma"/>
                </a:endParaRPr>
              </a:p>
              <a:p>
                <a:pPr>
                  <a:spcBef>
                    <a:spcPts val="178"/>
                  </a:spcBef>
                  <a:tabLst>
                    <a:tab pos="800329" algn="l"/>
                  </a:tabLst>
                </a:pPr>
                <a:r>
                  <a:rPr lang="de-DE" sz="2200" spc="-109" dirty="0">
                    <a:solidFill>
                      <a:srgbClr val="E41F32"/>
                    </a:solidFill>
                    <a:latin typeface="Tahoma"/>
                    <a:cs typeface="Tahoma"/>
                  </a:rPr>
                  <a:t>and	</a:t>
                </a:r>
                <a:r>
                  <a:rPr lang="de-DE" sz="2200" spc="-20" dirty="0">
                    <a:solidFill>
                      <a:srgbClr val="00837F"/>
                    </a:solidFill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de-D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𝐴</m:t>
                    </m:r>
                    <m:r>
                      <a:rPr lang="de-DE" sz="2200" b="0" i="1" spc="-2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⊑</m:t>
                    </m:r>
                    <m:r>
                      <a:rPr lang="de-DE" sz="2200" b="0" i="1" spc="-2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𝐵</m:t>
                    </m:r>
                    <m:r>
                      <a:rPr lang="de-DE" sz="2200" b="0" i="1" spc="-20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⊔</m:t>
                    </m:r>
                    <m:d>
                      <m:dPr>
                        <m:ctrlPr>
                          <a:rPr lang="ar-AE" sz="2200" i="1" spc="-59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r>
                          <a:rPr lang="ar-AE" sz="2200" i="1" spc="-59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𝐴</m:t>
                        </m:r>
                        <m:r>
                          <a:rPr lang="de-DE" sz="2200" b="0" i="1" spc="-59" dirty="0" smtClean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⊓¬</m:t>
                        </m:r>
                        <m:r>
                          <a:rPr lang="ar-AE" sz="2200" i="1" spc="-168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Lucida Sans Unicode"/>
                          </a:rPr>
                          <m:t> </m:t>
                        </m:r>
                        <m:r>
                          <a:rPr lang="ar-AE" sz="2200" i="1" spc="139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𝐵</m:t>
                        </m:r>
                      </m:e>
                    </m:d>
                    <m:r>
                      <a:rPr lang="ar-A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</m:oMath>
                </a14:m>
                <a:endParaRPr lang="de-DE" sz="2200" spc="-99" dirty="0">
                  <a:latin typeface="Tahoma"/>
                  <a:cs typeface="Tahoma"/>
                </a:endParaRPr>
              </a:p>
              <a:p>
                <a:pPr>
                  <a:spcBef>
                    <a:spcPts val="178"/>
                  </a:spcBef>
                  <a:tabLst>
                    <a:tab pos="800329" algn="l"/>
                  </a:tabLst>
                </a:pPr>
                <a:r>
                  <a:rPr lang="de-DE" sz="2200" spc="-99" dirty="0">
                    <a:latin typeface="Tahoma"/>
                    <a:cs typeface="Tahoma"/>
                  </a:rPr>
                  <a:t>But 	</a:t>
                </a:r>
                <a:r>
                  <a:rPr lang="de-DE" sz="2200" spc="-20" dirty="0">
                    <a:solidFill>
                      <a:srgbClr val="00837F"/>
                    </a:solidFill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de-D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𝐴</m:t>
                    </m:r>
                    <m:r>
                      <a:rPr lang="de-D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 ⊓</m:t>
                    </m:r>
                    <m:d>
                      <m:dPr>
                        <m:ctrlPr>
                          <a:rPr lang="ar-AE" sz="2200" i="1" spc="-59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r>
                          <a:rPr lang="ar-AE" sz="2200" i="1" spc="-59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Lucida Sans Unicode"/>
                          </a:rPr>
                          <m:t>¬</m:t>
                        </m:r>
                        <m:r>
                          <a:rPr lang="ar-AE" sz="2200" i="1" spc="-59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𝐴</m:t>
                        </m:r>
                        <m:r>
                          <a:rPr lang="ar-AE" sz="2200" i="1" spc="-59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⊔ </m:t>
                        </m:r>
                        <m:r>
                          <a:rPr lang="ar-AE" sz="2200" i="1" spc="139" dirty="0">
                            <a:solidFill>
                              <a:srgbClr val="00837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𝐵</m:t>
                        </m:r>
                      </m:e>
                    </m:d>
                    <m:r>
                      <a:rPr lang="de-DE" sz="2200" b="0" i="1" spc="13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=</m:t>
                    </m:r>
                    <m:r>
                      <a:rPr lang="de-DE" sz="2200" b="0" i="1" spc="13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𝐷</m:t>
                    </m:r>
                    <m:r>
                      <a:rPr lang="de-DE" sz="2200" b="0" i="1" spc="139" dirty="0" smtClean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≠ </m:t>
                    </m:r>
                    <m:r>
                      <a:rPr lang="ar-AE" sz="2200" i="1" spc="-20" dirty="0">
                        <a:solidFill>
                          <a:srgbClr val="00837F"/>
                        </a:solidFill>
                        <a:latin typeface="Cambria Math" panose="02040503050406030204" pitchFamily="18" charset="0"/>
                        <a:cs typeface="Arial"/>
                      </a:rPr>
                      <m:t>𝐵</m:t>
                    </m:r>
                  </m:oMath>
                </a14:m>
                <a:endParaRPr sz="22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34" name="object 18">
                <a:extLst>
                  <a:ext uri="{FF2B5EF4-FFF2-40B4-BE49-F238E27FC236}">
                    <a16:creationId xmlns:a16="http://schemas.microsoft.com/office/drawing/2014/main" id="{03A0A791-09F7-4843-B191-935321A8A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113" y="1726870"/>
                <a:ext cx="3850278" cy="1089830"/>
              </a:xfrm>
              <a:prstGeom prst="rect">
                <a:avLst/>
              </a:prstGeom>
              <a:blipFill>
                <a:blip r:embed="rId8"/>
                <a:stretch>
                  <a:fillRect l="-4276" t="-5747" r="-1645" b="-1379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007097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313" y="260350"/>
            <a:ext cx="8229600" cy="522937"/>
          </a:xfrm>
          <a:prstGeom prst="rect">
            <a:avLst/>
          </a:prstGeom>
        </p:spPr>
        <p:txBody>
          <a:bodyPr vert="horz" wrap="square" lIns="0" tIns="302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5168">
              <a:spcBef>
                <a:spcPts val="238"/>
              </a:spcBef>
            </a:pPr>
            <a:r>
              <a:rPr lang="de-DE" spc="-59" dirty="0"/>
              <a:t>Open </a:t>
            </a:r>
            <a:r>
              <a:rPr lang="de-DE" spc="-59" dirty="0" err="1"/>
              <a:t>questions</a:t>
            </a:r>
            <a:endParaRPr spc="-69" dirty="0"/>
          </a:p>
        </p:txBody>
      </p:sp>
      <p:sp>
        <p:nvSpPr>
          <p:cNvPr id="5" name="object 5"/>
          <p:cNvSpPr txBox="1"/>
          <p:nvPr/>
        </p:nvSpPr>
        <p:spPr>
          <a:xfrm>
            <a:off x="491711" y="1589775"/>
            <a:ext cx="5714809" cy="2553040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418403" indent="-342900">
              <a:spcBef>
                <a:spcPts val="188"/>
              </a:spcBef>
              <a:buFont typeface="Arial" panose="020B0604020202020204" pitchFamily="34" charset="0"/>
              <a:buChar char="•"/>
            </a:pPr>
            <a:r>
              <a:rPr sz="2600" spc="10" dirty="0">
                <a:solidFill>
                  <a:srgbClr val="3C8C93"/>
                </a:solidFill>
                <a:latin typeface="Myriad Pro" panose="020B0503030403020204" pitchFamily="34" charset="0"/>
                <a:cs typeface="Lucida Sans Unicode"/>
              </a:rPr>
              <a:t>L</a:t>
            </a:r>
            <a:r>
              <a:rPr sz="2600" i="1" spc="14" baseline="-11904" dirty="0">
                <a:solidFill>
                  <a:srgbClr val="3C8C93"/>
                </a:solidFill>
                <a:latin typeface="Myriad Pro" panose="020B0503030403020204" pitchFamily="34" charset="0"/>
                <a:cs typeface="Arial"/>
              </a:rPr>
              <a:t>cone </a:t>
            </a:r>
            <a:r>
              <a:rPr sz="2600" spc="-50" dirty="0">
                <a:solidFill>
                  <a:srgbClr val="3C8C93"/>
                </a:solidFill>
                <a:latin typeface="Myriad Pro" panose="020B0503030403020204" pitchFamily="34" charset="0"/>
                <a:cs typeface="Lucida Sans Unicode"/>
              </a:rPr>
              <a:t>= </a:t>
            </a:r>
            <a:r>
              <a:rPr sz="2600" spc="99" dirty="0">
                <a:solidFill>
                  <a:srgbClr val="3C8C93"/>
                </a:solidFill>
                <a:latin typeface="Myriad Pro" panose="020B0503030403020204" pitchFamily="34" charset="0"/>
                <a:cs typeface="Lucida Sans Unicode"/>
              </a:rPr>
              <a:t>L</a:t>
            </a:r>
            <a:r>
              <a:rPr lang="de-DE" sz="2600" i="1" spc="149" baseline="-11904" dirty="0">
                <a:solidFill>
                  <a:srgbClr val="3C8C93"/>
                </a:solidFill>
                <a:latin typeface="Myriad Pro" panose="020B0503030403020204" pitchFamily="34" charset="0"/>
                <a:cs typeface="Arial"/>
              </a:rPr>
              <a:t>min</a:t>
            </a:r>
            <a:r>
              <a:rPr sz="2600" spc="20" dirty="0">
                <a:solidFill>
                  <a:srgbClr val="3C8C93"/>
                </a:solidFill>
                <a:latin typeface="Myriad Pro" panose="020B0503030403020204" pitchFamily="34" charset="0"/>
                <a:cs typeface="Lucida Sans Unicode"/>
              </a:rPr>
              <a:t>+? </a:t>
            </a:r>
            <a:r>
              <a:rPr sz="2600" spc="226" dirty="0">
                <a:latin typeface="Myriad Pro" panose="020B0503030403020204" pitchFamily="34" charset="0"/>
                <a:cs typeface="Tahoma"/>
              </a:rPr>
              <a:t>/ </a:t>
            </a:r>
            <a:r>
              <a:rPr sz="2600" spc="-89" dirty="0">
                <a:solidFill>
                  <a:srgbClr val="7030A0"/>
                </a:solidFill>
                <a:latin typeface="Myriad Pro" panose="020B0503030403020204" pitchFamily="34" charset="0"/>
                <a:cs typeface="Tahoma"/>
              </a:rPr>
              <a:t>convex</a:t>
            </a:r>
            <a:r>
              <a:rPr sz="2600" spc="-168" dirty="0">
                <a:solidFill>
                  <a:srgbClr val="7030A0"/>
                </a:solidFill>
                <a:latin typeface="Myriad Pro" panose="020B0503030403020204" pitchFamily="34" charset="0"/>
                <a:cs typeface="Tahoma"/>
              </a:rPr>
              <a:t> </a:t>
            </a:r>
            <a:r>
              <a:rPr sz="2600" spc="-109" dirty="0">
                <a:solidFill>
                  <a:srgbClr val="7030A0"/>
                </a:solidFill>
                <a:latin typeface="Myriad Pro" panose="020B0503030403020204" pitchFamily="34" charset="0"/>
                <a:cs typeface="Tahoma"/>
              </a:rPr>
              <a:t>cones</a:t>
            </a:r>
            <a:endParaRPr lang="de-DE" sz="2600" spc="-109" dirty="0">
              <a:solidFill>
                <a:srgbClr val="7030A0"/>
              </a:solidFill>
              <a:latin typeface="Myriad Pro" panose="020B0503030403020204" pitchFamily="34" charset="0"/>
              <a:cs typeface="Tahoma"/>
            </a:endParaRPr>
          </a:p>
          <a:p>
            <a:pPr marL="75503">
              <a:spcBef>
                <a:spcPts val="188"/>
              </a:spcBef>
            </a:pPr>
            <a:endParaRPr lang="de-DE" sz="2600" spc="-109" dirty="0">
              <a:solidFill>
                <a:srgbClr val="7030A0"/>
              </a:solidFill>
              <a:latin typeface="Myriad Pro" panose="020B0503030403020204" pitchFamily="34" charset="0"/>
              <a:cs typeface="Tahoma"/>
            </a:endParaRPr>
          </a:p>
          <a:p>
            <a:pPr marL="418403" indent="-342900">
              <a:spcBef>
                <a:spcPts val="188"/>
              </a:spcBef>
              <a:buFont typeface="Arial" panose="020B0604020202020204" pitchFamily="34" charset="0"/>
              <a:buChar char="•"/>
            </a:pPr>
            <a:r>
              <a:rPr lang="de-DE" sz="2600" spc="129" dirty="0">
                <a:latin typeface="Myriad Pro" panose="020B0503030403020204" pitchFamily="34" charset="0"/>
                <a:cs typeface="Tahoma"/>
              </a:rPr>
              <a:t>ML </a:t>
            </a:r>
            <a:r>
              <a:rPr lang="de-DE" sz="2600" spc="-69" dirty="0" err="1">
                <a:latin typeface="Myriad Pro" panose="020B0503030403020204" pitchFamily="34" charset="0"/>
                <a:cs typeface="Tahoma"/>
              </a:rPr>
              <a:t>implementation</a:t>
            </a:r>
            <a:r>
              <a:rPr lang="de-DE" sz="2600" spc="-69" dirty="0">
                <a:latin typeface="Myriad Pro" panose="020B0503030403020204" pitchFamily="34" charset="0"/>
                <a:cs typeface="Tahoma"/>
              </a:rPr>
              <a:t> </a:t>
            </a:r>
            <a:r>
              <a:rPr lang="de-DE" sz="2600" spc="-40" dirty="0" err="1">
                <a:latin typeface="Myriad Pro" panose="020B0503030403020204" pitchFamily="34" charset="0"/>
                <a:cs typeface="Tahoma"/>
              </a:rPr>
              <a:t>with</a:t>
            </a:r>
            <a:r>
              <a:rPr lang="de-DE" sz="2600" spc="-40" dirty="0">
                <a:latin typeface="Myriad Pro" panose="020B0503030403020204" pitchFamily="34" charset="0"/>
                <a:cs typeface="Tahoma"/>
              </a:rPr>
              <a:t> </a:t>
            </a:r>
            <a:r>
              <a:rPr lang="de-DE" sz="2600" spc="-79" dirty="0">
                <a:latin typeface="Myriad Pro" panose="020B0503030403020204" pitchFamily="34" charset="0"/>
                <a:cs typeface="Tahoma"/>
              </a:rPr>
              <a:t>(al)-cones</a:t>
            </a:r>
            <a:r>
              <a:rPr lang="de-DE" sz="2600" spc="-87" baseline="30000" dirty="0">
                <a:latin typeface="Verdana"/>
                <a:cs typeface="Verdana"/>
              </a:rPr>
              <a:t>1)</a:t>
            </a:r>
            <a:endParaRPr lang="de-DE" sz="2600" baseline="30000" dirty="0">
              <a:latin typeface="Verdana"/>
              <a:cs typeface="Verdana"/>
            </a:endParaRPr>
          </a:p>
          <a:p>
            <a:pPr marL="75503">
              <a:spcBef>
                <a:spcPts val="188"/>
              </a:spcBef>
            </a:pPr>
            <a:endParaRPr lang="de-DE" sz="2600" spc="-109" dirty="0">
              <a:solidFill>
                <a:srgbClr val="7030A0"/>
              </a:solidFill>
              <a:latin typeface="Myriad Pro" panose="020B0503030403020204" pitchFamily="34" charset="0"/>
              <a:cs typeface="Tahoma"/>
            </a:endParaRPr>
          </a:p>
          <a:p>
            <a:pPr marL="75503">
              <a:spcBef>
                <a:spcPts val="188"/>
              </a:spcBef>
            </a:pPr>
            <a:endParaRPr lang="de-DE" sz="2600" spc="-109" dirty="0">
              <a:solidFill>
                <a:srgbClr val="7030A0"/>
              </a:solidFill>
              <a:latin typeface="Myriad Pro" panose="020B0503030403020204" pitchFamily="34" charset="0"/>
              <a:cs typeface="Tahoma"/>
            </a:endParaRPr>
          </a:p>
          <a:p>
            <a:pPr marL="75503">
              <a:spcBef>
                <a:spcPts val="188"/>
              </a:spcBef>
            </a:pPr>
            <a:r>
              <a:rPr lang="de-DE" sz="2600" spc="-109" dirty="0">
                <a:solidFill>
                  <a:srgbClr val="7030A0"/>
                </a:solidFill>
                <a:latin typeface="Myriad Pro" panose="020B0503030403020204" pitchFamily="34" charset="0"/>
                <a:cs typeface="Tahoma"/>
              </a:rPr>
              <a:t>  </a:t>
            </a:r>
            <a:endParaRPr sz="2600" dirty="0">
              <a:solidFill>
                <a:srgbClr val="7030A0"/>
              </a:solidFill>
              <a:latin typeface="Myriad Pro" panose="020B0503030403020204" pitchFamily="34" charset="0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96331" y="3215690"/>
            <a:ext cx="148485" cy="476702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endParaRPr lang="de-DE" sz="1387" spc="-10" dirty="0">
              <a:latin typeface="Century Gothic"/>
              <a:cs typeface="Century Gothic"/>
            </a:endParaRPr>
          </a:p>
          <a:p>
            <a:pPr marL="25168">
              <a:spcBef>
                <a:spcPts val="188"/>
              </a:spcBef>
            </a:pPr>
            <a:endParaRPr sz="1387" dirty="0">
              <a:latin typeface="Century Gothic"/>
              <a:cs typeface="Century Gothic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460D345C-4F94-0246-ABFF-2E29C516D05C}"/>
              </a:ext>
            </a:extLst>
          </p:cNvPr>
          <p:cNvSpPr/>
          <p:nvPr/>
        </p:nvSpPr>
        <p:spPr>
          <a:xfrm>
            <a:off x="717577" y="6093296"/>
            <a:ext cx="3624044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0" y="0"/>
                </a:moveTo>
                <a:lnTo>
                  <a:pt x="182880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B6AED9FE-9717-5A44-9F9F-62E626CB37DB}"/>
              </a:ext>
            </a:extLst>
          </p:cNvPr>
          <p:cNvSpPr txBox="1"/>
          <p:nvPr/>
        </p:nvSpPr>
        <p:spPr>
          <a:xfrm>
            <a:off x="1008936" y="6095359"/>
            <a:ext cx="4571176" cy="310140"/>
          </a:xfrm>
          <a:prstGeom prst="rect">
            <a:avLst/>
          </a:prstGeom>
        </p:spPr>
        <p:txBody>
          <a:bodyPr vert="horz" wrap="square" lIns="0" tIns="35234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lang="de-DE" sz="1784" spc="79" dirty="0">
                <a:latin typeface="Calibri"/>
                <a:cs typeface="Calibri"/>
              </a:rPr>
              <a:t>1) </a:t>
            </a:r>
            <a:r>
              <a:rPr lang="de-DE" sz="1784" spc="30" dirty="0">
                <a:latin typeface="Calibri"/>
                <a:cs typeface="Calibri"/>
              </a:rPr>
              <a:t>(</a:t>
            </a:r>
            <a:r>
              <a:rPr lang="de-DE" sz="1784" spc="30" dirty="0" err="1">
                <a:latin typeface="Calibri"/>
                <a:cs typeface="Calibri"/>
              </a:rPr>
              <a:t>Leemhuis</a:t>
            </a:r>
            <a:r>
              <a:rPr lang="de-DE" sz="1784" spc="30" dirty="0">
                <a:latin typeface="Calibri"/>
                <a:cs typeface="Calibri"/>
              </a:rPr>
              <a:t>, </a:t>
            </a:r>
            <a:r>
              <a:rPr lang="de-DE" sz="1784" spc="89" dirty="0">
                <a:latin typeface="Calibri"/>
                <a:cs typeface="Calibri"/>
              </a:rPr>
              <a:t>Ö., </a:t>
            </a:r>
            <a:r>
              <a:rPr lang="de-DE" sz="1784" dirty="0">
                <a:latin typeface="Calibri"/>
                <a:cs typeface="Calibri"/>
              </a:rPr>
              <a:t>Wolter </a:t>
            </a:r>
            <a:r>
              <a:rPr lang="de-DE" sz="1784" spc="168" dirty="0">
                <a:latin typeface="Calibri"/>
                <a:cs typeface="Calibri"/>
              </a:rPr>
              <a:t>ICCS</a:t>
            </a:r>
            <a:r>
              <a:rPr lang="de-DE" sz="1784" spc="-99" dirty="0">
                <a:latin typeface="Calibri"/>
                <a:cs typeface="Calibri"/>
              </a:rPr>
              <a:t> </a:t>
            </a:r>
            <a:r>
              <a:rPr lang="de-DE" sz="1784" spc="50" dirty="0">
                <a:latin typeface="Calibri"/>
                <a:cs typeface="Calibri"/>
              </a:rPr>
              <a:t>20)</a:t>
            </a:r>
            <a:endParaRPr lang="de-DE" sz="1784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3441403"/>
      </p:ext>
    </p:extLst>
  </p:cSld>
  <p:clrMapOvr>
    <a:masterClrMapping/>
  </p:clrMapOvr>
  <p:transition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4F8068-47F3-FB49-8F22-F2C0A4F56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APPENDIX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0DE2F61-51E6-2F41-94DC-439255C18A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800" dirty="0" err="1"/>
              <a:t>Uhhh</a:t>
            </a:r>
            <a:r>
              <a:rPr lang="de-DE" sz="800" dirty="0"/>
              <a:t>, a </a:t>
            </a:r>
            <a:r>
              <a:rPr lang="de-DE" sz="800" dirty="0" err="1"/>
              <a:t>lecture</a:t>
            </a:r>
            <a:r>
              <a:rPr lang="de-DE" sz="800" dirty="0"/>
              <a:t> </a:t>
            </a:r>
            <a:r>
              <a:rPr lang="de-DE" sz="800" dirty="0" err="1"/>
              <a:t>with</a:t>
            </a:r>
            <a:r>
              <a:rPr lang="de-DE" sz="800" dirty="0"/>
              <a:t> a </a:t>
            </a:r>
            <a:r>
              <a:rPr lang="de-DE" sz="800" dirty="0" err="1"/>
              <a:t>hopefully</a:t>
            </a:r>
            <a:r>
              <a:rPr lang="de-DE" sz="800" dirty="0"/>
              <a:t> </a:t>
            </a:r>
            <a:r>
              <a:rPr lang="de-DE" sz="800" dirty="0" err="1"/>
              <a:t>useful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F2AEB5C-44B2-0249-9B20-44F54DBF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76749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Color Convention in this course</a:t>
            </a:r>
            <a:br>
              <a:rPr lang="en-US" dirty="0"/>
            </a:b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896321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dirty="0">
                <a:solidFill>
                  <a:srgbClr val="008380"/>
                </a:solidFill>
              </a:rPr>
              <a:t>Formulae, when occurring inline</a:t>
            </a:r>
          </a:p>
          <a:p>
            <a:r>
              <a:rPr lang="en-US" sz="2400" dirty="0">
                <a:solidFill>
                  <a:srgbClr val="0000FF"/>
                </a:solidFill>
              </a:rPr>
              <a:t>Newly introduced terminology and definitions</a:t>
            </a:r>
            <a:endParaRPr lang="en-US" sz="2400" dirty="0"/>
          </a:p>
          <a:p>
            <a:r>
              <a:rPr lang="en-US" sz="2400" dirty="0"/>
              <a:t>Important </a:t>
            </a:r>
            <a:r>
              <a:rPr lang="en-US" sz="2400" dirty="0">
                <a:solidFill>
                  <a:srgbClr val="FF0000"/>
                </a:solidFill>
              </a:rPr>
              <a:t>results (observations, theorems) </a:t>
            </a:r>
            <a:r>
              <a:rPr lang="en-US" sz="2400" dirty="0"/>
              <a:t>as well as emphasizing some aspects </a:t>
            </a:r>
          </a:p>
          <a:p>
            <a:r>
              <a:rPr lang="en-US" sz="2400" dirty="0">
                <a:solidFill>
                  <a:srgbClr val="FF6600"/>
                </a:solidFill>
              </a:rPr>
              <a:t>Examples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00"/>
                </a:solidFill>
              </a:rPr>
              <a:t>are given </a:t>
            </a:r>
            <a:r>
              <a:rPr lang="en-US" sz="2400" dirty="0">
                <a:solidFill>
                  <a:srgbClr val="FF6600"/>
                </a:solidFill>
              </a:rPr>
              <a:t>with standard orange with possibly light orange frame </a:t>
            </a:r>
            <a:endParaRPr lang="en-US" sz="2400" dirty="0"/>
          </a:p>
          <a:p>
            <a:r>
              <a:rPr lang="en-US" sz="2400" dirty="0"/>
              <a:t>Comments and notes</a:t>
            </a:r>
            <a:endParaRPr lang="en-US" sz="2400" dirty="0">
              <a:solidFill>
                <a:srgbClr val="FFFF99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Algorithms</a:t>
            </a:r>
            <a:r>
              <a:rPr lang="en-US" sz="2400" dirty="0">
                <a:solidFill>
                  <a:srgbClr val="FFFF99"/>
                </a:solidFill>
              </a:rPr>
              <a:t> </a:t>
            </a:r>
            <a:endParaRPr lang="en-US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54</a:t>
            </a:fld>
            <a:endParaRPr lang="de-DE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BAAFD5B9-2240-C74E-985A-51F5F4D02490}"/>
              </a:ext>
            </a:extLst>
          </p:cNvPr>
          <p:cNvSpPr/>
          <p:nvPr/>
        </p:nvSpPr>
        <p:spPr>
          <a:xfrm>
            <a:off x="7089837" y="1628800"/>
            <a:ext cx="1578941" cy="420436"/>
          </a:xfrm>
          <a:prstGeom prst="roundRect">
            <a:avLst>
              <a:gd name="adj" fmla="val 10000"/>
            </a:avLst>
          </a:prstGeom>
          <a:solidFill>
            <a:srgbClr val="032EF0">
              <a:alpha val="1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63748465-3E26-B944-A757-81EDF4AEA94E}"/>
              </a:ext>
            </a:extLst>
          </p:cNvPr>
          <p:cNvSpPr/>
          <p:nvPr/>
        </p:nvSpPr>
        <p:spPr>
          <a:xfrm>
            <a:off x="6004482" y="2501486"/>
            <a:ext cx="2664296" cy="420436"/>
          </a:xfrm>
          <a:prstGeom prst="roundRect">
            <a:avLst>
              <a:gd name="adj" fmla="val 10000"/>
            </a:avLst>
          </a:prstGeom>
          <a:solidFill>
            <a:srgbClr val="FF0000">
              <a:alpha val="1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85C06C64-C341-E945-BDFC-427A6423E4EA}"/>
              </a:ext>
            </a:extLst>
          </p:cNvPr>
          <p:cNvSpPr/>
          <p:nvPr/>
        </p:nvSpPr>
        <p:spPr>
          <a:xfrm>
            <a:off x="6004482" y="3248913"/>
            <a:ext cx="2664296" cy="420436"/>
          </a:xfrm>
          <a:prstGeom prst="roundRect">
            <a:avLst>
              <a:gd name="adj" fmla="val 10000"/>
            </a:avLst>
          </a:prstGeom>
          <a:solidFill>
            <a:srgbClr val="FFC00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2F2F2C6F-544A-7949-A51C-10301530178B}"/>
              </a:ext>
            </a:extLst>
          </p:cNvPr>
          <p:cNvSpPr/>
          <p:nvPr/>
        </p:nvSpPr>
        <p:spPr>
          <a:xfrm>
            <a:off x="5983553" y="3786122"/>
            <a:ext cx="2664296" cy="420436"/>
          </a:xfrm>
          <a:prstGeom prst="roundRect">
            <a:avLst>
              <a:gd name="adj" fmla="val 10000"/>
            </a:avLst>
          </a:prstGeom>
          <a:solidFill>
            <a:srgbClr val="FFFF0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EC1080D4-6F71-0A44-9E7C-2483D314596E}"/>
              </a:ext>
            </a:extLst>
          </p:cNvPr>
          <p:cNvSpPr/>
          <p:nvPr/>
        </p:nvSpPr>
        <p:spPr>
          <a:xfrm>
            <a:off x="6004482" y="4303844"/>
            <a:ext cx="2664296" cy="420436"/>
          </a:xfrm>
          <a:prstGeom prst="roundRect">
            <a:avLst>
              <a:gd name="adj" fmla="val 10000"/>
            </a:avLst>
          </a:prstGeom>
          <a:solidFill>
            <a:srgbClr val="92D05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1264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CD5971-EE2B-1F40-8E60-C19AE424E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Today‘s</a:t>
            </a:r>
            <a:r>
              <a:rPr lang="de-DE" dirty="0"/>
              <a:t> </a:t>
            </a:r>
            <a:r>
              <a:rPr lang="de-DE" dirty="0" err="1"/>
              <a:t>lecture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following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FB9BAB-276D-464A-B125-F4AAF3759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Jonathon Hare: </a:t>
            </a:r>
            <a:r>
              <a:rPr lang="de-DE" sz="2000" dirty="0" err="1"/>
              <a:t>Lecture</a:t>
            </a:r>
            <a:r>
              <a:rPr lang="de-DE" sz="2000" dirty="0"/>
              <a:t> 14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course</a:t>
            </a:r>
            <a:r>
              <a:rPr lang="de-DE" sz="2000" dirty="0"/>
              <a:t>  „COMP6248 </a:t>
            </a:r>
            <a:r>
              <a:rPr lang="de-DE" sz="2000" dirty="0" err="1"/>
              <a:t>Differentiable</a:t>
            </a:r>
            <a:r>
              <a:rPr lang="de-DE" sz="2000" dirty="0"/>
              <a:t> </a:t>
            </a:r>
            <a:r>
              <a:rPr lang="de-DE" sz="2000" dirty="0" err="1"/>
              <a:t>Programming</a:t>
            </a:r>
            <a:r>
              <a:rPr lang="de-DE" sz="2000" dirty="0"/>
              <a:t> (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some</a:t>
            </a:r>
            <a:r>
              <a:rPr lang="de-DE" sz="2000" dirty="0"/>
              <a:t> </a:t>
            </a:r>
            <a:r>
              <a:rPr lang="de-DE" sz="2000" dirty="0" err="1"/>
              <a:t>Deep</a:t>
            </a:r>
            <a:r>
              <a:rPr lang="de-DE" sz="2000" dirty="0"/>
              <a:t> Learning)“  </a:t>
            </a:r>
            <a:r>
              <a:rPr lang="de-DE" sz="2000" dirty="0">
                <a:hlinkClick r:id="rId3"/>
              </a:rPr>
              <a:t>http://comp6248.ecs.soton.ac.uk/</a:t>
            </a:r>
            <a:endParaRPr lang="de-DE" sz="2000" dirty="0"/>
          </a:p>
          <a:p>
            <a:r>
              <a:rPr lang="de-DE" sz="2000" dirty="0"/>
              <a:t>Möller/</a:t>
            </a:r>
            <a:r>
              <a:rPr lang="de-DE" sz="2000" dirty="0" err="1"/>
              <a:t>Özcep</a:t>
            </a:r>
            <a:r>
              <a:rPr lang="de-DE" sz="2000" dirty="0"/>
              <a:t>: </a:t>
            </a:r>
            <a:r>
              <a:rPr lang="de-DE" sz="2000" dirty="0" err="1"/>
              <a:t>Lecture</a:t>
            </a:r>
            <a:r>
              <a:rPr lang="de-DE" sz="2000" dirty="0"/>
              <a:t> „Word </a:t>
            </a:r>
            <a:r>
              <a:rPr lang="de-DE" sz="2000" dirty="0" err="1"/>
              <a:t>semantics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Latent Relational </a:t>
            </a:r>
            <a:r>
              <a:rPr lang="de-DE" sz="2000" dirty="0" err="1"/>
              <a:t>Structures</a:t>
            </a:r>
            <a:r>
              <a:rPr lang="de-DE" sz="2000" dirty="0"/>
              <a:t>“ </a:t>
            </a:r>
            <a:r>
              <a:rPr lang="de-DE" sz="2000" dirty="0" err="1"/>
              <a:t>of</a:t>
            </a:r>
            <a:r>
              <a:rPr lang="de-DE" sz="2000" dirty="0"/>
              <a:t> Course „Web-Mining </a:t>
            </a:r>
            <a:r>
              <a:rPr lang="de-DE" sz="2000" dirty="0" err="1"/>
              <a:t>Agents</a:t>
            </a:r>
            <a:r>
              <a:rPr lang="de-DE" sz="2000" dirty="0"/>
              <a:t>“</a:t>
            </a:r>
          </a:p>
          <a:p>
            <a:r>
              <a:rPr lang="de-DE" sz="2000" dirty="0" err="1"/>
              <a:t>Özcep</a:t>
            </a:r>
            <a:r>
              <a:rPr lang="de-DE" sz="2000" dirty="0"/>
              <a:t>: Knowledge Graph </a:t>
            </a:r>
            <a:r>
              <a:rPr lang="de-DE" sz="2000" dirty="0" err="1"/>
              <a:t>Embeddings</a:t>
            </a:r>
            <a:r>
              <a:rPr lang="de-DE" sz="2000" dirty="0"/>
              <a:t>, Talk at KI-</a:t>
            </a:r>
            <a:r>
              <a:rPr lang="de-DE" sz="2000" dirty="0" err="1"/>
              <a:t>Kolloqium</a:t>
            </a:r>
            <a:r>
              <a:rPr lang="de-DE" sz="2000" dirty="0"/>
              <a:t> </a:t>
            </a:r>
            <a:r>
              <a:rPr lang="de-DE" sz="2000" dirty="0">
                <a:hlinkClick r:id="rId4"/>
              </a:rPr>
              <a:t>https://</a:t>
            </a:r>
            <a:r>
              <a:rPr lang="de-DE" sz="2000" dirty="0" err="1">
                <a:hlinkClick r:id="rId4"/>
              </a:rPr>
              <a:t>www.ifis.uni-luebeck.de</a:t>
            </a:r>
            <a:r>
              <a:rPr lang="de-DE" sz="2000" dirty="0">
                <a:hlinkClick r:id="rId4"/>
              </a:rPr>
              <a:t>/~</a:t>
            </a:r>
            <a:r>
              <a:rPr lang="de-DE" sz="2000" dirty="0" err="1">
                <a:hlinkClick r:id="rId4"/>
              </a:rPr>
              <a:t>moeller</a:t>
            </a:r>
            <a:r>
              <a:rPr lang="de-DE" sz="2000" dirty="0">
                <a:hlinkClick r:id="rId4"/>
              </a:rPr>
              <a:t>/KI-Kolloquium/2019-12-02-Oezcep.pdf</a:t>
            </a:r>
            <a:endParaRPr lang="de-DE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D9550F-22F7-5D43-AB7E-1EB6D1BAF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55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30651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4DE854-C94E-3440-A057-53C771217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9725E2-C97F-0D41-A3D5-3F467EAB1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200" dirty="0"/>
              <a:t>T. </a:t>
            </a:r>
            <a:r>
              <a:rPr lang="de-DE" sz="1200" dirty="0" err="1"/>
              <a:t>Mikolov</a:t>
            </a:r>
            <a:r>
              <a:rPr lang="de-DE" sz="1200" dirty="0"/>
              <a:t>, I. </a:t>
            </a:r>
            <a:r>
              <a:rPr lang="de-DE" sz="1200" dirty="0" err="1"/>
              <a:t>Sutskever</a:t>
            </a:r>
            <a:r>
              <a:rPr lang="de-DE" sz="1200" dirty="0"/>
              <a:t>, K. Chen, G. Corrado, </a:t>
            </a:r>
            <a:r>
              <a:rPr lang="de-DE" sz="1200" dirty="0" err="1"/>
              <a:t>and</a:t>
            </a:r>
            <a:r>
              <a:rPr lang="de-DE" sz="1200" dirty="0"/>
              <a:t> J. Dean. Distributed </a:t>
            </a:r>
            <a:r>
              <a:rPr lang="de-DE" sz="1200" dirty="0" err="1"/>
              <a:t>Representations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Words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Phrases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their</a:t>
            </a:r>
            <a:r>
              <a:rPr lang="de-DE" sz="1200" dirty="0"/>
              <a:t> </a:t>
            </a:r>
            <a:r>
              <a:rPr lang="de-DE" sz="1200" dirty="0" err="1"/>
              <a:t>Compositionality</a:t>
            </a:r>
            <a:r>
              <a:rPr lang="de-DE" sz="1200" dirty="0"/>
              <a:t>. </a:t>
            </a:r>
            <a:r>
              <a:rPr lang="de-DE" sz="1200" dirty="0" err="1"/>
              <a:t>ArXiv</a:t>
            </a:r>
            <a:r>
              <a:rPr lang="de-DE" sz="1200" dirty="0"/>
              <a:t> </a:t>
            </a:r>
            <a:r>
              <a:rPr lang="de-DE" sz="1200" dirty="0" err="1"/>
              <a:t>e</a:t>
            </a:r>
            <a:r>
              <a:rPr lang="de-DE" sz="1200" dirty="0"/>
              <a:t>-prints, </a:t>
            </a:r>
            <a:r>
              <a:rPr lang="de-DE" sz="1200" dirty="0" err="1"/>
              <a:t>Oct</a:t>
            </a:r>
            <a:r>
              <a:rPr lang="de-DE" sz="1200" dirty="0"/>
              <a:t>. 2013.</a:t>
            </a:r>
          </a:p>
          <a:p>
            <a:r>
              <a:rPr lang="de-DE" sz="1200" dirty="0"/>
              <a:t> J. </a:t>
            </a:r>
            <a:r>
              <a:rPr lang="de-DE" sz="1200" dirty="0" err="1"/>
              <a:t>Pennington</a:t>
            </a:r>
            <a:r>
              <a:rPr lang="de-DE" sz="1200" dirty="0"/>
              <a:t>, R. Socher, </a:t>
            </a:r>
            <a:r>
              <a:rPr lang="de-DE" sz="1200" dirty="0" err="1"/>
              <a:t>and</a:t>
            </a:r>
            <a:r>
              <a:rPr lang="de-DE" sz="1200" dirty="0"/>
              <a:t> C. D. Manning. </a:t>
            </a:r>
            <a:r>
              <a:rPr lang="de-DE" sz="1200" dirty="0" err="1"/>
              <a:t>Glove</a:t>
            </a:r>
            <a:r>
              <a:rPr lang="de-DE" sz="1200" dirty="0"/>
              <a:t>: Global </a:t>
            </a:r>
            <a:r>
              <a:rPr lang="de-DE" sz="1200" dirty="0" err="1"/>
              <a:t>vectors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</a:t>
            </a:r>
            <a:r>
              <a:rPr lang="de-DE" sz="1200" dirty="0" err="1"/>
              <a:t>word</a:t>
            </a:r>
            <a:r>
              <a:rPr lang="de-DE" sz="1200" dirty="0"/>
              <a:t> </a:t>
            </a:r>
            <a:r>
              <a:rPr lang="de-DE" sz="1200" dirty="0" err="1"/>
              <a:t>representation</a:t>
            </a:r>
            <a:r>
              <a:rPr lang="de-DE" sz="1200" dirty="0"/>
              <a:t>. In EMNLP, </a:t>
            </a:r>
            <a:r>
              <a:rPr lang="de-DE" sz="1200" dirty="0" err="1"/>
              <a:t>volume</a:t>
            </a:r>
            <a:r>
              <a:rPr lang="de-DE" sz="1200" dirty="0"/>
              <a:t> 14, </a:t>
            </a:r>
            <a:r>
              <a:rPr lang="de-DE" sz="1200" dirty="0" err="1"/>
              <a:t>pages</a:t>
            </a:r>
            <a:r>
              <a:rPr lang="de-DE" sz="1200" dirty="0"/>
              <a:t> 1532–1543, 2014.</a:t>
            </a:r>
            <a:endParaRPr lang="en-US" sz="1200" dirty="0"/>
          </a:p>
          <a:p>
            <a:r>
              <a:rPr lang="de-DE" sz="1200" dirty="0"/>
              <a:t>Y. Goldberg </a:t>
            </a:r>
            <a:r>
              <a:rPr lang="de-DE" sz="1200" dirty="0" err="1"/>
              <a:t>and</a:t>
            </a:r>
            <a:r>
              <a:rPr lang="de-DE" sz="1200" dirty="0"/>
              <a:t> O. Levy. word2vec </a:t>
            </a:r>
            <a:r>
              <a:rPr lang="de-DE" sz="1200" dirty="0" err="1"/>
              <a:t>Explained</a:t>
            </a:r>
            <a:r>
              <a:rPr lang="de-DE" sz="1200" dirty="0"/>
              <a:t>: </a:t>
            </a:r>
            <a:r>
              <a:rPr lang="de-DE" sz="1200" dirty="0" err="1"/>
              <a:t>deriving</a:t>
            </a:r>
            <a:r>
              <a:rPr lang="de-DE" sz="1200" dirty="0"/>
              <a:t> </a:t>
            </a:r>
            <a:r>
              <a:rPr lang="de-DE" sz="1200" dirty="0" err="1"/>
              <a:t>Mikolov</a:t>
            </a:r>
            <a:r>
              <a:rPr lang="de-DE" sz="1200" dirty="0"/>
              <a:t> et </a:t>
            </a:r>
            <a:r>
              <a:rPr lang="de-DE" sz="1200" dirty="0" err="1"/>
              <a:t>al.’s</a:t>
            </a:r>
            <a:r>
              <a:rPr lang="de-DE" sz="1200" dirty="0"/>
              <a:t> negative-sampling </a:t>
            </a:r>
            <a:r>
              <a:rPr lang="de-DE" sz="1200" dirty="0" err="1"/>
              <a:t>word</a:t>
            </a:r>
            <a:r>
              <a:rPr lang="de-DE" sz="1200" dirty="0"/>
              <a:t>- </a:t>
            </a:r>
            <a:r>
              <a:rPr lang="de-DE" sz="1200" dirty="0" err="1"/>
              <a:t>embedding</a:t>
            </a:r>
            <a:r>
              <a:rPr lang="de-DE" sz="1200" dirty="0"/>
              <a:t> </a:t>
            </a:r>
            <a:r>
              <a:rPr lang="de-DE" sz="1200" dirty="0" err="1"/>
              <a:t>method</a:t>
            </a:r>
            <a:r>
              <a:rPr lang="de-DE" sz="1200" dirty="0"/>
              <a:t>, </a:t>
            </a:r>
            <a:r>
              <a:rPr lang="de-DE" sz="1200" dirty="0" err="1"/>
              <a:t>Arxiv</a:t>
            </a:r>
            <a:r>
              <a:rPr lang="de-DE" sz="1200" dirty="0"/>
              <a:t> </a:t>
            </a:r>
            <a:r>
              <a:rPr lang="de-DE" sz="1200" dirty="0" err="1"/>
              <a:t>eprints,Feb</a:t>
            </a:r>
            <a:r>
              <a:rPr lang="de-DE" sz="1200" dirty="0"/>
              <a:t>. 2014. </a:t>
            </a:r>
          </a:p>
          <a:p>
            <a:r>
              <a:rPr lang="de-DE" sz="1200" dirty="0"/>
              <a:t> 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Nickel, </a:t>
            </a:r>
            <a:r>
              <a:rPr lang="de-DE" sz="1200" spc="99" dirty="0">
                <a:latin typeface="Myriad Pro" panose="020B0503030403020204" pitchFamily="34" charset="0"/>
                <a:cs typeface="Calibri"/>
              </a:rPr>
              <a:t>M.; </a:t>
            </a:r>
            <a:r>
              <a:rPr lang="de-DE" sz="1200" spc="89" dirty="0" err="1">
                <a:latin typeface="Myriad Pro" panose="020B0503030403020204" pitchFamily="34" charset="0"/>
                <a:cs typeface="Calibri"/>
              </a:rPr>
              <a:t>Tresp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, </a:t>
            </a:r>
            <a:r>
              <a:rPr lang="de-DE" sz="1200" spc="129" dirty="0">
                <a:latin typeface="Myriad Pro" panose="020B0503030403020204" pitchFamily="34" charset="0"/>
                <a:cs typeface="Calibri"/>
              </a:rPr>
              <a:t>V.;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and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Kriegel, </a:t>
            </a:r>
            <a:r>
              <a:rPr lang="de-DE" sz="1200" spc="129" dirty="0">
                <a:latin typeface="Myriad Pro" panose="020B0503030403020204" pitchFamily="34" charset="0"/>
                <a:cs typeface="Calibri"/>
              </a:rPr>
              <a:t>H.-P. </a:t>
            </a:r>
            <a:r>
              <a:rPr lang="de-DE" sz="1200" spc="238" dirty="0">
                <a:latin typeface="Myriad Pro" panose="020B0503030403020204" pitchFamily="34" charset="0"/>
                <a:cs typeface="Calibri"/>
              </a:rPr>
              <a:t>A </a:t>
            </a:r>
            <a:r>
              <a:rPr lang="de-DE" sz="1200" spc="69" dirty="0" err="1">
                <a:latin typeface="Myriad Pro" panose="020B0503030403020204" pitchFamily="34" charset="0"/>
                <a:cs typeface="Calibri"/>
              </a:rPr>
              <a:t>three-way</a:t>
            </a:r>
            <a:r>
              <a:rPr lang="de-DE" sz="1200" spc="6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model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50" dirty="0" err="1">
                <a:latin typeface="Myriad Pro" panose="020B0503030403020204" pitchFamily="34" charset="0"/>
                <a:cs typeface="Calibri"/>
              </a:rPr>
              <a:t>for</a:t>
            </a:r>
            <a:r>
              <a:rPr lang="de-DE" sz="1200" spc="50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59" dirty="0" err="1">
                <a:latin typeface="Myriad Pro" panose="020B0503030403020204" pitchFamily="34" charset="0"/>
                <a:cs typeface="Calibri"/>
              </a:rPr>
              <a:t>collective</a:t>
            </a:r>
            <a:r>
              <a:rPr lang="de-DE" sz="1200" spc="5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59" dirty="0" err="1">
                <a:latin typeface="Myriad Pro" panose="020B0503030403020204" pitchFamily="34" charset="0"/>
                <a:cs typeface="Calibri"/>
              </a:rPr>
              <a:t>learning</a:t>
            </a:r>
            <a:r>
              <a:rPr lang="de-DE" sz="1200" spc="5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on  multi-relational </a:t>
            </a:r>
            <a:r>
              <a:rPr lang="de-DE" sz="1200" spc="89" dirty="0" err="1">
                <a:latin typeface="Myriad Pro" panose="020B0503030403020204" pitchFamily="34" charset="0"/>
                <a:cs typeface="Calibri"/>
              </a:rPr>
              <a:t>data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. 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In </a:t>
            </a:r>
            <a:r>
              <a:rPr lang="de-DE" sz="1200" spc="119" dirty="0" err="1">
                <a:latin typeface="Myriad Pro" panose="020B0503030403020204" pitchFamily="34" charset="0"/>
                <a:cs typeface="Calibri"/>
              </a:rPr>
              <a:t>Proc</a:t>
            </a:r>
            <a:r>
              <a:rPr lang="de-DE" sz="1200" spc="119" dirty="0">
                <a:latin typeface="Myriad Pro" panose="020B0503030403020204" pitchFamily="34" charset="0"/>
                <a:cs typeface="Calibri"/>
              </a:rPr>
              <a:t>. </a:t>
            </a:r>
            <a:r>
              <a:rPr lang="de-DE" sz="1200" spc="168" dirty="0">
                <a:latin typeface="Myriad Pro" panose="020B0503030403020204" pitchFamily="34" charset="0"/>
                <a:cs typeface="Calibri"/>
              </a:rPr>
              <a:t>ICML, 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809–816,</a:t>
            </a:r>
            <a:r>
              <a:rPr lang="de-DE" sz="1200" spc="226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2011.</a:t>
            </a:r>
            <a:endParaRPr lang="de-DE" sz="1200" dirty="0">
              <a:latin typeface="Myriad Pro" panose="020B0503030403020204" pitchFamily="34" charset="0"/>
              <a:cs typeface="Calibri"/>
            </a:endParaRPr>
          </a:p>
          <a:p>
            <a:r>
              <a:rPr lang="de-DE" sz="1200" spc="129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de-DE" sz="1200" spc="159" dirty="0">
                <a:latin typeface="Myriad Pro" panose="020B0503030403020204" pitchFamily="34" charset="0"/>
                <a:cs typeface="Calibri"/>
              </a:rPr>
              <a:t>A. 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Bordes, </a:t>
            </a:r>
            <a:r>
              <a:rPr lang="de-DE" sz="1200" spc="139" dirty="0">
                <a:latin typeface="Myriad Pro" panose="020B0503030403020204" pitchFamily="34" charset="0"/>
                <a:cs typeface="Calibri"/>
              </a:rPr>
              <a:t>N. </a:t>
            </a:r>
            <a:r>
              <a:rPr lang="de-DE" sz="1200" spc="69" dirty="0" err="1">
                <a:latin typeface="Myriad Pro" panose="020B0503030403020204" pitchFamily="34" charset="0"/>
                <a:cs typeface="Calibri"/>
              </a:rPr>
              <a:t>Usunier</a:t>
            </a:r>
            <a:r>
              <a:rPr lang="de-DE" sz="1200" spc="69" dirty="0">
                <a:latin typeface="Myriad Pro" panose="020B0503030403020204" pitchFamily="34" charset="0"/>
                <a:cs typeface="Calibri"/>
              </a:rPr>
              <a:t>, </a:t>
            </a:r>
            <a:r>
              <a:rPr lang="de-DE" sz="1200" spc="159" dirty="0">
                <a:latin typeface="Myriad Pro" panose="020B0503030403020204" pitchFamily="34" charset="0"/>
                <a:cs typeface="Calibri"/>
              </a:rPr>
              <a:t>A. 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Garcia-Duran, </a:t>
            </a:r>
            <a:r>
              <a:rPr lang="de-DE" sz="1200" spc="178" dirty="0">
                <a:latin typeface="Myriad Pro" panose="020B0503030403020204" pitchFamily="34" charset="0"/>
                <a:cs typeface="Calibri"/>
              </a:rPr>
              <a:t>J. 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Weston,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and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168" dirty="0">
                <a:latin typeface="Myriad Pro" panose="020B0503030403020204" pitchFamily="34" charset="0"/>
                <a:cs typeface="Calibri"/>
              </a:rPr>
              <a:t>O. </a:t>
            </a:r>
            <a:r>
              <a:rPr lang="de-DE" sz="1200" spc="89" dirty="0" err="1">
                <a:latin typeface="Myriad Pro" panose="020B0503030403020204" pitchFamily="34" charset="0"/>
                <a:cs typeface="Calibri"/>
              </a:rPr>
              <a:t>Yakhnenko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. </a:t>
            </a:r>
            <a:r>
              <a:rPr lang="de-DE" sz="1200" spc="89" dirty="0" err="1">
                <a:latin typeface="Myriad Pro" panose="020B0503030403020204" pitchFamily="34" charset="0"/>
                <a:cs typeface="Calibri"/>
              </a:rPr>
              <a:t>Translating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embeddings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   </a:t>
            </a:r>
            <a:r>
              <a:rPr lang="de-DE" sz="1200" spc="40" dirty="0" err="1">
                <a:latin typeface="Myriad Pro" panose="020B0503030403020204" pitchFamily="34" charset="0"/>
                <a:cs typeface="Calibri"/>
              </a:rPr>
              <a:t>for</a:t>
            </a:r>
            <a:r>
              <a:rPr lang="de-DE" sz="1200" spc="40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modeling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 multi-relational </a:t>
            </a:r>
            <a:r>
              <a:rPr lang="de-DE" sz="1200" spc="89" dirty="0" err="1">
                <a:latin typeface="Myriad Pro" panose="020B0503030403020204" pitchFamily="34" charset="0"/>
                <a:cs typeface="Calibri"/>
              </a:rPr>
              <a:t>data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. 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In </a:t>
            </a:r>
            <a:r>
              <a:rPr lang="de-DE" sz="1200" spc="119" dirty="0" err="1">
                <a:latin typeface="Myriad Pro" panose="020B0503030403020204" pitchFamily="34" charset="0"/>
                <a:cs typeface="Calibri"/>
              </a:rPr>
              <a:t>Proc</a:t>
            </a:r>
            <a:r>
              <a:rPr lang="de-DE" sz="1200" spc="119" dirty="0">
                <a:latin typeface="Myriad Pro" panose="020B0503030403020204" pitchFamily="34" charset="0"/>
                <a:cs typeface="Calibri"/>
              </a:rPr>
              <a:t>. </a:t>
            </a:r>
            <a:r>
              <a:rPr lang="de-DE" sz="1200" spc="59" dirty="0" err="1">
                <a:latin typeface="Myriad Pro" panose="020B0503030403020204" pitchFamily="34" charset="0"/>
                <a:cs typeface="Calibri"/>
              </a:rPr>
              <a:t>of</a:t>
            </a:r>
            <a:r>
              <a:rPr lang="de-DE" sz="1200" spc="5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139" dirty="0">
                <a:latin typeface="Myriad Pro" panose="020B0503030403020204" pitchFamily="34" charset="0"/>
                <a:cs typeface="Calibri"/>
              </a:rPr>
              <a:t>NIPS-13, 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pp. 2787–2795,</a:t>
            </a:r>
            <a:r>
              <a:rPr lang="de-DE" sz="1200" spc="14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2013.</a:t>
            </a:r>
          </a:p>
          <a:p>
            <a:r>
              <a:rPr lang="de-DE" sz="1200" spc="129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de-DE" sz="1200" spc="218" dirty="0">
                <a:latin typeface="Myriad Pro" panose="020B0503030403020204" pitchFamily="34" charset="0"/>
                <a:cs typeface="Calibri"/>
              </a:rPr>
              <a:t>Y. </a:t>
            </a:r>
            <a:r>
              <a:rPr lang="de-DE" sz="1200" spc="119" dirty="0">
                <a:latin typeface="Myriad Pro" panose="020B0503030403020204" pitchFamily="34" charset="0"/>
                <a:cs typeface="Calibri"/>
              </a:rPr>
              <a:t>Lin, </a:t>
            </a:r>
            <a:r>
              <a:rPr lang="de-DE" sz="1200" spc="188" dirty="0">
                <a:latin typeface="Myriad Pro" panose="020B0503030403020204" pitchFamily="34" charset="0"/>
                <a:cs typeface="Calibri"/>
              </a:rPr>
              <a:t>Z. </a:t>
            </a:r>
            <a:r>
              <a:rPr lang="de-DE" sz="1200" spc="119" dirty="0">
                <a:latin typeface="Myriad Pro" panose="020B0503030403020204" pitchFamily="34" charset="0"/>
                <a:cs typeface="Calibri"/>
              </a:rPr>
              <a:t>Liu, </a:t>
            </a:r>
            <a:r>
              <a:rPr lang="de-DE" sz="1200" spc="129" dirty="0">
                <a:latin typeface="Myriad Pro" panose="020B0503030403020204" pitchFamily="34" charset="0"/>
                <a:cs typeface="Calibri"/>
              </a:rPr>
              <a:t>M. </a:t>
            </a:r>
            <a:r>
              <a:rPr lang="de-DE" sz="1200" spc="119" dirty="0">
                <a:latin typeface="Myriad Pro" panose="020B0503030403020204" pitchFamily="34" charset="0"/>
                <a:cs typeface="Calibri"/>
              </a:rPr>
              <a:t>Sun, </a:t>
            </a:r>
            <a:r>
              <a:rPr lang="de-DE" sz="1200" spc="218" dirty="0">
                <a:latin typeface="Myriad Pro" panose="020B0503030403020204" pitchFamily="34" charset="0"/>
                <a:cs typeface="Calibri"/>
              </a:rPr>
              <a:t>Y. </a:t>
            </a:r>
            <a:r>
              <a:rPr lang="de-DE" sz="1200" spc="119" dirty="0">
                <a:latin typeface="Myriad Pro" panose="020B0503030403020204" pitchFamily="34" charset="0"/>
                <a:cs typeface="Calibri"/>
              </a:rPr>
              <a:t>Liu,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and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198" dirty="0">
                <a:latin typeface="Myriad Pro" panose="020B0503030403020204" pitchFamily="34" charset="0"/>
                <a:cs typeface="Calibri"/>
              </a:rPr>
              <a:t>X. </a:t>
            </a:r>
            <a:r>
              <a:rPr lang="de-DE" sz="1200" spc="139" dirty="0">
                <a:latin typeface="Myriad Pro" panose="020B0503030403020204" pitchFamily="34" charset="0"/>
                <a:cs typeface="Calibri"/>
              </a:rPr>
              <a:t>Zhu. 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Learning </a:t>
            </a:r>
            <a:r>
              <a:rPr lang="de-DE" sz="1200" spc="69" dirty="0" err="1">
                <a:latin typeface="Myriad Pro" panose="020B0503030403020204" pitchFamily="34" charset="0"/>
                <a:cs typeface="Calibri"/>
              </a:rPr>
              <a:t>entity</a:t>
            </a:r>
            <a:r>
              <a:rPr lang="de-DE" sz="1200" spc="6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and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59" dirty="0" err="1">
                <a:latin typeface="Myriad Pro" panose="020B0503030403020204" pitchFamily="34" charset="0"/>
                <a:cs typeface="Calibri"/>
              </a:rPr>
              <a:t>relation</a:t>
            </a:r>
            <a:r>
              <a:rPr lang="de-DE" sz="1200" spc="5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embeddings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40" dirty="0" err="1">
                <a:latin typeface="Myriad Pro" panose="020B0503030403020204" pitchFamily="34" charset="0"/>
                <a:cs typeface="Calibri"/>
              </a:rPr>
              <a:t>for</a:t>
            </a:r>
            <a:r>
              <a:rPr lang="de-DE" sz="1200" spc="40" dirty="0">
                <a:latin typeface="Myriad Pro" panose="020B0503030403020204" pitchFamily="34" charset="0"/>
                <a:cs typeface="Calibri"/>
              </a:rPr>
              <a:t>  </a:t>
            </a:r>
            <a:r>
              <a:rPr lang="de-DE" sz="1200" spc="69" dirty="0" err="1">
                <a:latin typeface="Myriad Pro" panose="020B0503030403020204" pitchFamily="34" charset="0"/>
                <a:cs typeface="Calibri"/>
              </a:rPr>
              <a:t>knowledge</a:t>
            </a:r>
            <a:r>
              <a:rPr lang="de-DE" sz="1200" spc="6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89" dirty="0" err="1">
                <a:latin typeface="Myriad Pro" panose="020B0503030403020204" pitchFamily="34" charset="0"/>
                <a:cs typeface="Calibri"/>
              </a:rPr>
              <a:t>graph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69" dirty="0" err="1">
                <a:latin typeface="Myriad Pro" panose="020B0503030403020204" pitchFamily="34" charset="0"/>
                <a:cs typeface="Calibri"/>
              </a:rPr>
              <a:t>completion</a:t>
            </a:r>
            <a:r>
              <a:rPr lang="de-DE" sz="1200" spc="69" dirty="0">
                <a:latin typeface="Myriad Pro" panose="020B0503030403020204" pitchFamily="34" charset="0"/>
                <a:cs typeface="Calibri"/>
              </a:rPr>
              <a:t>. 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In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Proceedings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59" dirty="0" err="1">
                <a:latin typeface="Myriad Pro" panose="020B0503030403020204" pitchFamily="34" charset="0"/>
                <a:cs typeface="Calibri"/>
              </a:rPr>
              <a:t>of</a:t>
            </a:r>
            <a:r>
              <a:rPr lang="de-DE" sz="1200" spc="5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149" dirty="0">
                <a:latin typeface="Myriad Pro" panose="020B0503030403020204" pitchFamily="34" charset="0"/>
                <a:cs typeface="Calibri"/>
              </a:rPr>
              <a:t>AAAI-15,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pages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2181–2187, 2015.</a:t>
            </a:r>
          </a:p>
          <a:p>
            <a:r>
              <a:rPr lang="de-DE" sz="1200" dirty="0">
                <a:latin typeface="Myriad Pro" panose="020B0503030403020204" pitchFamily="34" charset="0"/>
                <a:cs typeface="Times New Roman"/>
              </a:rPr>
              <a:t>   </a:t>
            </a:r>
            <a:r>
              <a:rPr lang="de-DE" sz="1200" spc="129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de-DE" sz="1200" spc="178" dirty="0">
                <a:latin typeface="Myriad Pro" panose="020B0503030403020204" pitchFamily="34" charset="0"/>
                <a:cs typeface="Calibri"/>
              </a:rPr>
              <a:t>B. </a:t>
            </a:r>
            <a:r>
              <a:rPr lang="de-DE" sz="1200" spc="119" dirty="0">
                <a:latin typeface="Myriad Pro" panose="020B0503030403020204" pitchFamily="34" charset="0"/>
                <a:cs typeface="Calibri"/>
              </a:rPr>
              <a:t>Yang, </a:t>
            </a:r>
            <a:r>
              <a:rPr lang="de-DE" sz="1200" spc="168" dirty="0">
                <a:latin typeface="Myriad Pro" panose="020B0503030403020204" pitchFamily="34" charset="0"/>
                <a:cs typeface="Calibri"/>
              </a:rPr>
              <a:t>W. 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tau </a:t>
            </a:r>
            <a:r>
              <a:rPr lang="de-DE" sz="1200" spc="139" dirty="0" err="1">
                <a:latin typeface="Myriad Pro" panose="020B0503030403020204" pitchFamily="34" charset="0"/>
                <a:cs typeface="Calibri"/>
              </a:rPr>
              <a:t>Yih</a:t>
            </a:r>
            <a:r>
              <a:rPr lang="de-DE" sz="1200" spc="139" dirty="0">
                <a:latin typeface="Myriad Pro" panose="020B0503030403020204" pitchFamily="34" charset="0"/>
                <a:cs typeface="Calibri"/>
              </a:rPr>
              <a:t>, </a:t>
            </a:r>
            <a:r>
              <a:rPr lang="de-DE" sz="1200" spc="198" dirty="0">
                <a:latin typeface="Myriad Pro" panose="020B0503030403020204" pitchFamily="34" charset="0"/>
                <a:cs typeface="Calibri"/>
              </a:rPr>
              <a:t>X. </a:t>
            </a:r>
            <a:r>
              <a:rPr lang="de-DE" sz="1200" spc="109" dirty="0">
                <a:latin typeface="Myriad Pro" panose="020B0503030403020204" pitchFamily="34" charset="0"/>
                <a:cs typeface="Calibri"/>
              </a:rPr>
              <a:t>He, </a:t>
            </a:r>
            <a:r>
              <a:rPr lang="de-DE" sz="1200" spc="178" dirty="0">
                <a:latin typeface="Myriad Pro" panose="020B0503030403020204" pitchFamily="34" charset="0"/>
                <a:cs typeface="Calibri"/>
              </a:rPr>
              <a:t>J. </a:t>
            </a:r>
            <a:r>
              <a:rPr lang="de-DE" sz="1200" spc="99" dirty="0">
                <a:latin typeface="Myriad Pro" panose="020B0503030403020204" pitchFamily="34" charset="0"/>
                <a:cs typeface="Calibri"/>
              </a:rPr>
              <a:t>Gao,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and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168" dirty="0">
                <a:latin typeface="Myriad Pro" panose="020B0503030403020204" pitchFamily="34" charset="0"/>
                <a:cs typeface="Calibri"/>
              </a:rPr>
              <a:t>L. </a:t>
            </a:r>
            <a:r>
              <a:rPr lang="de-DE" sz="1200" spc="109" dirty="0">
                <a:latin typeface="Myriad Pro" panose="020B0503030403020204" pitchFamily="34" charset="0"/>
                <a:cs typeface="Calibri"/>
              </a:rPr>
              <a:t>Deng. Embedding </a:t>
            </a:r>
            <a:r>
              <a:rPr lang="de-DE" sz="1200" spc="59" dirty="0" err="1">
                <a:latin typeface="Myriad Pro" panose="020B0503030403020204" pitchFamily="34" charset="0"/>
                <a:cs typeface="Calibri"/>
              </a:rPr>
              <a:t>entities</a:t>
            </a:r>
            <a:r>
              <a:rPr lang="de-DE" sz="1200" spc="5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and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59" dirty="0" err="1">
                <a:latin typeface="Myriad Pro" panose="020B0503030403020204" pitchFamily="34" charset="0"/>
                <a:cs typeface="Calibri"/>
              </a:rPr>
              <a:t>relations</a:t>
            </a:r>
            <a:r>
              <a:rPr lang="de-DE" sz="1200" spc="5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40" dirty="0" err="1">
                <a:latin typeface="Myriad Pro" panose="020B0503030403020204" pitchFamily="34" charset="0"/>
                <a:cs typeface="Calibri"/>
              </a:rPr>
              <a:t>for</a:t>
            </a:r>
            <a:r>
              <a:rPr lang="de-DE" sz="1200" spc="40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59" dirty="0" err="1">
                <a:latin typeface="Myriad Pro" panose="020B0503030403020204" pitchFamily="34" charset="0"/>
                <a:cs typeface="Calibri"/>
              </a:rPr>
              <a:t>learning</a:t>
            </a:r>
            <a:r>
              <a:rPr lang="de-DE" sz="1200" spc="59" dirty="0">
                <a:latin typeface="Myriad Pro" panose="020B0503030403020204" pitchFamily="34" charset="0"/>
                <a:cs typeface="Calibri"/>
              </a:rPr>
              <a:t> 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and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50" dirty="0" err="1">
                <a:latin typeface="Myriad Pro" panose="020B0503030403020204" pitchFamily="34" charset="0"/>
                <a:cs typeface="Calibri"/>
              </a:rPr>
              <a:t>inference</a:t>
            </a:r>
            <a:r>
              <a:rPr lang="de-DE" sz="1200" spc="50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59" dirty="0">
                <a:latin typeface="Myriad Pro" panose="020B0503030403020204" pitchFamily="34" charset="0"/>
                <a:cs typeface="Calibri"/>
              </a:rPr>
              <a:t>in </a:t>
            </a:r>
            <a:r>
              <a:rPr lang="de-DE" sz="1200" spc="69" dirty="0" err="1">
                <a:latin typeface="Myriad Pro" panose="020B0503030403020204" pitchFamily="34" charset="0"/>
                <a:cs typeface="Calibri"/>
              </a:rPr>
              <a:t>knowledge</a:t>
            </a:r>
            <a:r>
              <a:rPr lang="de-DE" sz="1200" spc="6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69" dirty="0" err="1">
                <a:latin typeface="Myriad Pro" panose="020B0503030403020204" pitchFamily="34" charset="0"/>
                <a:cs typeface="Calibri"/>
              </a:rPr>
              <a:t>bases</a:t>
            </a:r>
            <a:r>
              <a:rPr lang="de-DE" sz="1200" spc="69" dirty="0">
                <a:latin typeface="Myriad Pro" panose="020B0503030403020204" pitchFamily="34" charset="0"/>
                <a:cs typeface="Calibri"/>
              </a:rPr>
              <a:t>. </a:t>
            </a:r>
            <a:r>
              <a:rPr lang="de-DE" sz="1200" spc="178" dirty="0" err="1">
                <a:latin typeface="Myriad Pro" panose="020B0503030403020204" pitchFamily="34" charset="0"/>
                <a:cs typeface="Calibri"/>
              </a:rPr>
              <a:t>CoRR</a:t>
            </a:r>
            <a:r>
              <a:rPr lang="de-DE" sz="1200" spc="178" dirty="0">
                <a:latin typeface="Myriad Pro" panose="020B0503030403020204" pitchFamily="34" charset="0"/>
                <a:cs typeface="Calibri"/>
              </a:rPr>
              <a:t>, </a:t>
            </a:r>
            <a:r>
              <a:rPr lang="de-DE" sz="1200" spc="89" dirty="0" err="1">
                <a:latin typeface="Myriad Pro" panose="020B0503030403020204" pitchFamily="34" charset="0"/>
                <a:cs typeface="Calibri"/>
              </a:rPr>
              <a:t>abs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/1412.6575,</a:t>
            </a:r>
            <a:r>
              <a:rPr lang="de-DE" sz="1200" spc="14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2014</a:t>
            </a:r>
          </a:p>
          <a:p>
            <a:r>
              <a:rPr lang="de-DE" sz="1200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de-DE" sz="1200" spc="129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de-DE" sz="1200" spc="99" dirty="0">
                <a:latin typeface="Myriad Pro" panose="020B0503030403020204" pitchFamily="34" charset="0"/>
                <a:cs typeface="Calibri"/>
              </a:rPr>
              <a:t>Nguyen, </a:t>
            </a:r>
            <a:r>
              <a:rPr lang="de-DE" sz="1200" spc="168" dirty="0">
                <a:latin typeface="Myriad Pro" panose="020B0503030403020204" pitchFamily="34" charset="0"/>
                <a:cs typeface="Calibri"/>
              </a:rPr>
              <a:t>D. </a:t>
            </a:r>
            <a:r>
              <a:rPr lang="de-DE" sz="1200" spc="129" dirty="0">
                <a:latin typeface="Myriad Pro" panose="020B0503030403020204" pitchFamily="34" charset="0"/>
                <a:cs typeface="Calibri"/>
              </a:rPr>
              <a:t>Q.; </a:t>
            </a:r>
            <a:r>
              <a:rPr lang="de-DE" sz="1200" spc="99" dirty="0" err="1">
                <a:latin typeface="Myriad Pro" panose="020B0503030403020204" pitchFamily="34" charset="0"/>
                <a:cs typeface="Calibri"/>
              </a:rPr>
              <a:t>Sirts</a:t>
            </a:r>
            <a:r>
              <a:rPr lang="de-DE" sz="1200" spc="99" dirty="0">
                <a:latin typeface="Myriad Pro" panose="020B0503030403020204" pitchFamily="34" charset="0"/>
                <a:cs typeface="Calibri"/>
              </a:rPr>
              <a:t>, </a:t>
            </a:r>
            <a:r>
              <a:rPr lang="de-DE" sz="1200" spc="159" dirty="0">
                <a:latin typeface="Myriad Pro" panose="020B0503030403020204" pitchFamily="34" charset="0"/>
                <a:cs typeface="Calibri"/>
              </a:rPr>
              <a:t>K.; </a:t>
            </a:r>
            <a:r>
              <a:rPr lang="de-DE" sz="1200" spc="139" dirty="0" err="1">
                <a:latin typeface="Myriad Pro" panose="020B0503030403020204" pitchFamily="34" charset="0"/>
                <a:cs typeface="Calibri"/>
              </a:rPr>
              <a:t>Qu</a:t>
            </a:r>
            <a:r>
              <a:rPr lang="de-DE" sz="1200" spc="139" dirty="0">
                <a:latin typeface="Myriad Pro" panose="020B0503030403020204" pitchFamily="34" charset="0"/>
                <a:cs typeface="Calibri"/>
              </a:rPr>
              <a:t>, L.;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and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99" dirty="0">
                <a:latin typeface="Myriad Pro" panose="020B0503030403020204" pitchFamily="34" charset="0"/>
                <a:cs typeface="Calibri"/>
              </a:rPr>
              <a:t>Johnson, </a:t>
            </a:r>
            <a:r>
              <a:rPr lang="de-DE" sz="1200" spc="129" dirty="0">
                <a:latin typeface="Myriad Pro" panose="020B0503030403020204" pitchFamily="34" charset="0"/>
                <a:cs typeface="Calibri"/>
              </a:rPr>
              <a:t>M. </a:t>
            </a:r>
            <a:r>
              <a:rPr lang="de-DE" sz="1200" spc="129" dirty="0" err="1">
                <a:latin typeface="Myriad Pro" panose="020B0503030403020204" pitchFamily="34" charset="0"/>
                <a:cs typeface="Calibri"/>
              </a:rPr>
              <a:t>STransE</a:t>
            </a:r>
            <a:r>
              <a:rPr lang="de-DE" sz="1200" spc="129" dirty="0">
                <a:latin typeface="Myriad Pro" panose="020B0503030403020204" pitchFamily="34" charset="0"/>
                <a:cs typeface="Calibri"/>
              </a:rPr>
              <a:t>: 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a </a:t>
            </a:r>
            <a:r>
              <a:rPr lang="de-DE" sz="1200" spc="69" dirty="0" err="1">
                <a:latin typeface="Myriad Pro" panose="020B0503030403020204" pitchFamily="34" charset="0"/>
                <a:cs typeface="Calibri"/>
              </a:rPr>
              <a:t>novel</a:t>
            </a:r>
            <a:r>
              <a:rPr lang="de-DE" sz="1200" spc="6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89" dirty="0" err="1">
                <a:latin typeface="Myriad Pro" panose="020B0503030403020204" pitchFamily="34" charset="0"/>
                <a:cs typeface="Calibri"/>
              </a:rPr>
              <a:t>embedding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model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59" dirty="0" err="1">
                <a:latin typeface="Myriad Pro" panose="020B0503030403020204" pitchFamily="34" charset="0"/>
                <a:cs typeface="Calibri"/>
              </a:rPr>
              <a:t>of</a:t>
            </a:r>
            <a:r>
              <a:rPr lang="de-DE" sz="1200" spc="5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59" dirty="0" err="1">
                <a:latin typeface="Myriad Pro" panose="020B0503030403020204" pitchFamily="34" charset="0"/>
                <a:cs typeface="Calibri"/>
              </a:rPr>
              <a:t>entities</a:t>
            </a:r>
            <a:r>
              <a:rPr lang="de-DE" sz="1200" spc="59" dirty="0">
                <a:latin typeface="Myriad Pro" panose="020B0503030403020204" pitchFamily="34" charset="0"/>
                <a:cs typeface="Calibri"/>
              </a:rPr>
              <a:t> 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and</a:t>
            </a:r>
            <a:r>
              <a:rPr lang="de-DE" sz="1200" spc="18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59" dirty="0" err="1">
                <a:latin typeface="Myriad Pro" panose="020B0503030403020204" pitchFamily="34" charset="0"/>
                <a:cs typeface="Calibri"/>
              </a:rPr>
              <a:t>relationships</a:t>
            </a:r>
            <a:r>
              <a:rPr lang="de-DE" sz="1200" spc="18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59" dirty="0">
                <a:latin typeface="Myriad Pro" panose="020B0503030403020204" pitchFamily="34" charset="0"/>
                <a:cs typeface="Calibri"/>
              </a:rPr>
              <a:t>in</a:t>
            </a:r>
            <a:r>
              <a:rPr lang="de-DE" sz="1200" spc="19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69" dirty="0" err="1">
                <a:latin typeface="Myriad Pro" panose="020B0503030403020204" pitchFamily="34" charset="0"/>
                <a:cs typeface="Calibri"/>
              </a:rPr>
              <a:t>knowledge</a:t>
            </a:r>
            <a:r>
              <a:rPr lang="de-DE" sz="1200" spc="18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69" dirty="0" err="1">
                <a:latin typeface="Myriad Pro" panose="020B0503030403020204" pitchFamily="34" charset="0"/>
                <a:cs typeface="Calibri"/>
              </a:rPr>
              <a:t>bases</a:t>
            </a:r>
            <a:r>
              <a:rPr lang="de-DE" sz="1200" spc="69" dirty="0">
                <a:latin typeface="Myriad Pro" panose="020B0503030403020204" pitchFamily="34" charset="0"/>
                <a:cs typeface="Calibri"/>
              </a:rPr>
              <a:t>.</a:t>
            </a:r>
            <a:r>
              <a:rPr lang="de-DE" sz="1200" spc="18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In</a:t>
            </a:r>
            <a:r>
              <a:rPr lang="de-DE" sz="1200" spc="19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119" dirty="0" err="1">
                <a:latin typeface="Myriad Pro" panose="020B0503030403020204" pitchFamily="34" charset="0"/>
                <a:cs typeface="Calibri"/>
              </a:rPr>
              <a:t>Proc</a:t>
            </a:r>
            <a:r>
              <a:rPr lang="de-DE" sz="1200" spc="119" dirty="0">
                <a:latin typeface="Myriad Pro" panose="020B0503030403020204" pitchFamily="34" charset="0"/>
                <a:cs typeface="Calibri"/>
              </a:rPr>
              <a:t>.</a:t>
            </a:r>
            <a:r>
              <a:rPr lang="de-DE" sz="1200" spc="18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59" dirty="0" err="1">
                <a:latin typeface="Myriad Pro" panose="020B0503030403020204" pitchFamily="34" charset="0"/>
                <a:cs typeface="Calibri"/>
              </a:rPr>
              <a:t>of</a:t>
            </a:r>
            <a:r>
              <a:rPr lang="de-DE" sz="1200" spc="18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208" dirty="0">
                <a:latin typeface="Myriad Pro" panose="020B0503030403020204" pitchFamily="34" charset="0"/>
                <a:cs typeface="Calibri"/>
              </a:rPr>
              <a:t>NAACL-HLT,</a:t>
            </a:r>
            <a:r>
              <a:rPr lang="de-DE" sz="1200" spc="19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460–466,</a:t>
            </a:r>
            <a:r>
              <a:rPr lang="de-DE" sz="1200" spc="18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2016.</a:t>
            </a:r>
            <a:endParaRPr lang="de-DE" sz="1200" dirty="0">
              <a:latin typeface="Myriad Pro" panose="020B0503030403020204" pitchFamily="34" charset="0"/>
              <a:cs typeface="Calibri"/>
            </a:endParaRPr>
          </a:p>
          <a:p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Trouillon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, </a:t>
            </a:r>
            <a:r>
              <a:rPr lang="de-DE" sz="1200" spc="178" dirty="0">
                <a:latin typeface="Myriad Pro" panose="020B0503030403020204" pitchFamily="34" charset="0"/>
                <a:cs typeface="Calibri"/>
              </a:rPr>
              <a:t>T., </a:t>
            </a:r>
            <a:r>
              <a:rPr lang="de-DE" sz="1200" spc="89" dirty="0" err="1">
                <a:latin typeface="Myriad Pro" panose="020B0503030403020204" pitchFamily="34" charset="0"/>
                <a:cs typeface="Calibri"/>
              </a:rPr>
              <a:t>Welbl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, </a:t>
            </a:r>
            <a:r>
              <a:rPr lang="de-DE" sz="1200" spc="149" dirty="0">
                <a:latin typeface="Myriad Pro" panose="020B0503030403020204" pitchFamily="34" charset="0"/>
                <a:cs typeface="Calibri"/>
              </a:rPr>
              <a:t>J., 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Riedel, </a:t>
            </a:r>
            <a:r>
              <a:rPr lang="de-DE" sz="1200" spc="129" dirty="0">
                <a:latin typeface="Myriad Pro" panose="020B0503030403020204" pitchFamily="34" charset="0"/>
                <a:cs typeface="Calibri"/>
              </a:rPr>
              <a:t>S., </a:t>
            </a:r>
            <a:r>
              <a:rPr lang="de-DE" sz="1200" spc="69" dirty="0" err="1">
                <a:latin typeface="Myriad Pro" panose="020B0503030403020204" pitchFamily="34" charset="0"/>
                <a:cs typeface="Calibri"/>
              </a:rPr>
              <a:t>Gaussier</a:t>
            </a:r>
            <a:r>
              <a:rPr lang="de-DE" sz="1200" spc="69" dirty="0">
                <a:latin typeface="Myriad Pro" panose="020B0503030403020204" pitchFamily="34" charset="0"/>
                <a:cs typeface="Calibri"/>
              </a:rPr>
              <a:t>, </a:t>
            </a:r>
            <a:r>
              <a:rPr lang="de-DE" sz="1200" spc="168" dirty="0">
                <a:latin typeface="Myriad Pro" panose="020B0503030403020204" pitchFamily="34" charset="0"/>
                <a:cs typeface="Calibri"/>
              </a:rPr>
              <a:t>E.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and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99" dirty="0">
                <a:latin typeface="Myriad Pro" panose="020B0503030403020204" pitchFamily="34" charset="0"/>
                <a:cs typeface="Calibri"/>
              </a:rPr>
              <a:t>Bouchard, </a:t>
            </a:r>
            <a:r>
              <a:rPr lang="de-DE" sz="1200" spc="119" dirty="0">
                <a:latin typeface="Myriad Pro" panose="020B0503030403020204" pitchFamily="34" charset="0"/>
                <a:cs typeface="Calibri"/>
              </a:rPr>
              <a:t>G. </a:t>
            </a:r>
            <a:r>
              <a:rPr lang="de-DE" sz="1200" spc="109" dirty="0" err="1">
                <a:latin typeface="Myriad Pro" panose="020B0503030403020204" pitchFamily="34" charset="0"/>
                <a:cs typeface="Calibri"/>
              </a:rPr>
              <a:t>Complex</a:t>
            </a:r>
            <a:r>
              <a:rPr lang="de-DE" sz="1200" spc="10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embeddings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40" dirty="0" err="1">
                <a:latin typeface="Myriad Pro" panose="020B0503030403020204" pitchFamily="34" charset="0"/>
                <a:cs typeface="Calibri"/>
              </a:rPr>
              <a:t>for</a:t>
            </a:r>
            <a:r>
              <a:rPr lang="de-DE" sz="1200" spc="40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69" dirty="0">
                <a:latin typeface="Myriad Pro" panose="020B0503030403020204" pitchFamily="34" charset="0"/>
                <a:cs typeface="Calibri"/>
              </a:rPr>
              <a:t>simple  link </a:t>
            </a:r>
            <a:r>
              <a:rPr lang="de-DE" sz="1200" spc="59" dirty="0" err="1">
                <a:latin typeface="Myriad Pro" panose="020B0503030403020204" pitchFamily="34" charset="0"/>
                <a:cs typeface="Calibri"/>
              </a:rPr>
              <a:t>prediction</a:t>
            </a:r>
            <a:r>
              <a:rPr lang="de-DE" sz="1200" spc="59" dirty="0">
                <a:latin typeface="Myriad Pro" panose="020B0503030403020204" pitchFamily="34" charset="0"/>
                <a:cs typeface="Calibri"/>
              </a:rPr>
              <a:t>. 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In </a:t>
            </a:r>
            <a:r>
              <a:rPr lang="de-DE" sz="1200" spc="119" dirty="0" err="1">
                <a:latin typeface="Myriad Pro" panose="020B0503030403020204" pitchFamily="34" charset="0"/>
                <a:cs typeface="Calibri"/>
              </a:rPr>
              <a:t>Proc</a:t>
            </a:r>
            <a:r>
              <a:rPr lang="de-DE" sz="1200" spc="119" dirty="0">
                <a:latin typeface="Myriad Pro" panose="020B0503030403020204" pitchFamily="34" charset="0"/>
                <a:cs typeface="Calibri"/>
              </a:rPr>
              <a:t>. </a:t>
            </a:r>
            <a:r>
              <a:rPr lang="de-DE" sz="1200" spc="59" dirty="0" err="1">
                <a:latin typeface="Myriad Pro" panose="020B0503030403020204" pitchFamily="34" charset="0"/>
                <a:cs typeface="Calibri"/>
              </a:rPr>
              <a:t>of</a:t>
            </a:r>
            <a:r>
              <a:rPr lang="de-DE" sz="1200" spc="6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168" dirty="0">
                <a:latin typeface="Myriad Pro" panose="020B0503030403020204" pitchFamily="34" charset="0"/>
                <a:cs typeface="Calibri"/>
              </a:rPr>
              <a:t>ICML, 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2071–2080, 2016</a:t>
            </a:r>
          </a:p>
          <a:p>
            <a:r>
              <a:rPr lang="de-DE" sz="1200" spc="129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de-DE" sz="1200" spc="149" dirty="0">
                <a:latin typeface="Myriad Pro" panose="020B0503030403020204" pitchFamily="34" charset="0"/>
                <a:cs typeface="Calibri"/>
              </a:rPr>
              <a:t>S. 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Mehran </a:t>
            </a:r>
            <a:r>
              <a:rPr lang="de-DE" sz="1200" spc="129" dirty="0" err="1">
                <a:latin typeface="Myriad Pro" panose="020B0503030403020204" pitchFamily="34" charset="0"/>
                <a:cs typeface="Calibri"/>
              </a:rPr>
              <a:t>Kazemi</a:t>
            </a:r>
            <a:r>
              <a:rPr lang="de-DE" sz="1200" spc="12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and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168" dirty="0">
                <a:latin typeface="Myriad Pro" panose="020B0503030403020204" pitchFamily="34" charset="0"/>
                <a:cs typeface="Calibri"/>
              </a:rPr>
              <a:t>D. 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Poole. </a:t>
            </a:r>
            <a:r>
              <a:rPr lang="de-DE" sz="1200" spc="139" dirty="0" err="1">
                <a:latin typeface="Myriad Pro" panose="020B0503030403020204" pitchFamily="34" charset="0"/>
                <a:cs typeface="Calibri"/>
              </a:rPr>
              <a:t>SimplE</a:t>
            </a:r>
            <a:r>
              <a:rPr lang="de-DE" sz="1200" spc="13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109" dirty="0">
                <a:latin typeface="Myriad Pro" panose="020B0503030403020204" pitchFamily="34" charset="0"/>
                <a:cs typeface="Calibri"/>
              </a:rPr>
              <a:t>Embedding </a:t>
            </a:r>
            <a:r>
              <a:rPr lang="de-DE" sz="1200" spc="40" dirty="0" err="1">
                <a:latin typeface="Myriad Pro" panose="020B0503030403020204" pitchFamily="34" charset="0"/>
                <a:cs typeface="Calibri"/>
              </a:rPr>
              <a:t>for</a:t>
            </a:r>
            <a:r>
              <a:rPr lang="de-DE" sz="1200" spc="40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129" dirty="0">
                <a:latin typeface="Myriad Pro" panose="020B0503030403020204" pitchFamily="34" charset="0"/>
                <a:cs typeface="Calibri"/>
              </a:rPr>
              <a:t>Link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Prediction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59" dirty="0">
                <a:latin typeface="Myriad Pro" panose="020B0503030403020204" pitchFamily="34" charset="0"/>
                <a:cs typeface="Calibri"/>
              </a:rPr>
              <a:t>in 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Knowledge 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Graphs.  </a:t>
            </a:r>
            <a:r>
              <a:rPr lang="de-DE" sz="1200" spc="109" dirty="0" err="1">
                <a:latin typeface="Myriad Pro" panose="020B0503030403020204" pitchFamily="34" charset="0"/>
                <a:cs typeface="Calibri"/>
              </a:rPr>
              <a:t>arXiv</a:t>
            </a:r>
            <a:r>
              <a:rPr lang="de-DE" sz="1200" spc="10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59" dirty="0" err="1">
                <a:latin typeface="Myriad Pro" panose="020B0503030403020204" pitchFamily="34" charset="0"/>
                <a:cs typeface="Calibri"/>
              </a:rPr>
              <a:t>e</a:t>
            </a:r>
            <a:r>
              <a:rPr lang="de-DE" sz="1200" spc="59" dirty="0">
                <a:latin typeface="Myriad Pro" panose="020B0503030403020204" pitchFamily="34" charset="0"/>
                <a:cs typeface="Calibri"/>
              </a:rPr>
              <a:t>-prints,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page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arXiv:1802.04868, </a:t>
            </a:r>
            <a:r>
              <a:rPr lang="de-DE" sz="1200" spc="109" dirty="0">
                <a:latin typeface="Myriad Pro" panose="020B0503030403020204" pitchFamily="34" charset="0"/>
                <a:cs typeface="Calibri"/>
              </a:rPr>
              <a:t>Feb</a:t>
            </a:r>
            <a:r>
              <a:rPr lang="de-DE" sz="1200" spc="277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2018.</a:t>
            </a:r>
            <a:endParaRPr lang="de-DE" sz="1200" dirty="0">
              <a:latin typeface="Myriad Pro" panose="020B0503030403020204" pitchFamily="34" charset="0"/>
              <a:cs typeface="Calibri"/>
            </a:endParaRPr>
          </a:p>
          <a:p>
            <a:r>
              <a:rPr lang="de-DE" sz="1200" spc="168" dirty="0">
                <a:latin typeface="Myriad Pro" panose="020B0503030403020204" pitchFamily="34" charset="0"/>
                <a:cs typeface="Calibri"/>
              </a:rPr>
              <a:t>V.</a:t>
            </a:r>
            <a:r>
              <a:rPr lang="de-DE" sz="1200" spc="18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Gutierrez-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Basulto</a:t>
            </a:r>
            <a:r>
              <a:rPr lang="de-DE" sz="1200" spc="19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89" dirty="0" err="1">
                <a:latin typeface="Myriad Pro" panose="020B0503030403020204" pitchFamily="34" charset="0"/>
                <a:cs typeface="Calibri"/>
              </a:rPr>
              <a:t>and</a:t>
            </a:r>
            <a:r>
              <a:rPr lang="de-DE" sz="1200" spc="19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149" dirty="0">
                <a:latin typeface="Myriad Pro" panose="020B0503030403020204" pitchFamily="34" charset="0"/>
                <a:cs typeface="Calibri"/>
              </a:rPr>
              <a:t>S.</a:t>
            </a:r>
            <a:r>
              <a:rPr lang="de-DE" sz="1200" spc="19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89" dirty="0" err="1">
                <a:latin typeface="Myriad Pro" panose="020B0503030403020204" pitchFamily="34" charset="0"/>
                <a:cs typeface="Calibri"/>
              </a:rPr>
              <a:t>Schockaert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.</a:t>
            </a:r>
            <a:r>
              <a:rPr lang="de-DE" sz="1200" spc="18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119" dirty="0" err="1">
                <a:latin typeface="Myriad Pro" panose="020B0503030403020204" pitchFamily="34" charset="0"/>
                <a:cs typeface="Calibri"/>
              </a:rPr>
              <a:t>From</a:t>
            </a:r>
            <a:r>
              <a:rPr lang="de-DE" sz="1200" spc="19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69" dirty="0" err="1">
                <a:latin typeface="Myriad Pro" panose="020B0503030403020204" pitchFamily="34" charset="0"/>
                <a:cs typeface="Calibri"/>
              </a:rPr>
              <a:t>knowledge</a:t>
            </a:r>
            <a:r>
              <a:rPr lang="de-DE" sz="1200" spc="19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89" dirty="0" err="1">
                <a:latin typeface="Myriad Pro" panose="020B0503030403020204" pitchFamily="34" charset="0"/>
                <a:cs typeface="Calibri"/>
              </a:rPr>
              <a:t>graph</a:t>
            </a:r>
            <a:r>
              <a:rPr lang="de-DE" sz="1200" spc="19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89" dirty="0" err="1">
                <a:latin typeface="Myriad Pro" panose="020B0503030403020204" pitchFamily="34" charset="0"/>
                <a:cs typeface="Calibri"/>
              </a:rPr>
              <a:t>embedding</a:t>
            </a:r>
            <a:r>
              <a:rPr lang="de-DE" sz="1200" spc="19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to</a:t>
            </a:r>
            <a:r>
              <a:rPr lang="de-DE" sz="1200" spc="18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ontology</a:t>
            </a:r>
            <a:r>
              <a:rPr lang="de-DE" sz="1200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89" dirty="0" err="1">
                <a:latin typeface="Myriad Pro" panose="020B0503030403020204" pitchFamily="34" charset="0"/>
                <a:cs typeface="Calibri"/>
              </a:rPr>
              <a:t>embedding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? </a:t>
            </a:r>
            <a:r>
              <a:rPr lang="de-DE" sz="1200" spc="159" dirty="0">
                <a:latin typeface="Myriad Pro" panose="020B0503030403020204" pitchFamily="34" charset="0"/>
                <a:cs typeface="Calibri"/>
              </a:rPr>
              <a:t>An </a:t>
            </a:r>
            <a:r>
              <a:rPr lang="de-DE" sz="1200" spc="69" dirty="0" err="1">
                <a:latin typeface="Myriad Pro" panose="020B0503030403020204" pitchFamily="34" charset="0"/>
                <a:cs typeface="Calibri"/>
              </a:rPr>
              <a:t>analysis</a:t>
            </a:r>
            <a:r>
              <a:rPr lang="de-DE" sz="1200" spc="6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59" dirty="0" err="1">
                <a:latin typeface="Myriad Pro" panose="020B0503030403020204" pitchFamily="34" charset="0"/>
                <a:cs typeface="Calibri"/>
              </a:rPr>
              <a:t>of</a:t>
            </a:r>
            <a:r>
              <a:rPr lang="de-DE" sz="1200" spc="5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69" dirty="0" err="1">
                <a:latin typeface="Myriad Pro" panose="020B0503030403020204" pitchFamily="34" charset="0"/>
                <a:cs typeface="Calibri"/>
              </a:rPr>
              <a:t>the</a:t>
            </a:r>
            <a:r>
              <a:rPr lang="de-DE" sz="1200" spc="6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69" dirty="0" err="1">
                <a:latin typeface="Myriad Pro" panose="020B0503030403020204" pitchFamily="34" charset="0"/>
                <a:cs typeface="Calibri"/>
              </a:rPr>
              <a:t>compatibility</a:t>
            </a:r>
            <a:r>
              <a:rPr lang="de-DE" sz="1200" spc="6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59" dirty="0" err="1">
                <a:latin typeface="Myriad Pro" panose="020B0503030403020204" pitchFamily="34" charset="0"/>
                <a:cs typeface="Calibri"/>
              </a:rPr>
              <a:t>between</a:t>
            </a:r>
            <a:r>
              <a:rPr lang="de-DE" sz="1200" spc="5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59" dirty="0" err="1">
                <a:latin typeface="Myriad Pro" panose="020B0503030403020204" pitchFamily="34" charset="0"/>
                <a:cs typeface="Calibri"/>
              </a:rPr>
              <a:t>vector</a:t>
            </a:r>
            <a:r>
              <a:rPr lang="de-DE" sz="1200" spc="5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space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50" dirty="0" err="1">
                <a:latin typeface="Myriad Pro" panose="020B0503030403020204" pitchFamily="34" charset="0"/>
                <a:cs typeface="Calibri"/>
              </a:rPr>
              <a:t>representations</a:t>
            </a:r>
            <a:r>
              <a:rPr lang="de-DE" sz="1200" spc="50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and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59" dirty="0" err="1">
                <a:latin typeface="Myriad Pro" panose="020B0503030403020204" pitchFamily="34" charset="0"/>
                <a:cs typeface="Calibri"/>
              </a:rPr>
              <a:t>rules</a:t>
            </a:r>
            <a:r>
              <a:rPr lang="de-DE" sz="1200" spc="59" dirty="0">
                <a:latin typeface="Myriad Pro" panose="020B0503030403020204" pitchFamily="34" charset="0"/>
                <a:cs typeface="Calibri"/>
              </a:rPr>
              <a:t>. 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In 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Proceedings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59" dirty="0" err="1">
                <a:latin typeface="Myriad Pro" panose="020B0503030403020204" pitchFamily="34" charset="0"/>
                <a:cs typeface="Calibri"/>
              </a:rPr>
              <a:t>of</a:t>
            </a:r>
            <a:r>
              <a:rPr lang="de-DE" sz="1200" spc="5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297" dirty="0">
                <a:latin typeface="Myriad Pro" panose="020B0503030403020204" pitchFamily="34" charset="0"/>
                <a:cs typeface="Calibri"/>
              </a:rPr>
              <a:t>KR 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2018, 379–388, 2018.</a:t>
            </a:r>
            <a:endParaRPr lang="de-DE" sz="1200" dirty="0">
              <a:latin typeface="Myriad Pro" panose="020B0503030403020204" pitchFamily="34" charset="0"/>
              <a:cs typeface="Calibri"/>
            </a:endParaRPr>
          </a:p>
          <a:p>
            <a:r>
              <a:rPr lang="de-DE" sz="1200" spc="129" dirty="0">
                <a:latin typeface="Myriad Pro" panose="020B0503030403020204" pitchFamily="34" charset="0"/>
                <a:cs typeface="Calibri"/>
              </a:rPr>
              <a:t>M. </a:t>
            </a:r>
            <a:r>
              <a:rPr lang="de-DE" sz="1200" spc="109" dirty="0" err="1">
                <a:latin typeface="Myriad Pro" panose="020B0503030403020204" pitchFamily="34" charset="0"/>
                <a:cs typeface="Calibri"/>
              </a:rPr>
              <a:t>Kulmanov</a:t>
            </a:r>
            <a:r>
              <a:rPr lang="de-DE" sz="1200" spc="109" dirty="0">
                <a:latin typeface="Myriad Pro" panose="020B0503030403020204" pitchFamily="34" charset="0"/>
                <a:cs typeface="Calibri"/>
              </a:rPr>
              <a:t>, </a:t>
            </a:r>
            <a:r>
              <a:rPr lang="de-DE" sz="1200" spc="168" dirty="0">
                <a:latin typeface="Myriad Pro" panose="020B0503030403020204" pitchFamily="34" charset="0"/>
                <a:cs typeface="Calibri"/>
              </a:rPr>
              <a:t>W. </a:t>
            </a:r>
            <a:r>
              <a:rPr lang="de-DE" sz="1200" spc="109" dirty="0">
                <a:latin typeface="Myriad Pro" panose="020B0503030403020204" pitchFamily="34" charset="0"/>
                <a:cs typeface="Calibri"/>
              </a:rPr>
              <a:t>Liu-Wei, </a:t>
            </a:r>
            <a:r>
              <a:rPr lang="de-DE" sz="1200" spc="218" dirty="0">
                <a:latin typeface="Myriad Pro" panose="020B0503030403020204" pitchFamily="34" charset="0"/>
                <a:cs typeface="Calibri"/>
              </a:rPr>
              <a:t>Y. </a:t>
            </a:r>
            <a:r>
              <a:rPr lang="de-DE" sz="1200" spc="119" dirty="0">
                <a:latin typeface="Myriad Pro" panose="020B0503030403020204" pitchFamily="34" charset="0"/>
                <a:cs typeface="Calibri"/>
              </a:rPr>
              <a:t>Yan,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and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168" dirty="0">
                <a:latin typeface="Myriad Pro" panose="020B0503030403020204" pitchFamily="34" charset="0"/>
                <a:cs typeface="Calibri"/>
              </a:rPr>
              <a:t>R.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Hoehndorf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. </a:t>
            </a:r>
            <a:r>
              <a:rPr lang="de-DE" sz="1200" i="1" spc="218" dirty="0">
                <a:latin typeface="Myriad Pro" panose="020B0503030403020204" pitchFamily="34" charset="0"/>
                <a:cs typeface="Arial"/>
              </a:rPr>
              <a:t>EL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embeddings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: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Geometric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69" dirty="0" err="1">
                <a:latin typeface="Myriad Pro" panose="020B0503030403020204" pitchFamily="34" charset="0"/>
                <a:cs typeface="Calibri"/>
              </a:rPr>
              <a:t>construction</a:t>
            </a:r>
            <a:r>
              <a:rPr lang="de-DE" sz="1200" spc="69" dirty="0">
                <a:latin typeface="Myriad Pro" panose="020B0503030403020204" pitchFamily="34" charset="0"/>
                <a:cs typeface="Calibri"/>
              </a:rPr>
              <a:t>  </a:t>
            </a:r>
            <a:r>
              <a:rPr lang="de-DE" sz="1200" spc="59" dirty="0" err="1">
                <a:latin typeface="Myriad Pro" panose="020B0503030403020204" pitchFamily="34" charset="0"/>
                <a:cs typeface="Calibri"/>
              </a:rPr>
              <a:t>of</a:t>
            </a:r>
            <a:r>
              <a:rPr lang="de-DE" sz="1200" spc="18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models</a:t>
            </a:r>
            <a:r>
              <a:rPr lang="de-DE" sz="1200" spc="19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40" dirty="0" err="1">
                <a:latin typeface="Myriad Pro" panose="020B0503030403020204" pitchFamily="34" charset="0"/>
                <a:cs typeface="Calibri"/>
              </a:rPr>
              <a:t>for</a:t>
            </a:r>
            <a:r>
              <a:rPr lang="de-DE" sz="1200" spc="18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69" dirty="0" err="1">
                <a:latin typeface="Myriad Pro" panose="020B0503030403020204" pitchFamily="34" charset="0"/>
                <a:cs typeface="Calibri"/>
              </a:rPr>
              <a:t>the</a:t>
            </a:r>
            <a:r>
              <a:rPr lang="de-DE" sz="1200" spc="19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69" dirty="0" err="1">
                <a:latin typeface="Myriad Pro" panose="020B0503030403020204" pitchFamily="34" charset="0"/>
                <a:cs typeface="Calibri"/>
              </a:rPr>
              <a:t>description</a:t>
            </a:r>
            <a:r>
              <a:rPr lang="de-DE" sz="1200" spc="18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69" dirty="0" err="1">
                <a:latin typeface="Myriad Pro" panose="020B0503030403020204" pitchFamily="34" charset="0"/>
                <a:cs typeface="Calibri"/>
              </a:rPr>
              <a:t>logic</a:t>
            </a:r>
            <a:r>
              <a:rPr lang="de-DE" sz="1200" spc="19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i="1" spc="119" dirty="0">
                <a:latin typeface="Myriad Pro" panose="020B0503030403020204" pitchFamily="34" charset="0"/>
                <a:cs typeface="Arial"/>
              </a:rPr>
              <a:t>EL</a:t>
            </a:r>
            <a:r>
              <a:rPr lang="de-DE" sz="1600" spc="176" baseline="27777" dirty="0">
                <a:latin typeface="Myriad Pro" panose="020B0503030403020204" pitchFamily="34" charset="0"/>
                <a:cs typeface="Verdana"/>
              </a:rPr>
              <a:t>++</a:t>
            </a:r>
            <a:r>
              <a:rPr lang="de-DE" sz="1200" spc="119" dirty="0">
                <a:latin typeface="Myriad Pro" panose="020B0503030403020204" pitchFamily="34" charset="0"/>
                <a:cs typeface="Calibri"/>
              </a:rPr>
              <a:t>.</a:t>
            </a:r>
            <a:r>
              <a:rPr lang="de-DE" sz="1200" spc="19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In</a:t>
            </a:r>
            <a:r>
              <a:rPr lang="de-DE" sz="1200" spc="18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Proceedings</a:t>
            </a:r>
            <a:r>
              <a:rPr lang="de-DE" sz="1200" spc="19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59" dirty="0" err="1">
                <a:latin typeface="Myriad Pro" panose="020B0503030403020204" pitchFamily="34" charset="0"/>
                <a:cs typeface="Calibri"/>
              </a:rPr>
              <a:t>of</a:t>
            </a:r>
            <a:r>
              <a:rPr lang="de-DE" sz="1200" spc="18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139" dirty="0">
                <a:latin typeface="Myriad Pro" panose="020B0503030403020204" pitchFamily="34" charset="0"/>
                <a:cs typeface="Calibri"/>
              </a:rPr>
              <a:t>IJCAI-19,</a:t>
            </a:r>
            <a:r>
              <a:rPr lang="de-DE" sz="1200" spc="19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2019.</a:t>
            </a:r>
            <a:endParaRPr lang="en-GB" sz="1200" dirty="0">
              <a:latin typeface="Myriad Pro" panose="020B0503030403020204" pitchFamily="34" charset="0"/>
            </a:endParaRPr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0EDD17-32A7-6543-A54E-DD1EB1D31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56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1419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4DE854-C94E-3440-A057-53C771217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9725E2-C97F-0D41-A3D5-3F467EAB1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2746" marR="578855" indent="-388839">
              <a:lnSpc>
                <a:spcPct val="122400"/>
              </a:lnSpc>
              <a:spcBef>
                <a:spcPts val="198"/>
              </a:spcBef>
            </a:pPr>
            <a:r>
              <a:rPr lang="de-DE" sz="1200" spc="168" dirty="0">
                <a:latin typeface="Myriad Pro" panose="020B0503030403020204" pitchFamily="34" charset="0"/>
                <a:cs typeface="Calibri"/>
              </a:rPr>
              <a:t>Ö. L. </a:t>
            </a:r>
            <a:r>
              <a:rPr lang="de-DE" sz="1200" spc="119" dirty="0" err="1">
                <a:latin typeface="Myriad Pro" panose="020B0503030403020204" pitchFamily="34" charset="0"/>
                <a:cs typeface="Calibri"/>
              </a:rPr>
              <a:t>Özçep</a:t>
            </a:r>
            <a:r>
              <a:rPr lang="de-DE" sz="1200" spc="119" dirty="0">
                <a:latin typeface="Myriad Pro" panose="020B0503030403020204" pitchFamily="34" charset="0"/>
                <a:cs typeface="Calibri"/>
              </a:rPr>
              <a:t>, </a:t>
            </a:r>
            <a:r>
              <a:rPr lang="de-DE" sz="1200" spc="129" dirty="0">
                <a:latin typeface="Myriad Pro" panose="020B0503030403020204" pitchFamily="34" charset="0"/>
                <a:cs typeface="Calibri"/>
              </a:rPr>
              <a:t>M. </a:t>
            </a:r>
            <a:r>
              <a:rPr lang="de-DE" sz="1200" spc="89" dirty="0" err="1">
                <a:latin typeface="Myriad Pro" panose="020B0503030403020204" pitchFamily="34" charset="0"/>
                <a:cs typeface="Calibri"/>
              </a:rPr>
              <a:t>Leemhuis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,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and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168" dirty="0">
                <a:latin typeface="Myriad Pro" panose="020B0503030403020204" pitchFamily="34" charset="0"/>
                <a:cs typeface="Calibri"/>
              </a:rPr>
              <a:t>D. 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Wolter. </a:t>
            </a:r>
            <a:r>
              <a:rPr lang="de-DE" sz="1200" spc="109" dirty="0" err="1">
                <a:latin typeface="Myriad Pro" panose="020B0503030403020204" pitchFamily="34" charset="0"/>
                <a:cs typeface="Calibri"/>
              </a:rPr>
              <a:t>Cone</a:t>
            </a:r>
            <a:r>
              <a:rPr lang="de-DE" sz="1200" spc="10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semantics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40" dirty="0" err="1">
                <a:latin typeface="Myriad Pro" panose="020B0503030403020204" pitchFamily="34" charset="0"/>
                <a:cs typeface="Calibri"/>
              </a:rPr>
              <a:t>for</a:t>
            </a:r>
            <a:r>
              <a:rPr lang="de-DE" sz="1200" spc="40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69" dirty="0" err="1">
                <a:latin typeface="Myriad Pro" panose="020B0503030403020204" pitchFamily="34" charset="0"/>
                <a:cs typeface="Calibri"/>
              </a:rPr>
              <a:t>logics</a:t>
            </a:r>
            <a:r>
              <a:rPr lang="de-DE" sz="1200" spc="6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with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negation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. In </a:t>
            </a:r>
            <a:r>
              <a:rPr lang="de-DE" sz="1200" spc="168" dirty="0">
                <a:latin typeface="Myriad Pro" panose="020B0503030403020204" pitchFamily="34" charset="0"/>
                <a:cs typeface="Calibri"/>
              </a:rPr>
              <a:t>C. 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Bessiere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, </a:t>
            </a:r>
            <a:r>
              <a:rPr lang="de-DE" sz="1200" spc="59" dirty="0" err="1">
                <a:latin typeface="Myriad Pro" panose="020B0503030403020204" pitchFamily="34" charset="0"/>
                <a:cs typeface="Calibri"/>
              </a:rPr>
              <a:t>editor</a:t>
            </a:r>
            <a:r>
              <a:rPr lang="de-DE" sz="1200" spc="59" dirty="0">
                <a:latin typeface="Myriad Pro" panose="020B0503030403020204" pitchFamily="34" charset="0"/>
                <a:cs typeface="Calibri"/>
              </a:rPr>
              <a:t>, </a:t>
            </a:r>
            <a:r>
              <a:rPr lang="de-DE" sz="1200" spc="119" dirty="0" err="1">
                <a:latin typeface="Myriad Pro" panose="020B0503030403020204" pitchFamily="34" charset="0"/>
                <a:cs typeface="Calibri"/>
              </a:rPr>
              <a:t>Proc</a:t>
            </a:r>
            <a:r>
              <a:rPr lang="de-DE" sz="1200" spc="119" dirty="0">
                <a:latin typeface="Myriad Pro" panose="020B0503030403020204" pitchFamily="34" charset="0"/>
                <a:cs typeface="Calibri"/>
              </a:rPr>
              <a:t>. </a:t>
            </a:r>
            <a:r>
              <a:rPr lang="de-DE" sz="1200" spc="59" dirty="0" err="1">
                <a:latin typeface="Myriad Pro" panose="020B0503030403020204" pitchFamily="34" charset="0"/>
                <a:cs typeface="Calibri"/>
              </a:rPr>
              <a:t>of</a:t>
            </a:r>
            <a:r>
              <a:rPr lang="de-DE" sz="1200" spc="5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139" dirty="0">
                <a:latin typeface="Myriad Pro" panose="020B0503030403020204" pitchFamily="34" charset="0"/>
                <a:cs typeface="Calibri"/>
              </a:rPr>
              <a:t>IJCAI-20,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pages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1820–1826. </a:t>
            </a:r>
            <a:r>
              <a:rPr lang="de-DE" sz="1200" spc="69" dirty="0" err="1">
                <a:latin typeface="Myriad Pro" panose="020B0503030403020204" pitchFamily="34" charset="0"/>
                <a:cs typeface="Calibri"/>
              </a:rPr>
              <a:t>ijcai.org</a:t>
            </a:r>
            <a:r>
              <a:rPr lang="de-DE" sz="1200" spc="69" dirty="0">
                <a:latin typeface="Myriad Pro" panose="020B0503030403020204" pitchFamily="34" charset="0"/>
                <a:cs typeface="Calibri"/>
              </a:rPr>
              <a:t>,</a:t>
            </a:r>
            <a:r>
              <a:rPr lang="de-DE" sz="1200" spc="226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2020.</a:t>
            </a:r>
            <a:endParaRPr lang="de-DE" sz="1200" dirty="0">
              <a:latin typeface="Myriad Pro" panose="020B0503030403020204" pitchFamily="34" charset="0"/>
              <a:cs typeface="Calibri"/>
            </a:endParaRPr>
          </a:p>
          <a:p>
            <a:pPr marL="412746" marR="578855" indent="-388839">
              <a:lnSpc>
                <a:spcPct val="122400"/>
              </a:lnSpc>
              <a:spcBef>
                <a:spcPts val="198"/>
              </a:spcBef>
            </a:pPr>
            <a:r>
              <a:rPr lang="de-DE" sz="1200" spc="129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de-DE" sz="1200" spc="129" dirty="0">
                <a:latin typeface="Myriad Pro" panose="020B0503030403020204" pitchFamily="34" charset="0"/>
                <a:cs typeface="Calibri"/>
              </a:rPr>
              <a:t>M. </a:t>
            </a:r>
            <a:r>
              <a:rPr lang="de-DE" sz="1200" spc="89" dirty="0" err="1">
                <a:latin typeface="Myriad Pro" panose="020B0503030403020204" pitchFamily="34" charset="0"/>
                <a:cs typeface="Calibri"/>
              </a:rPr>
              <a:t>Leemhuis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, </a:t>
            </a:r>
            <a:r>
              <a:rPr lang="de-DE" sz="1200" spc="168" dirty="0">
                <a:latin typeface="Myriad Pro" panose="020B0503030403020204" pitchFamily="34" charset="0"/>
                <a:cs typeface="Calibri"/>
              </a:rPr>
              <a:t>Ö. L. </a:t>
            </a:r>
            <a:r>
              <a:rPr lang="de-DE" sz="1200" spc="119" dirty="0" err="1">
                <a:latin typeface="Myriad Pro" panose="020B0503030403020204" pitchFamily="34" charset="0"/>
                <a:cs typeface="Calibri"/>
              </a:rPr>
              <a:t>Özçep</a:t>
            </a:r>
            <a:r>
              <a:rPr lang="de-DE" sz="1200" spc="119" dirty="0">
                <a:latin typeface="Myriad Pro" panose="020B0503030403020204" pitchFamily="34" charset="0"/>
                <a:cs typeface="Calibri"/>
              </a:rPr>
              <a:t>,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and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168" dirty="0">
                <a:latin typeface="Myriad Pro" panose="020B0503030403020204" pitchFamily="34" charset="0"/>
                <a:cs typeface="Calibri"/>
              </a:rPr>
              <a:t>D. 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Wolter. 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Multi-label </a:t>
            </a:r>
            <a:r>
              <a:rPr lang="de-DE" sz="1200" spc="59" dirty="0" err="1">
                <a:latin typeface="Myriad Pro" panose="020B0503030403020204" pitchFamily="34" charset="0"/>
                <a:cs typeface="Calibri"/>
              </a:rPr>
              <a:t>learning</a:t>
            </a:r>
            <a:r>
              <a:rPr lang="de-DE" sz="1200" spc="5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with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a </a:t>
            </a:r>
            <a:r>
              <a:rPr lang="de-DE" sz="1200" spc="69" dirty="0" err="1">
                <a:latin typeface="Myriad Pro" panose="020B0503030403020204" pitchFamily="34" charset="0"/>
                <a:cs typeface="Calibri"/>
              </a:rPr>
              <a:t>cone-based</a:t>
            </a:r>
            <a:r>
              <a:rPr lang="de-DE" sz="1200" spc="6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geometric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 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model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. In </a:t>
            </a:r>
            <a:r>
              <a:rPr lang="de-DE" sz="1200" spc="119" dirty="0" err="1">
                <a:latin typeface="Myriad Pro" panose="020B0503030403020204" pitchFamily="34" charset="0"/>
                <a:cs typeface="Calibri"/>
              </a:rPr>
              <a:t>Proc</a:t>
            </a:r>
            <a:r>
              <a:rPr lang="de-DE" sz="1200" spc="119" dirty="0">
                <a:latin typeface="Myriad Pro" panose="020B0503030403020204" pitchFamily="34" charset="0"/>
                <a:cs typeface="Calibri"/>
              </a:rPr>
              <a:t>. </a:t>
            </a:r>
            <a:r>
              <a:rPr lang="de-DE" sz="1200" spc="59" dirty="0" err="1">
                <a:latin typeface="Myriad Pro" panose="020B0503030403020204" pitchFamily="34" charset="0"/>
                <a:cs typeface="Calibri"/>
              </a:rPr>
              <a:t>of</a:t>
            </a:r>
            <a:r>
              <a:rPr lang="de-DE" sz="1200" spc="5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139" dirty="0">
                <a:latin typeface="Myriad Pro" panose="020B0503030403020204" pitchFamily="34" charset="0"/>
                <a:cs typeface="Calibri"/>
              </a:rPr>
              <a:t>ICCS-20,</a:t>
            </a:r>
            <a:r>
              <a:rPr lang="de-DE" sz="1200" spc="26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2020.</a:t>
            </a:r>
            <a:endParaRPr lang="de-DE" sz="1200" dirty="0">
              <a:latin typeface="Myriad Pro" panose="020B0503030403020204" pitchFamily="34" charset="0"/>
              <a:cs typeface="Calibri"/>
            </a:endParaRPr>
          </a:p>
          <a:p>
            <a:pPr marL="412746" marR="578855" indent="-388839">
              <a:lnSpc>
                <a:spcPct val="122400"/>
              </a:lnSpc>
              <a:spcBef>
                <a:spcPts val="198"/>
              </a:spcBef>
            </a:pPr>
            <a:r>
              <a:rPr lang="de-DE" sz="1200" spc="168" dirty="0">
                <a:latin typeface="Myriad Pro" panose="020B0503030403020204" pitchFamily="34" charset="0"/>
                <a:cs typeface="Calibri"/>
              </a:rPr>
              <a:t>R.</a:t>
            </a:r>
            <a:r>
              <a:rPr lang="de-DE" sz="1200" spc="19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I.</a:t>
            </a:r>
            <a:r>
              <a:rPr lang="de-DE" sz="1200" spc="19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Goldblatt.</a:t>
            </a:r>
            <a:r>
              <a:rPr lang="de-DE" sz="1200" spc="19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109" dirty="0" err="1">
                <a:latin typeface="Myriad Pro" panose="020B0503030403020204" pitchFamily="34" charset="0"/>
                <a:cs typeface="Calibri"/>
              </a:rPr>
              <a:t>Semantic</a:t>
            </a:r>
            <a:r>
              <a:rPr lang="de-DE" sz="1200" spc="20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69" dirty="0" err="1">
                <a:latin typeface="Myriad Pro" panose="020B0503030403020204" pitchFamily="34" charset="0"/>
                <a:cs typeface="Calibri"/>
              </a:rPr>
              <a:t>analysis</a:t>
            </a:r>
            <a:r>
              <a:rPr lang="de-DE" sz="1200" spc="19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59" dirty="0" err="1">
                <a:latin typeface="Myriad Pro" panose="020B0503030403020204" pitchFamily="34" charset="0"/>
                <a:cs typeface="Calibri"/>
              </a:rPr>
              <a:t>of</a:t>
            </a:r>
            <a:r>
              <a:rPr lang="de-DE" sz="1200" spc="19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69" dirty="0" err="1">
                <a:latin typeface="Myriad Pro" panose="020B0503030403020204" pitchFamily="34" charset="0"/>
                <a:cs typeface="Calibri"/>
              </a:rPr>
              <a:t>orthologic</a:t>
            </a:r>
            <a:r>
              <a:rPr lang="de-DE" sz="1200" spc="69" dirty="0">
                <a:latin typeface="Myriad Pro" panose="020B0503030403020204" pitchFamily="34" charset="0"/>
                <a:cs typeface="Calibri"/>
              </a:rPr>
              <a:t>.</a:t>
            </a:r>
            <a:r>
              <a:rPr lang="de-DE" sz="1200" spc="19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99" dirty="0">
                <a:latin typeface="Myriad Pro" panose="020B0503030403020204" pitchFamily="34" charset="0"/>
                <a:cs typeface="Calibri"/>
              </a:rPr>
              <a:t>Journal</a:t>
            </a:r>
            <a:r>
              <a:rPr lang="de-DE" sz="1200" spc="20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59" dirty="0" err="1">
                <a:latin typeface="Myriad Pro" panose="020B0503030403020204" pitchFamily="34" charset="0"/>
                <a:cs typeface="Calibri"/>
              </a:rPr>
              <a:t>of</a:t>
            </a:r>
            <a:r>
              <a:rPr lang="de-DE" sz="1200" spc="19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Philosophical</a:t>
            </a:r>
            <a:r>
              <a:rPr lang="de-DE" sz="1200" spc="19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109" dirty="0" err="1">
                <a:latin typeface="Myriad Pro" panose="020B0503030403020204" pitchFamily="34" charset="0"/>
                <a:cs typeface="Calibri"/>
              </a:rPr>
              <a:t>Logic</a:t>
            </a:r>
            <a:r>
              <a:rPr lang="de-DE" sz="1200" spc="109" dirty="0">
                <a:latin typeface="Myriad Pro" panose="020B0503030403020204" pitchFamily="34" charset="0"/>
                <a:cs typeface="Calibri"/>
              </a:rPr>
              <a:t>,</a:t>
            </a:r>
            <a:r>
              <a:rPr lang="de-DE" sz="1200" spc="19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99" dirty="0">
                <a:latin typeface="Myriad Pro" panose="020B0503030403020204" pitchFamily="34" charset="0"/>
                <a:cs typeface="Calibri"/>
              </a:rPr>
              <a:t>3(1):19–35,</a:t>
            </a:r>
            <a:r>
              <a:rPr lang="de-DE" sz="1200" spc="208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1974.</a:t>
            </a:r>
            <a:endParaRPr lang="de-DE" sz="1200" dirty="0">
              <a:latin typeface="Myriad Pro" panose="020B0503030403020204" pitchFamily="34" charset="0"/>
              <a:cs typeface="Calibri"/>
            </a:endParaRPr>
          </a:p>
          <a:p>
            <a:pPr marL="412746" marR="578855" indent="-388839">
              <a:lnSpc>
                <a:spcPct val="122400"/>
              </a:lnSpc>
              <a:spcBef>
                <a:spcPts val="198"/>
              </a:spcBef>
            </a:pPr>
            <a:r>
              <a:rPr lang="de-DE" sz="1200" spc="129" dirty="0">
                <a:latin typeface="Myriad Pro" panose="020B0503030403020204" pitchFamily="34" charset="0"/>
                <a:cs typeface="Calibri"/>
              </a:rPr>
              <a:t>M. </a:t>
            </a:r>
            <a:r>
              <a:rPr lang="de-DE" sz="1200" spc="89" dirty="0" err="1">
                <a:latin typeface="Myriad Pro" panose="020B0503030403020204" pitchFamily="34" charset="0"/>
                <a:cs typeface="Calibri"/>
              </a:rPr>
              <a:t>Leemhuis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, </a:t>
            </a:r>
            <a:r>
              <a:rPr lang="de-DE" sz="1200" spc="168" dirty="0">
                <a:latin typeface="Myriad Pro" panose="020B0503030403020204" pitchFamily="34" charset="0"/>
                <a:cs typeface="Calibri"/>
              </a:rPr>
              <a:t>Ö. L. </a:t>
            </a:r>
            <a:r>
              <a:rPr lang="de-DE" sz="1200" spc="119" dirty="0" err="1">
                <a:latin typeface="Myriad Pro" panose="020B0503030403020204" pitchFamily="34" charset="0"/>
                <a:cs typeface="Calibri"/>
              </a:rPr>
              <a:t>Özçep</a:t>
            </a:r>
            <a:r>
              <a:rPr lang="de-DE" sz="1200" spc="119" dirty="0">
                <a:latin typeface="Myriad Pro" panose="020B0503030403020204" pitchFamily="34" charset="0"/>
                <a:cs typeface="Calibri"/>
              </a:rPr>
              <a:t>,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and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168" dirty="0">
                <a:latin typeface="Myriad Pro" panose="020B0503030403020204" pitchFamily="34" charset="0"/>
                <a:cs typeface="Calibri"/>
              </a:rPr>
              <a:t>D. 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Wolter. </a:t>
            </a:r>
            <a:r>
              <a:rPr lang="de-DE" sz="1200" spc="89" dirty="0" err="1">
                <a:latin typeface="Myriad Pro" panose="020B0503030403020204" pitchFamily="34" charset="0"/>
                <a:cs typeface="Calibri"/>
              </a:rPr>
              <a:t>Orthologics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40" dirty="0" err="1">
                <a:latin typeface="Myriad Pro" panose="020B0503030403020204" pitchFamily="34" charset="0"/>
                <a:cs typeface="Calibri"/>
              </a:rPr>
              <a:t>for</a:t>
            </a:r>
            <a:r>
              <a:rPr lang="de-DE" sz="1200" spc="40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99" dirty="0" err="1">
                <a:latin typeface="Myriad Pro" panose="020B0503030403020204" pitchFamily="34" charset="0"/>
                <a:cs typeface="Calibri"/>
              </a:rPr>
              <a:t>Cones</a:t>
            </a:r>
            <a:r>
              <a:rPr lang="de-DE" sz="1200" spc="99" dirty="0">
                <a:latin typeface="Myriad Pro" panose="020B0503030403020204" pitchFamily="34" charset="0"/>
                <a:cs typeface="Calibri"/>
              </a:rPr>
              <a:t>. </a:t>
            </a:r>
            <a:r>
              <a:rPr lang="de-DE" sz="1200" spc="79" dirty="0" err="1">
                <a:latin typeface="Myriad Pro" panose="020B0503030403020204" pitchFamily="34" charset="0"/>
                <a:cs typeface="Calibri"/>
              </a:rPr>
              <a:t>arXive</a:t>
            </a:r>
            <a:r>
              <a:rPr lang="de-DE" sz="1200" spc="79" dirty="0">
                <a:latin typeface="Myriad Pro" panose="020B0503030403020204" pitchFamily="34" charset="0"/>
                <a:cs typeface="Calibri"/>
              </a:rPr>
              <a:t>-prints,  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arXiv:2008.03172, </a:t>
            </a:r>
            <a:r>
              <a:rPr lang="de-DE" sz="1200" spc="139" dirty="0">
                <a:latin typeface="Myriad Pro" panose="020B0503030403020204" pitchFamily="34" charset="0"/>
                <a:cs typeface="Calibri"/>
              </a:rPr>
              <a:t>Aug.</a:t>
            </a:r>
            <a:r>
              <a:rPr lang="de-DE" sz="1200" spc="277" dirty="0">
                <a:latin typeface="Myriad Pro" panose="020B0503030403020204" pitchFamily="34" charset="0"/>
                <a:cs typeface="Calibri"/>
              </a:rPr>
              <a:t> </a:t>
            </a:r>
            <a:r>
              <a:rPr lang="de-DE" sz="1200" spc="89" dirty="0">
                <a:latin typeface="Myriad Pro" panose="020B0503030403020204" pitchFamily="34" charset="0"/>
                <a:cs typeface="Calibri"/>
              </a:rPr>
              <a:t>2020.</a:t>
            </a:r>
            <a:endParaRPr lang="de-DE" sz="1200" dirty="0">
              <a:latin typeface="Myriad Pro" panose="020B0503030403020204" pitchFamily="34" charset="0"/>
              <a:cs typeface="Calibri"/>
            </a:endParaRPr>
          </a:p>
          <a:p>
            <a:endParaRPr lang="en-US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0EDD17-32A7-6543-A54E-DD1EB1D31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57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6388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Approaches for Representing Word Semantics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1980000"/>
          </a:xfrm>
          <a:ln w="25400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Distributional Semantics (</a:t>
            </a:r>
            <a:r>
              <a:rPr lang="en-US" b="1" i="1" dirty="0"/>
              <a:t>Count</a:t>
            </a:r>
            <a:r>
              <a:rPr lang="en-US" b="1" dirty="0"/>
              <a:t>)</a:t>
            </a:r>
          </a:p>
          <a:p>
            <a:r>
              <a:rPr lang="en-US" sz="2400" dirty="0"/>
              <a:t>Used since the 90’s</a:t>
            </a:r>
          </a:p>
          <a:p>
            <a:r>
              <a:rPr lang="en-US" sz="2400" dirty="0"/>
              <a:t>Sparse word-context PMI/PPMI matrix</a:t>
            </a:r>
          </a:p>
          <a:p>
            <a:r>
              <a:rPr lang="en-US" sz="2400" dirty="0"/>
              <a:t>Decomposed with SVD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1980000"/>
          </a:xfrm>
          <a:ln w="25400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Word Embeddings (</a:t>
            </a:r>
            <a:r>
              <a:rPr lang="en-US" b="1" i="1" dirty="0"/>
              <a:t>Predict</a:t>
            </a:r>
            <a:r>
              <a:rPr lang="en-US" b="1" dirty="0"/>
              <a:t>)</a:t>
            </a:r>
          </a:p>
          <a:p>
            <a:r>
              <a:rPr lang="en-US" sz="2400" dirty="0"/>
              <a:t>Inspired by deep learning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word2vec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i="1" dirty="0"/>
              <a:t>(</a:t>
            </a:r>
            <a:r>
              <a:rPr lang="en-US" sz="2400" i="1" dirty="0" err="1"/>
              <a:t>Mikolov</a:t>
            </a:r>
            <a:r>
              <a:rPr lang="en-US" sz="2400" i="1" dirty="0"/>
              <a:t> et al., 2013)</a:t>
            </a:r>
          </a:p>
          <a:p>
            <a:r>
              <a:rPr lang="en-US" sz="2400" dirty="0" err="1"/>
              <a:t>GloVe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i="1" dirty="0"/>
              <a:t>(Pennington et al., 2014)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5775" y="4691066"/>
            <a:ext cx="8172450" cy="1038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solidFill>
                  <a:prstClr val="black"/>
                </a:solidFill>
              </a:rPr>
              <a:t>Underlying Theory: </a:t>
            </a:r>
            <a:r>
              <a:rPr lang="en-US" sz="2000" b="1" dirty="0">
                <a:solidFill>
                  <a:prstClr val="black"/>
                </a:solidFill>
              </a:rPr>
              <a:t>The Distributional Hypothesis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i="1" dirty="0">
                <a:solidFill>
                  <a:prstClr val="black"/>
                </a:solidFill>
              </a:rPr>
              <a:t>(Harris, ’54; Firth, ‘57)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solidFill>
                  <a:prstClr val="black"/>
                </a:solidFill>
              </a:rPr>
              <a:t>“Similar words occur in similar contexts”</a:t>
            </a:r>
          </a:p>
        </p:txBody>
      </p:sp>
      <p:cxnSp>
        <p:nvCxnSpPr>
          <p:cNvPr id="11" name="Straight Arrow Connector 10"/>
          <p:cNvCxnSpPr>
            <a:stCxn id="6" idx="2"/>
            <a:endCxn id="9" idx="0"/>
          </p:cNvCxnSpPr>
          <p:nvPr/>
        </p:nvCxnSpPr>
        <p:spPr>
          <a:xfrm>
            <a:off x="2571750" y="3805625"/>
            <a:ext cx="675000" cy="9000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2"/>
          </p:cNvCxnSpPr>
          <p:nvPr/>
        </p:nvCxnSpPr>
        <p:spPr>
          <a:xfrm flipH="1">
            <a:off x="5897250" y="3805625"/>
            <a:ext cx="675000" cy="9000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002256" y="1152072"/>
            <a:ext cx="3025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Beyond bags of words</a:t>
            </a:r>
          </a:p>
        </p:txBody>
      </p:sp>
      <p:sp>
        <p:nvSpPr>
          <p:cNvPr id="5" name="Rectangle 4"/>
          <p:cNvSpPr/>
          <p:nvPr/>
        </p:nvSpPr>
        <p:spPr>
          <a:xfrm>
            <a:off x="5780212" y="6104697"/>
            <a:ext cx="31710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B05FF"/>
                </a:solidFill>
              </a:rPr>
              <a:t>https://</a:t>
            </a:r>
            <a:r>
              <a:rPr lang="en-US" sz="1400" dirty="0" err="1">
                <a:solidFill>
                  <a:srgbClr val="0B05FF"/>
                </a:solidFill>
              </a:rPr>
              <a:t>nlp.stanford.edu</a:t>
            </a:r>
            <a:r>
              <a:rPr lang="en-US" sz="1400" dirty="0">
                <a:solidFill>
                  <a:srgbClr val="0B05FF"/>
                </a:solidFill>
              </a:rPr>
              <a:t>/projects/glove/</a:t>
            </a:r>
          </a:p>
        </p:txBody>
      </p:sp>
      <p:sp>
        <p:nvSpPr>
          <p:cNvPr id="8" name="Rectangle 7"/>
          <p:cNvSpPr/>
          <p:nvPr/>
        </p:nvSpPr>
        <p:spPr>
          <a:xfrm>
            <a:off x="5195676" y="5800037"/>
            <a:ext cx="37592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B05FF"/>
                </a:solidFill>
              </a:rPr>
              <a:t>https://</a:t>
            </a:r>
            <a:r>
              <a:rPr lang="en-US" sz="1400" dirty="0" err="1">
                <a:solidFill>
                  <a:srgbClr val="0B05FF"/>
                </a:solidFill>
              </a:rPr>
              <a:t>www.tensorflow.org</a:t>
            </a:r>
            <a:r>
              <a:rPr lang="en-US" sz="1400" dirty="0">
                <a:solidFill>
                  <a:srgbClr val="0B05FF"/>
                </a:solidFill>
              </a:rPr>
              <a:t>/tutorials/word2vec</a:t>
            </a:r>
          </a:p>
        </p:txBody>
      </p:sp>
    </p:spTree>
    <p:extLst>
      <p:ext uri="{BB962C8B-B14F-4D97-AF65-F5344CB8AC3E}">
        <p14:creationId xmlns:p14="http://schemas.microsoft.com/office/powerpoint/2010/main" val="330681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  <p:bldP spid="3" grpId="0"/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628650" y="2226469"/>
            <a:ext cx="7886700" cy="377428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pPr marL="0" indent="0" algn="ctr">
              <a:buNone/>
            </a:pPr>
            <a:r>
              <a:rPr lang="en-US" sz="2100" dirty="0"/>
              <a:t>What’s really improving performance?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Contributions of Word Embeddings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28650" y="2226469"/>
            <a:ext cx="3886200" cy="24300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Novel Algorithms</a:t>
            </a:r>
          </a:p>
          <a:p>
            <a:pPr marL="0" indent="0">
              <a:buNone/>
            </a:pPr>
            <a:r>
              <a:rPr lang="en-US" sz="1500" i="1" dirty="0">
                <a:solidFill>
                  <a:schemeClr val="accent1">
                    <a:lumMod val="50000"/>
                  </a:schemeClr>
                </a:solidFill>
              </a:rPr>
              <a:t>(objective + training method)</a:t>
            </a:r>
          </a:p>
          <a:p>
            <a:r>
              <a:rPr lang="en-US" sz="1800" dirty="0"/>
              <a:t>Skip Grams + Negative Sampling</a:t>
            </a:r>
          </a:p>
          <a:p>
            <a:r>
              <a:rPr lang="en-US" sz="1800" dirty="0"/>
              <a:t>CBOW + Hierarchical </a:t>
            </a:r>
            <a:r>
              <a:rPr lang="en-US" sz="1800" dirty="0" err="1"/>
              <a:t>Softmax</a:t>
            </a:r>
            <a:endParaRPr lang="en-US" sz="1800" dirty="0"/>
          </a:p>
          <a:p>
            <a:r>
              <a:rPr lang="en-US" sz="1800" dirty="0"/>
              <a:t>Noise Contrastive Estimation</a:t>
            </a:r>
          </a:p>
          <a:p>
            <a:r>
              <a:rPr lang="en-US" sz="1800" dirty="0" err="1"/>
              <a:t>GloVe</a:t>
            </a:r>
            <a:endParaRPr lang="en-US" sz="1800" dirty="0"/>
          </a:p>
          <a:p>
            <a:r>
              <a:rPr lang="en-US" sz="1800" dirty="0"/>
              <a:t>…</a:t>
            </a:r>
            <a:endParaRPr lang="en-GB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29150" y="2226469"/>
            <a:ext cx="3886200" cy="24300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New Hyperparameters</a:t>
            </a:r>
          </a:p>
          <a:p>
            <a:pPr marL="0" indent="0">
              <a:buNone/>
            </a:pPr>
            <a:r>
              <a:rPr lang="en-US" sz="15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(preprocessing, smoothing, etc.)</a:t>
            </a:r>
          </a:p>
          <a:p>
            <a:r>
              <a:rPr lang="en-US" sz="1800" dirty="0"/>
              <a:t>Subsampling</a:t>
            </a:r>
          </a:p>
          <a:p>
            <a:r>
              <a:rPr lang="en-US" sz="1800" dirty="0"/>
              <a:t>Dynamic Context Windows</a:t>
            </a:r>
          </a:p>
          <a:p>
            <a:r>
              <a:rPr lang="en-US" sz="1800" dirty="0"/>
              <a:t>Context Distribution Smoothing</a:t>
            </a:r>
          </a:p>
          <a:p>
            <a:r>
              <a:rPr lang="en-US" sz="1800" dirty="0"/>
              <a:t>Adding Context Vectors</a:t>
            </a:r>
          </a:p>
          <a:p>
            <a:r>
              <a:rPr lang="en-US" sz="1800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B3FB-2F82-4CB9-93A4-1640FC20E3CE}" type="slidenum">
              <a:rPr lang="en-GB" smtClean="0"/>
              <a:t>7</a:t>
            </a:fld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411760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B05FF"/>
                </a:solidFill>
              </a:rPr>
              <a:t>Improving Distributional Similarity with Lessons Learned from Word </a:t>
            </a:r>
            <a:r>
              <a:rPr lang="en-US" sz="1200" dirty="0" err="1">
                <a:solidFill>
                  <a:srgbClr val="0B05FF"/>
                </a:solidFill>
              </a:rPr>
              <a:t>Embeddings</a:t>
            </a:r>
            <a:r>
              <a:rPr lang="en-US" sz="1200" dirty="0">
                <a:solidFill>
                  <a:srgbClr val="0B05FF"/>
                </a:solidFill>
              </a:rPr>
              <a:t>, Omer Levy, </a:t>
            </a:r>
            <a:r>
              <a:rPr lang="en-US" sz="1200" dirty="0" err="1">
                <a:solidFill>
                  <a:srgbClr val="0B05FF"/>
                </a:solidFill>
              </a:rPr>
              <a:t>Yoav</a:t>
            </a:r>
            <a:r>
              <a:rPr lang="en-US" sz="1200" dirty="0">
                <a:solidFill>
                  <a:srgbClr val="0B05FF"/>
                </a:solidFill>
              </a:rPr>
              <a:t> Goldberg, </a:t>
            </a:r>
            <a:r>
              <a:rPr lang="en-US" sz="1200" dirty="0" err="1">
                <a:solidFill>
                  <a:srgbClr val="0B05FF"/>
                </a:solidFill>
              </a:rPr>
              <a:t>Ido</a:t>
            </a:r>
            <a:r>
              <a:rPr lang="en-US" sz="1200" dirty="0">
                <a:solidFill>
                  <a:srgbClr val="0B05FF"/>
                </a:solidFill>
              </a:rPr>
              <a:t> Dagan</a:t>
            </a:r>
          </a:p>
        </p:txBody>
      </p:sp>
    </p:spTree>
    <p:extLst>
      <p:ext uri="{BB962C8B-B14F-4D97-AF65-F5344CB8AC3E}">
        <p14:creationId xmlns:p14="http://schemas.microsoft.com/office/powerpoint/2010/main" val="1925473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Represent</a:t>
            </a:r>
            <a:r>
              <a:rPr lang="en-US" dirty="0"/>
              <a:t> the meaning of </a:t>
            </a:r>
            <a:r>
              <a:rPr lang="en-US" b="1" dirty="0"/>
              <a:t>word</a:t>
            </a:r>
            <a:r>
              <a:rPr lang="en-US" dirty="0"/>
              <a:t> – word2vec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821" y="1196752"/>
            <a:ext cx="7886700" cy="5204048"/>
          </a:xfrm>
          <a:solidFill>
            <a:srgbClr val="FFC000">
              <a:alpha val="10000"/>
            </a:srgbClr>
          </a:solidFill>
        </p:spPr>
        <p:txBody>
          <a:bodyPr/>
          <a:lstStyle/>
          <a:p>
            <a:r>
              <a:rPr lang="en-US" dirty="0"/>
              <a:t>2 basic network models:</a:t>
            </a:r>
          </a:p>
          <a:p>
            <a:pPr lvl="1"/>
            <a:r>
              <a:rPr lang="en-US" dirty="0">
                <a:solidFill>
                  <a:srgbClr val="0B05FF"/>
                </a:solidFill>
              </a:rPr>
              <a:t>Continuous Bag of Word </a:t>
            </a:r>
            <a:r>
              <a:rPr lang="en-US" dirty="0"/>
              <a:t>(</a:t>
            </a:r>
            <a:r>
              <a:rPr lang="en-US" dirty="0">
                <a:solidFill>
                  <a:srgbClr val="0B05FF"/>
                </a:solidFill>
              </a:rPr>
              <a:t>CBOW</a:t>
            </a:r>
            <a:r>
              <a:rPr lang="en-US" dirty="0"/>
              <a:t>): use a window of words to predict the middle word </a:t>
            </a:r>
          </a:p>
          <a:p>
            <a:pPr lvl="1"/>
            <a:r>
              <a:rPr lang="en-US" dirty="0">
                <a:solidFill>
                  <a:srgbClr val="0B05FF"/>
                </a:solidFill>
              </a:rPr>
              <a:t>Skip-gram </a:t>
            </a:r>
            <a:r>
              <a:rPr lang="en-US" dirty="0"/>
              <a:t>(</a:t>
            </a:r>
            <a:r>
              <a:rPr lang="en-US" dirty="0">
                <a:solidFill>
                  <a:srgbClr val="0B05FF"/>
                </a:solidFill>
              </a:rPr>
              <a:t>SG</a:t>
            </a:r>
            <a:r>
              <a:rPr lang="en-US" dirty="0"/>
              <a:t>): use a word to predict the surrounding ones in window.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720" y="3410860"/>
            <a:ext cx="4914902" cy="298994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4BCB333-614F-9947-91E4-36181BECCEE1}"/>
              </a:ext>
            </a:extLst>
          </p:cNvPr>
          <p:cNvSpPr txBox="1"/>
          <p:nvPr/>
        </p:nvSpPr>
        <p:spPr>
          <a:xfrm>
            <a:off x="7092280" y="3284984"/>
            <a:ext cx="1954381" cy="1477328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none" rtlCol="0">
            <a:spAutoFit/>
          </a:bodyPr>
          <a:lstStyle/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shortly</a:t>
            </a:r>
            <a:r>
              <a:rPr lang="de-DE" dirty="0"/>
              <a:t> </a:t>
            </a:r>
            <a:r>
              <a:rPr lang="de-DE" dirty="0" err="1"/>
              <a:t>recap</a:t>
            </a:r>
            <a:r>
              <a:rPr lang="de-DE" dirty="0"/>
              <a:t> </a:t>
            </a:r>
          </a:p>
          <a:p>
            <a:r>
              <a:rPr lang="de-DE" dirty="0" err="1"/>
              <a:t>the</a:t>
            </a:r>
            <a:r>
              <a:rPr lang="de-DE" dirty="0"/>
              <a:t> CBOW </a:t>
            </a:r>
            <a:r>
              <a:rPr lang="de-DE" dirty="0" err="1"/>
              <a:t>mode</a:t>
            </a:r>
            <a:r>
              <a:rPr lang="de-DE" dirty="0"/>
              <a:t>. </a:t>
            </a:r>
          </a:p>
          <a:p>
            <a:r>
              <a:rPr lang="de-DE" dirty="0" err="1"/>
              <a:t>For</a:t>
            </a:r>
            <a:r>
              <a:rPr lang="de-DE" dirty="0"/>
              <a:t> SG </a:t>
            </a:r>
            <a:r>
              <a:rPr lang="de-DE" dirty="0" err="1"/>
              <a:t>see</a:t>
            </a:r>
            <a:r>
              <a:rPr lang="de-DE" dirty="0"/>
              <a:t> e.g. </a:t>
            </a:r>
          </a:p>
          <a:p>
            <a:r>
              <a:rPr lang="de-DE" dirty="0"/>
              <a:t>Goldberg/Levy 14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97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 – Continuous Bag of Word (CBOW)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C000">
              <a:alpha val="10000"/>
            </a:srgbClr>
          </a:solidFill>
        </p:spPr>
        <p:txBody>
          <a:bodyPr/>
          <a:lstStyle/>
          <a:p>
            <a:r>
              <a:rPr lang="en-US" dirty="0"/>
              <a:t>E.g. “The cat sat on floor”</a:t>
            </a:r>
          </a:p>
          <a:p>
            <a:pPr lvl="1"/>
            <a:r>
              <a:rPr lang="en-US" dirty="0"/>
              <a:t>Window size =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269" y="2715558"/>
            <a:ext cx="2878931" cy="33566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00325" y="3157537"/>
            <a:ext cx="4203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the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0325" y="3793331"/>
            <a:ext cx="396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cat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7326" y="4988897"/>
            <a:ext cx="3674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00325" y="5571768"/>
            <a:ext cx="5212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floor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48063" y="4393873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accent2">
                    <a:lumMod val="75000"/>
                  </a:schemeClr>
                </a:solidFill>
              </a:rPr>
              <a:t>sat</a:t>
            </a:r>
          </a:p>
        </p:txBody>
      </p:sp>
    </p:spTree>
    <p:extLst>
      <p:ext uri="{BB962C8B-B14F-4D97-AF65-F5344CB8AC3E}">
        <p14:creationId xmlns:p14="http://schemas.microsoft.com/office/powerpoint/2010/main" val="1880083780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4040</Words>
  <Application>Microsoft Macintosh PowerPoint</Application>
  <PresentationFormat>Bildschirmpräsentation (4:3)</PresentationFormat>
  <Paragraphs>1021</Paragraphs>
  <Slides>57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57</vt:i4>
      </vt:variant>
    </vt:vector>
  </HeadingPairs>
  <TitlesOfParts>
    <vt:vector size="70" baseType="lpstr">
      <vt:lpstr>Arial</vt:lpstr>
      <vt:lpstr>Book Antiqua</vt:lpstr>
      <vt:lpstr>Calibri</vt:lpstr>
      <vt:lpstr>Cambria Math</vt:lpstr>
      <vt:lpstr>Century Gothic</vt:lpstr>
      <vt:lpstr>Courier New</vt:lpstr>
      <vt:lpstr>Lucida Sans Unicode</vt:lpstr>
      <vt:lpstr>Myriad Pro</vt:lpstr>
      <vt:lpstr>Symbol</vt:lpstr>
      <vt:lpstr>Tahoma</vt:lpstr>
      <vt:lpstr>Times New Roman</vt:lpstr>
      <vt:lpstr>Verdana</vt:lpstr>
      <vt:lpstr>7_Standarddesign</vt:lpstr>
      <vt:lpstr>PROBABILISTIC AND DIFFERENTIABLE PROGRAMMING V5:  Embeddings   </vt:lpstr>
      <vt:lpstr>Today‘s Agenda</vt:lpstr>
      <vt:lpstr>Word Embeddings  with word2VEC</vt:lpstr>
      <vt:lpstr>Going deep in two other ways</vt:lpstr>
      <vt:lpstr>Let LeCun speak again </vt:lpstr>
      <vt:lpstr>Approaches for Representing Word Semantics</vt:lpstr>
      <vt:lpstr>The Contributions of Word Embeddings</vt:lpstr>
      <vt:lpstr>Represent the meaning of word – word2vec</vt:lpstr>
      <vt:lpstr>Word2vec – Continuous Bag of Word (CBOW)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Algebra on Words</vt:lpstr>
      <vt:lpstr>What is word2vec?</vt:lpstr>
      <vt:lpstr>Knowledge Graph Embedding</vt:lpstr>
      <vt:lpstr>Knowledge Graph (KG)</vt:lpstr>
      <vt:lpstr>Knowledge Graph Embedding</vt:lpstr>
      <vt:lpstr>Problems of Classical Embeddings</vt:lpstr>
      <vt:lpstr>Expressivity Criterion</vt:lpstr>
      <vt:lpstr>Solution: Logico-geometrical Semantics</vt:lpstr>
      <vt:lpstr>Adding Background Knowledge</vt:lpstr>
      <vt:lpstr>In Favour of Controlled Explainable AI</vt:lpstr>
      <vt:lpstr>Research program</vt:lpstr>
      <vt:lpstr>Agenda for the Following </vt:lpstr>
      <vt:lpstr>Description Logics</vt:lpstr>
      <vt:lpstr>Definition (Description logics (DLs))</vt:lpstr>
      <vt:lpstr>Description Logics (DLs)</vt:lpstr>
      <vt:lpstr>Tbox and Abox</vt:lpstr>
      <vt:lpstr>Example (Certain Answers for Conjunctive Queries)</vt:lpstr>
      <vt:lpstr>Example (Certain Answers for Conjunctive Queries)</vt:lpstr>
      <vt:lpstr>Convex Cones</vt:lpstr>
      <vt:lpstr>Idea: Interpret Concepts by Convex Cones</vt:lpstr>
      <vt:lpstr>Idea: Interpret Concepts by Convex Cones</vt:lpstr>
      <vt:lpstr>Not all Cones Appropriate for ALC</vt:lpstr>
      <vt:lpstr>Faithful Embedding  for  AL-CONES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Al-Cone models for full ALC </vt:lpstr>
      <vt:lpstr>Towards A Logic of COnes</vt:lpstr>
      <vt:lpstr>Searching for an Appropriate Logic</vt:lpstr>
      <vt:lpstr>Known Weakenings of Distributivity are Falsified</vt:lpstr>
      <vt:lpstr>Definition (Partial Orthomodularity (pOM))</vt:lpstr>
      <vt:lpstr>Subalgebra Theorem</vt:lpstr>
      <vt:lpstr>Open questions</vt:lpstr>
      <vt:lpstr>APPENDIX</vt:lpstr>
      <vt:lpstr>Color Convention in this course </vt:lpstr>
      <vt:lpstr>Today‘s lecture is based on the following</vt:lpstr>
      <vt:lpstr>References </vt:lpstr>
      <vt:lpstr>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PROBABILISTIC  AND DIFFERENTIABLE PROGRAMMING  V1:  INTRODUCTION    </dc:title>
  <dc:creator>Özgür Özcep</dc:creator>
  <cp:lastModifiedBy>Özgür Özcep</cp:lastModifiedBy>
  <cp:revision>955</cp:revision>
  <cp:lastPrinted>2022-03-16T10:59:56Z</cp:lastPrinted>
  <dcterms:created xsi:type="dcterms:W3CDTF">2020-10-18T13:39:02Z</dcterms:created>
  <dcterms:modified xsi:type="dcterms:W3CDTF">2022-09-15T09:27:12Z</dcterms:modified>
</cp:coreProperties>
</file>