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9"/>
  </p:notesMasterIdLst>
  <p:handoutMasterIdLst>
    <p:handoutMasterId r:id="rId60"/>
  </p:handoutMasterIdLst>
  <p:sldIdLst>
    <p:sldId id="273" r:id="rId2"/>
    <p:sldId id="1133" r:id="rId3"/>
    <p:sldId id="1159" r:id="rId4"/>
    <p:sldId id="1158" r:id="rId5"/>
    <p:sldId id="1160" r:id="rId6"/>
    <p:sldId id="497" r:id="rId7"/>
    <p:sldId id="511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513" r:id="rId19"/>
    <p:sldId id="1161" r:id="rId20"/>
    <p:sldId id="260" r:id="rId21"/>
    <p:sldId id="261" r:id="rId22"/>
    <p:sldId id="265" r:id="rId23"/>
    <p:sldId id="1170" r:id="rId24"/>
    <p:sldId id="268" r:id="rId25"/>
    <p:sldId id="269" r:id="rId26"/>
    <p:sldId id="271" r:id="rId27"/>
    <p:sldId id="276" r:id="rId28"/>
    <p:sldId id="277" r:id="rId29"/>
    <p:sldId id="1189" r:id="rId30"/>
    <p:sldId id="1173" r:id="rId31"/>
    <p:sldId id="279" r:id="rId32"/>
    <p:sldId id="282" r:id="rId33"/>
    <p:sldId id="1185" r:id="rId34"/>
    <p:sldId id="1188" r:id="rId35"/>
    <p:sldId id="1190" r:id="rId36"/>
    <p:sldId id="288" r:id="rId37"/>
    <p:sldId id="1193" r:id="rId38"/>
    <p:sldId id="289" r:id="rId39"/>
    <p:sldId id="1191" r:id="rId40"/>
    <p:sldId id="293" r:id="rId41"/>
    <p:sldId id="294" r:id="rId42"/>
    <p:sldId id="295" r:id="rId43"/>
    <p:sldId id="1194" r:id="rId44"/>
    <p:sldId id="1195" r:id="rId45"/>
    <p:sldId id="1196" r:id="rId46"/>
    <p:sldId id="299" r:id="rId47"/>
    <p:sldId id="1192" r:id="rId48"/>
    <p:sldId id="303" r:id="rId49"/>
    <p:sldId id="304" r:id="rId50"/>
    <p:sldId id="305" r:id="rId51"/>
    <p:sldId id="307" r:id="rId52"/>
    <p:sldId id="309" r:id="rId53"/>
    <p:sldId id="348" r:id="rId54"/>
    <p:sldId id="328" r:id="rId55"/>
    <p:sldId id="285" r:id="rId56"/>
    <p:sldId id="1155" r:id="rId57"/>
    <p:sldId id="1187" r:id="rId5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3C8C93"/>
    <a:srgbClr val="76D6FF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 autoAdjust="0"/>
    <p:restoredTop sz="93421"/>
  </p:normalViewPr>
  <p:slideViewPr>
    <p:cSldViewPr>
      <p:cViewPr varScale="1">
        <p:scale>
          <a:sx n="86" d="100"/>
          <a:sy n="86" d="100"/>
        </p:scale>
        <p:origin x="3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18.11.20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18.11.20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two approaches for creating these vectors:</a:t>
            </a:r>
          </a:p>
          <a:p>
            <a:endParaRPr lang="en-US" baseline="0" dirty="0"/>
          </a:p>
          <a:p>
            <a:r>
              <a:rPr lang="en-US" baseline="0" dirty="0"/>
              <a:t>First, we’ve got the traditional count-based approach,</a:t>
            </a:r>
            <a:endParaRPr lang="en-GB" baseline="0" dirty="0"/>
          </a:p>
          <a:p>
            <a:r>
              <a:rPr lang="en-US" baseline="0" dirty="0"/>
              <a:t>where the most common variant is the word-context PMI matrix.</a:t>
            </a:r>
          </a:p>
          <a:p>
            <a:endParaRPr lang="en-US" baseline="0" dirty="0"/>
          </a:p>
          <a:p>
            <a:r>
              <a:rPr lang="en-US" baseline="0" dirty="0"/>
              <a:t>The other, cutting-edge, approach, is word embeddings,</a:t>
            </a:r>
          </a:p>
          <a:p>
            <a:r>
              <a:rPr lang="en-US" baseline="0" dirty="0"/>
              <a:t>Which has become extremely popular with word2vec.</a:t>
            </a:r>
          </a:p>
          <a:p>
            <a:r>
              <a:rPr lang="en-US" baseline="0" dirty="0"/>
              <a:t>Now, the interesting thing…</a:t>
            </a:r>
          </a:p>
          <a:p>
            <a:endParaRPr lang="en-US" baseline="0" dirty="0"/>
          </a:p>
          <a:p>
            <a:r>
              <a:rPr lang="en-US" baseline="0" dirty="0"/>
              <a:t>…is that both approaches rely on the same linguistic theory: the distributional hypothesis.</a:t>
            </a:r>
          </a:p>
          <a:p>
            <a:r>
              <a:rPr lang="en-US" baseline="0" dirty="0"/>
              <a:t>&lt;pause&gt;</a:t>
            </a:r>
          </a:p>
          <a:p>
            <a:r>
              <a:rPr lang="en-US" baseline="0" dirty="0"/>
              <a:t>Now, in previous work, that I’ll talk about in a minute,</a:t>
            </a:r>
          </a:p>
          <a:p>
            <a:r>
              <a:rPr lang="en-US" baseline="0" dirty="0"/>
              <a:t>we showed that the two approaches are even more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4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5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529637" cy="1149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68313" y="1412875"/>
            <a:ext cx="4025900" cy="47482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1412875"/>
            <a:ext cx="4025900" cy="4748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296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6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3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3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75503">
              <a:spcBef>
                <a:spcPts val="119"/>
              </a:spcBef>
            </a:pPr>
            <a:fld id="{81D60167-4931-47E6-BA6A-407CBD079E47}" type="slidenum">
              <a:rPr lang="de-DE" spc="89" smtClean="0"/>
              <a:pPr marL="75503">
                <a:spcBef>
                  <a:spcPts val="119"/>
                </a:spcBef>
              </a:pPr>
              <a:t>‹Nr.›</a:t>
            </a:fld>
            <a:r>
              <a:rPr lang="de-DE" spc="-109"/>
              <a:t> </a:t>
            </a:r>
            <a:r>
              <a:rPr lang="de-DE" spc="226"/>
              <a:t>/</a:t>
            </a:r>
            <a:r>
              <a:rPr lang="de-DE" spc="-99"/>
              <a:t> </a:t>
            </a:r>
            <a:r>
              <a:rPr lang="de-DE" spc="89"/>
              <a:t>26</a:t>
            </a:r>
            <a:endParaRPr lang="de-DE" spc="89" dirty="0"/>
          </a:p>
        </p:txBody>
      </p:sp>
    </p:spTree>
    <p:extLst>
      <p:ext uri="{BB962C8B-B14F-4D97-AF65-F5344CB8AC3E}">
        <p14:creationId xmlns:p14="http://schemas.microsoft.com/office/powerpoint/2010/main" val="221714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75503">
              <a:spcBef>
                <a:spcPts val="119"/>
              </a:spcBef>
            </a:pPr>
            <a:fld id="{81D60167-4931-47E6-BA6A-407CBD079E47}" type="slidenum">
              <a:rPr lang="de-DE" spc="89" smtClean="0"/>
              <a:pPr marL="75503">
                <a:spcBef>
                  <a:spcPts val="119"/>
                </a:spcBef>
              </a:pPr>
              <a:t>‹Nr.›</a:t>
            </a:fld>
            <a:r>
              <a:rPr lang="de-DE" spc="-109"/>
              <a:t> </a:t>
            </a:r>
            <a:r>
              <a:rPr lang="de-DE" spc="226"/>
              <a:t>/</a:t>
            </a:r>
            <a:r>
              <a:rPr lang="de-DE" spc="-99"/>
              <a:t> </a:t>
            </a:r>
            <a:r>
              <a:rPr lang="de-DE" spc="89"/>
              <a:t>26</a:t>
            </a:r>
            <a:endParaRPr lang="de-DE" spc="89" dirty="0"/>
          </a:p>
        </p:txBody>
      </p:sp>
    </p:spTree>
    <p:extLst>
      <p:ext uri="{BB962C8B-B14F-4D97-AF65-F5344CB8AC3E}">
        <p14:creationId xmlns:p14="http://schemas.microsoft.com/office/powerpoint/2010/main" val="326820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025" y="147725"/>
            <a:ext cx="876594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75503">
              <a:spcBef>
                <a:spcPts val="119"/>
              </a:spcBef>
            </a:pPr>
            <a:fld id="{81D60167-4931-47E6-BA6A-407CBD079E47}" type="slidenum">
              <a:rPr lang="de-DE" spc="89" smtClean="0"/>
              <a:pPr marL="75503">
                <a:spcBef>
                  <a:spcPts val="119"/>
                </a:spcBef>
              </a:pPr>
              <a:t>‹Nr.›</a:t>
            </a:fld>
            <a:r>
              <a:rPr lang="de-DE" spc="-109"/>
              <a:t> </a:t>
            </a:r>
            <a:r>
              <a:rPr lang="de-DE" spc="226"/>
              <a:t>/</a:t>
            </a:r>
            <a:r>
              <a:rPr lang="de-DE" spc="-99"/>
              <a:t> </a:t>
            </a:r>
            <a:r>
              <a:rPr lang="de-DE" spc="89"/>
              <a:t>26</a:t>
            </a:r>
            <a:endParaRPr lang="de-DE" spc="89" dirty="0"/>
          </a:p>
        </p:txBody>
      </p:sp>
    </p:spTree>
    <p:extLst>
      <p:ext uri="{BB962C8B-B14F-4D97-AF65-F5344CB8AC3E}">
        <p14:creationId xmlns:p14="http://schemas.microsoft.com/office/powerpoint/2010/main" val="72588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9" r:id="rId12"/>
    <p:sldLayoutId id="2147483790" r:id="rId13"/>
    <p:sldLayoutId id="2147483791" r:id="rId14"/>
    <p:sldLayoutId id="2147483792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5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7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11" Type="http://schemas.openxmlformats.org/officeDocument/2006/relationships/image" Target="../media/image86.png"/><Relationship Id="rId5" Type="http://schemas.openxmlformats.org/officeDocument/2006/relationships/image" Target="../media/image78.png"/><Relationship Id="rId10" Type="http://schemas.openxmlformats.org/officeDocument/2006/relationships/image" Target="../media/image850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7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11" Type="http://schemas.openxmlformats.org/officeDocument/2006/relationships/image" Target="../media/image86.png"/><Relationship Id="rId5" Type="http://schemas.openxmlformats.org/officeDocument/2006/relationships/image" Target="../media/image78.png"/><Relationship Id="rId10" Type="http://schemas.openxmlformats.org/officeDocument/2006/relationships/image" Target="../media/image88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omp6248.ecs.soton.ac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fis.uni-luebeck.de/~moeller/KI-Kolloquium/2019-12-02-Oezcep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PROBABILISTIC AND DIFFERENTIABLE PROGRAMMING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V5:  </a:t>
            </a:r>
            <a:r>
              <a:rPr lang="de-DE" dirty="0" err="1">
                <a:cs typeface="+mj-cs"/>
              </a:rPr>
              <a:t>Embeddings</a:t>
            </a:r>
            <a:br>
              <a:rPr lang="de-DE" dirty="0">
                <a:cs typeface="+mj-cs"/>
              </a:rPr>
            </a:b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13000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13001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4947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4947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08343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09979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68174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18740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18740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12447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18740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63518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39038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14083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4083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98429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9036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0" y="1911184"/>
            <a:ext cx="12346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A99B8250-92C7-7E4F-B3EC-D7028267F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3" y="1146953"/>
            <a:ext cx="8857109" cy="5018898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9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1BFCB324-A708-DC4D-8F52-F8BAAF20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42414" y="1403649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703731"/>
            <a:ext cx="1470470" cy="95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26466" y="1703731"/>
            <a:ext cx="1463309" cy="176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1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2B9B3BE3-4DDA-A740-93A1-7D8E41E8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61186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94DFB175-2FDD-214A-88EE-61978DB15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89178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1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1CD0B22B-5F1C-6144-9E5D-5A2365DB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61186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6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759D185F-EFD1-7A4A-BB6B-510B4189F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1"/>
            <a:ext cx="8229600" cy="5905500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8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791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 word’s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91858" y="5807005"/>
            <a:ext cx="725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consider either W (“context-word role”) or  W’ (”middle word role") as the word’s representation. 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B9D7CC77-D08F-8441-B223-13C80322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96135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on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69419"/>
            <a:ext cx="7272982" cy="51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word2vec?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7886700" cy="37742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Word2vec</a:t>
            </a:r>
            <a:r>
              <a:rPr lang="en-US" dirty="0">
                <a:solidFill>
                  <a:srgbClr val="FF0000"/>
                </a:solidFill>
              </a:rPr>
              <a:t>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 single algorithm</a:t>
            </a:r>
          </a:p>
          <a:p>
            <a:r>
              <a:rPr lang="en-US" dirty="0"/>
              <a:t>It is a software package for representing words as vectors, containing:</a:t>
            </a:r>
          </a:p>
          <a:p>
            <a:pPr lvl="1"/>
            <a:r>
              <a:rPr lang="en-US" dirty="0"/>
              <a:t>Two distinct models</a:t>
            </a:r>
          </a:p>
          <a:p>
            <a:pPr lvl="2"/>
            <a:r>
              <a:rPr lang="en-US" dirty="0" err="1"/>
              <a:t>CBoW</a:t>
            </a:r>
            <a:endParaRPr lang="en-US" dirty="0"/>
          </a:p>
          <a:p>
            <a:pPr lvl="2"/>
            <a:r>
              <a:rPr lang="en-US" dirty="0"/>
              <a:t>Skip-Gram			(SG)</a:t>
            </a:r>
          </a:p>
          <a:p>
            <a:pPr lvl="1"/>
            <a:r>
              <a:rPr lang="en-US" dirty="0"/>
              <a:t>Various training methods  </a:t>
            </a:r>
          </a:p>
          <a:p>
            <a:pPr lvl="2"/>
            <a:r>
              <a:rPr lang="en-US" dirty="0"/>
              <a:t>Negative Sampling		(NS)</a:t>
            </a:r>
          </a:p>
          <a:p>
            <a:pPr lvl="2"/>
            <a:r>
              <a:rPr lang="en-US" dirty="0"/>
              <a:t>Hierarchical </a:t>
            </a:r>
            <a:r>
              <a:rPr lang="en-US" dirty="0" err="1"/>
              <a:t>Softmax</a:t>
            </a:r>
            <a:endParaRPr lang="en-US" dirty="0"/>
          </a:p>
          <a:p>
            <a:pPr lvl="1"/>
            <a:r>
              <a:rPr lang="en-US" dirty="0"/>
              <a:t>A rich preprocessing pipeline</a:t>
            </a:r>
          </a:p>
          <a:p>
            <a:pPr lvl="2"/>
            <a:r>
              <a:rPr lang="en-US" dirty="0"/>
              <a:t>Dynamic Context Windows</a:t>
            </a:r>
          </a:p>
          <a:p>
            <a:pPr lvl="2"/>
            <a:r>
              <a:rPr lang="en-US" dirty="0"/>
              <a:t>Subsampling</a:t>
            </a:r>
          </a:p>
          <a:p>
            <a:pPr lvl="2"/>
            <a:r>
              <a:rPr lang="en-US" dirty="0"/>
              <a:t>Deleting Rare Words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47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45653-8BDA-ED4B-8020-AF502A41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Knowledge Graph Embedding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B80F30-11A3-6D45-89A0-3903F18BB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E40616-1CD5-0D45-835F-061A282C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42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E9166-0CAB-5347-9B64-7F12F3A0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B173EE-2630-F74C-9CE3-1D76DF41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C591F2-ED3A-3047-BF04-E8904A68DB7F}"/>
              </a:ext>
            </a:extLst>
          </p:cNvPr>
          <p:cNvSpPr txBox="1"/>
          <p:nvPr/>
        </p:nvSpPr>
        <p:spPr>
          <a:xfrm>
            <a:off x="1835696" y="2289532"/>
            <a:ext cx="51940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word</a:t>
            </a:r>
            <a:r>
              <a:rPr lang="de-DE" sz="2600" dirty="0"/>
              <a:t> </a:t>
            </a:r>
            <a:r>
              <a:rPr lang="de-DE" sz="2600" dirty="0" err="1"/>
              <a:t>embeddings</a:t>
            </a:r>
            <a:r>
              <a:rPr lang="de-DE" sz="2600" dirty="0"/>
              <a:t> (word2Vec)</a:t>
            </a:r>
          </a:p>
          <a:p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ontology</a:t>
            </a:r>
            <a:r>
              <a:rPr lang="de-DE" sz="2600" dirty="0"/>
              <a:t> </a:t>
            </a:r>
            <a:r>
              <a:rPr lang="de-DE" sz="2600" dirty="0" err="1"/>
              <a:t>embeddings</a:t>
            </a:r>
            <a:r>
              <a:rPr lang="de-DE" sz="2600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32BC85-0855-8F4D-AF78-0860D6E47D99}"/>
              </a:ext>
            </a:extLst>
          </p:cNvPr>
          <p:cNvSpPr txBox="1"/>
          <p:nvPr/>
        </p:nvSpPr>
        <p:spPr>
          <a:xfrm>
            <a:off x="1835695" y="3645705"/>
            <a:ext cx="37898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/>
              <a:t>Or</a:t>
            </a:r>
            <a:r>
              <a:rPr lang="de-DE" sz="2600" dirty="0"/>
              <a:t>: Advertising </a:t>
            </a:r>
            <a:r>
              <a:rPr lang="de-DE" sz="2600" dirty="0" err="1"/>
              <a:t>Own</a:t>
            </a:r>
            <a:r>
              <a:rPr lang="de-DE" sz="2600" dirty="0"/>
              <a:t> Work</a:t>
            </a:r>
          </a:p>
        </p:txBody>
      </p:sp>
    </p:spTree>
    <p:extLst>
      <p:ext uri="{BB962C8B-B14F-4D97-AF65-F5344CB8AC3E}">
        <p14:creationId xmlns:p14="http://schemas.microsoft.com/office/powerpoint/2010/main" val="20476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3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pc="-119" dirty="0">
                <a:latin typeface="Myriad Pro" panose="020B0503030403020204" pitchFamily="34" charset="0"/>
                <a:cs typeface="Tahoma"/>
              </a:rPr>
              <a:t>Graph</a:t>
            </a:r>
            <a:r>
              <a:rPr spc="139" dirty="0">
                <a:latin typeface="Myriad Pro" panose="020B0503030403020204" pitchFamily="34" charset="0"/>
                <a:cs typeface="Tahoma"/>
              </a:rPr>
              <a:t> </a:t>
            </a:r>
            <a:r>
              <a:rPr spc="20" dirty="0">
                <a:latin typeface="Myriad Pro" panose="020B0503030403020204" pitchFamily="34" charset="0"/>
                <a:cs typeface="Tahoma"/>
              </a:rPr>
              <a:t>(KG)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898" y="1181936"/>
            <a:ext cx="3897106" cy="903068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417144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59" dirty="0">
                <a:latin typeface="Myriad Pro" panose="020B0503030403020204" pitchFamily="34" charset="0"/>
                <a:cs typeface="Tahoma"/>
              </a:rPr>
              <a:t>Set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assertions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in triple</a:t>
            </a:r>
            <a:r>
              <a:rPr sz="2200" spc="35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form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17144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99" dirty="0">
                <a:latin typeface="Myriad Pro" panose="020B0503030403020204" pitchFamily="34" charset="0"/>
                <a:cs typeface="Tahoma"/>
              </a:rPr>
              <a:t>Convenient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logical</a:t>
            </a:r>
            <a:r>
              <a:rPr sz="2200" spc="14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notation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6662" y="1181936"/>
            <a:ext cx="2780950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25168">
              <a:spcBef>
                <a:spcPts val="860"/>
              </a:spcBef>
            </a:pPr>
            <a:r>
              <a:rPr sz="2200" spc="-139" dirty="0">
                <a:solidFill>
                  <a:srgbClr val="00837F"/>
                </a:solidFill>
                <a:latin typeface="Arial"/>
                <a:cs typeface="Arial"/>
              </a:rPr>
              <a:t>KG </a:t>
            </a:r>
            <a:r>
              <a:rPr sz="2200" spc="-59" dirty="0">
                <a:solidFill>
                  <a:srgbClr val="00837F"/>
                </a:solidFill>
                <a:latin typeface="Lucida Sans Unicode"/>
                <a:cs typeface="Lucida Sans Unicode"/>
              </a:rPr>
              <a:t>= </a:t>
            </a:r>
            <a:r>
              <a:rPr sz="2200" spc="367" dirty="0">
                <a:solidFill>
                  <a:srgbClr val="00837F"/>
                </a:solidFill>
                <a:latin typeface="Lucida Sans Unicode"/>
                <a:cs typeface="Lucida Sans Unicode"/>
              </a:rPr>
              <a:t>{ </a:t>
            </a:r>
            <a:r>
              <a:rPr sz="2200" spc="-50" dirty="0">
                <a:solidFill>
                  <a:srgbClr val="00837F"/>
                </a:solidFill>
                <a:latin typeface="Lucida Sans Unicode"/>
                <a:cs typeface="Lucida Sans Unicode"/>
              </a:rPr>
              <a:t>(</a:t>
            </a:r>
            <a:r>
              <a:rPr sz="2200" i="1" spc="-50" dirty="0">
                <a:solidFill>
                  <a:srgbClr val="00837F"/>
                </a:solidFill>
                <a:latin typeface="Arial"/>
                <a:cs typeface="Arial"/>
              </a:rPr>
              <a:t>subj </a:t>
            </a:r>
            <a:r>
              <a:rPr sz="2200" i="1" spc="-79" dirty="0">
                <a:solidFill>
                  <a:srgbClr val="00837F"/>
                </a:solidFill>
                <a:latin typeface="Arial"/>
                <a:cs typeface="Arial"/>
              </a:rPr>
              <a:t>rel </a:t>
            </a:r>
            <a:r>
              <a:rPr sz="2200" i="1" spc="-50" dirty="0">
                <a:solidFill>
                  <a:srgbClr val="00837F"/>
                </a:solidFill>
                <a:latin typeface="Arial"/>
                <a:cs typeface="Arial"/>
              </a:rPr>
              <a:t>obj </a:t>
            </a:r>
            <a:r>
              <a:rPr sz="2200" spc="129" dirty="0">
                <a:solidFill>
                  <a:srgbClr val="00837F"/>
                </a:solidFill>
                <a:latin typeface="Lucida Sans Unicode"/>
                <a:cs typeface="Lucida Sans Unicode"/>
              </a:rPr>
              <a:t>)</a:t>
            </a:r>
            <a:r>
              <a:rPr sz="2200" spc="-159" dirty="0">
                <a:solidFill>
                  <a:srgbClr val="00837F"/>
                </a:solidFill>
                <a:latin typeface="Lucida Sans Unicode"/>
                <a:cs typeface="Lucida Sans Unicode"/>
              </a:rPr>
              <a:t> </a:t>
            </a:r>
            <a:r>
              <a:rPr sz="2200" spc="367" dirty="0">
                <a:solidFill>
                  <a:srgbClr val="00837F"/>
                </a:solidFill>
                <a:latin typeface="Lucida Sans Unicode"/>
                <a:cs typeface="Lucida Sans Unicode"/>
              </a:rPr>
              <a:t>}</a:t>
            </a:r>
            <a:endParaRPr sz="2200" dirty="0">
              <a:latin typeface="Lucida Sans Unicode"/>
              <a:cs typeface="Lucida Sans Unicode"/>
            </a:endParaRPr>
          </a:p>
          <a:p>
            <a:pPr marL="55369">
              <a:spcBef>
                <a:spcPts val="662"/>
              </a:spcBef>
            </a:pPr>
            <a:r>
              <a:rPr sz="2200" spc="-139" dirty="0">
                <a:solidFill>
                  <a:srgbClr val="00837F"/>
                </a:solidFill>
                <a:latin typeface="Arial"/>
                <a:cs typeface="Arial"/>
              </a:rPr>
              <a:t>KG</a:t>
            </a:r>
            <a:r>
              <a:rPr sz="2200" spc="208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srgbClr val="00837F"/>
                </a:solidFill>
                <a:latin typeface="Lucida Sans Unicode"/>
                <a:cs typeface="Lucida Sans Unicode"/>
              </a:rPr>
              <a:t>=</a:t>
            </a:r>
            <a:r>
              <a:rPr sz="2200" spc="-109" dirty="0">
                <a:solidFill>
                  <a:srgbClr val="00837F"/>
                </a:solidFill>
                <a:latin typeface="Lucida Sans Unicode"/>
                <a:cs typeface="Lucida Sans Unicode"/>
              </a:rPr>
              <a:t> </a:t>
            </a:r>
            <a:r>
              <a:rPr sz="2200" spc="367" dirty="0">
                <a:solidFill>
                  <a:srgbClr val="00837F"/>
                </a:solidFill>
                <a:latin typeface="Lucida Sans Unicode"/>
                <a:cs typeface="Lucida Sans Unicode"/>
              </a:rPr>
              <a:t>{</a:t>
            </a:r>
            <a:r>
              <a:rPr sz="2200" spc="-109" dirty="0">
                <a:solidFill>
                  <a:srgbClr val="00837F"/>
                </a:solidFill>
                <a:latin typeface="Lucida Sans Unicode"/>
                <a:cs typeface="Lucida Sans Unicode"/>
              </a:rPr>
              <a:t> </a:t>
            </a:r>
            <a:r>
              <a:rPr sz="2200" i="1" spc="-79" dirty="0">
                <a:solidFill>
                  <a:srgbClr val="00837F"/>
                </a:solidFill>
                <a:latin typeface="Arial"/>
                <a:cs typeface="Arial"/>
              </a:rPr>
              <a:t>rel</a:t>
            </a:r>
            <a:r>
              <a:rPr sz="2200" i="1" spc="-416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837F"/>
                </a:solidFill>
                <a:latin typeface="Lucida Sans Unicode"/>
                <a:cs typeface="Lucida Sans Unicode"/>
              </a:rPr>
              <a:t>(</a:t>
            </a:r>
            <a:r>
              <a:rPr sz="2200" i="1" spc="-10" dirty="0">
                <a:solidFill>
                  <a:srgbClr val="00837F"/>
                </a:solidFill>
                <a:latin typeface="Arial"/>
                <a:cs typeface="Arial"/>
              </a:rPr>
              <a:t>subj,</a:t>
            </a:r>
            <a:r>
              <a:rPr sz="2200" i="1" spc="-258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r>
              <a:rPr sz="2200" i="1" spc="-50" dirty="0">
                <a:solidFill>
                  <a:srgbClr val="00837F"/>
                </a:solidFill>
                <a:latin typeface="Arial"/>
                <a:cs typeface="Arial"/>
              </a:rPr>
              <a:t>obj</a:t>
            </a:r>
            <a:r>
              <a:rPr sz="2200" i="1" spc="-416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r>
              <a:rPr sz="2200" spc="129" dirty="0">
                <a:solidFill>
                  <a:srgbClr val="00837F"/>
                </a:solidFill>
                <a:latin typeface="Lucida Sans Unicode"/>
                <a:cs typeface="Lucida Sans Unicode"/>
              </a:rPr>
              <a:t>)</a:t>
            </a:r>
            <a:r>
              <a:rPr sz="2200" spc="-109" dirty="0">
                <a:solidFill>
                  <a:srgbClr val="00837F"/>
                </a:solidFill>
                <a:latin typeface="Lucida Sans Unicode"/>
                <a:cs typeface="Lucida Sans Unicode"/>
              </a:rPr>
              <a:t> </a:t>
            </a:r>
            <a:r>
              <a:rPr sz="2200" spc="367" dirty="0">
                <a:solidFill>
                  <a:srgbClr val="00837F"/>
                </a:solidFill>
                <a:latin typeface="Lucida Sans Unicode"/>
                <a:cs typeface="Lucida Sans Unicode"/>
              </a:rPr>
              <a:t>}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706" y="2692524"/>
            <a:ext cx="7888588" cy="374828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z="24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706" y="3149583"/>
            <a:ext cx="7888588" cy="766877"/>
          </a:xfrm>
          <a:prstGeom prst="rect">
            <a:avLst/>
          </a:prstGeom>
          <a:solidFill>
            <a:srgbClr val="FEFBF2"/>
          </a:solidFill>
        </p:spPr>
        <p:txBody>
          <a:bodyPr vert="horz" wrap="square" lIns="0" tIns="0" rIns="0" bIns="0" rtlCol="0">
            <a:spAutoFit/>
          </a:bodyPr>
          <a:lstStyle/>
          <a:p>
            <a:pPr marL="90603">
              <a:tabLst>
                <a:tab pos="739927" algn="l"/>
              </a:tabLst>
            </a:pPr>
            <a:r>
              <a:rPr sz="2200" spc="-139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KG	</a:t>
            </a:r>
            <a:r>
              <a:rPr sz="2200" spc="-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= 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{</a:t>
            </a:r>
            <a:r>
              <a:rPr lang="de-DE" sz="2200" spc="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30" dirty="0" err="1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(alice,AI)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 </a:t>
            </a:r>
            <a:r>
              <a:rPr sz="2200" spc="4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subfield(AI,CS)</a:t>
            </a:r>
            <a:r>
              <a:rPr sz="2200" spc="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</a:t>
            </a:r>
            <a:r>
              <a:rPr sz="2200" spc="-404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2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manyPubls(</a:t>
            </a:r>
            <a:r>
              <a:rPr sz="2200" spc="20" dirty="0" err="1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alice,bob</a:t>
            </a:r>
            <a:r>
              <a:rPr sz="2200" spc="2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)</a:t>
            </a:r>
            <a:r>
              <a:rPr lang="de-DE" sz="2200" spc="2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}</a:t>
            </a:r>
            <a:endParaRPr sz="2200" dirty="0">
              <a:latin typeface="Myriad Pro" panose="020B0503030403020204" pitchFamily="34" charset="0"/>
              <a:cs typeface="Lucida Sans Unicode"/>
            </a:endParaRPr>
          </a:p>
          <a:p>
            <a:pPr marL="1265930">
              <a:spcBef>
                <a:spcPts val="664"/>
              </a:spcBef>
            </a:pPr>
            <a:r>
              <a:rPr sz="2200" spc="-297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∪</a:t>
            </a:r>
            <a:r>
              <a:rPr sz="2200" spc="-226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spc="-226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{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worksIn(</a:t>
            </a:r>
            <a:r>
              <a:rPr sz="2200" spc="59" dirty="0" err="1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bob,AI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)</a:t>
            </a:r>
            <a:r>
              <a:rPr lang="de-DE" sz="2200" spc="59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}</a:t>
            </a:r>
            <a:endParaRPr sz="2200" dirty="0">
              <a:latin typeface="Myriad Pro" panose="020B0503030403020204" pitchFamily="34" charset="0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8233" y="4797877"/>
            <a:ext cx="6353402" cy="896912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366809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Usually </a:t>
            </a:r>
            <a:r>
              <a:rPr sz="2200" spc="-20" dirty="0">
                <a:latin typeface="Myriad Pro" panose="020B0503030403020204" pitchFamily="34" charset="0"/>
                <a:cs typeface="Tahoma"/>
              </a:rPr>
              <a:t>KGs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highly</a:t>
            </a:r>
            <a:r>
              <a:rPr sz="2200" spc="178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incomplete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366809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1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⇒ </a:t>
            </a:r>
            <a:r>
              <a:rPr lang="de-DE" sz="2200" spc="-1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“Learn” </a:t>
            </a:r>
            <a:r>
              <a:rPr sz="2200" spc="-168" dirty="0">
                <a:latin typeface="Myriad Pro" panose="020B0503030403020204" pitchFamily="34" charset="0"/>
                <a:cs typeface="Tahoma"/>
              </a:rPr>
              <a:t>new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triples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assuming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regularities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in</a:t>
            </a:r>
            <a:r>
              <a:rPr sz="2200" spc="-36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data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53464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3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pc="-119" dirty="0">
                <a:latin typeface="Myriad Pro" panose="020B0503030403020204" pitchFamily="34" charset="0"/>
                <a:cs typeface="Tahoma"/>
              </a:rPr>
              <a:t>Graph</a:t>
            </a:r>
            <a:r>
              <a:rPr spc="139" dirty="0">
                <a:latin typeface="Myriad Pro" panose="020B0503030403020204" pitchFamily="34" charset="0"/>
                <a:cs typeface="Tahoma"/>
              </a:rPr>
              <a:t> </a:t>
            </a:r>
            <a:r>
              <a:rPr spc="-119" dirty="0">
                <a:latin typeface="Myriad Pro" panose="020B0503030403020204" pitchFamily="34" charset="0"/>
                <a:cs typeface="Tahoma"/>
              </a:rPr>
              <a:t>Embedding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6069" y="1340768"/>
            <a:ext cx="7888588" cy="2536831"/>
            <a:chOff x="313816" y="382955"/>
            <a:chExt cx="3980815" cy="1280160"/>
          </a:xfrm>
        </p:grpSpPr>
        <p:sp>
          <p:nvSpPr>
            <p:cNvPr id="4" name="object 4"/>
            <p:cNvSpPr/>
            <p:nvPr/>
          </p:nvSpPr>
          <p:spPr>
            <a:xfrm>
              <a:off x="313816" y="382955"/>
              <a:ext cx="3980815" cy="201295"/>
            </a:xfrm>
            <a:custGeom>
              <a:avLst/>
              <a:gdLst/>
              <a:ahLst/>
              <a:cxnLst/>
              <a:rect l="l" t="t" r="r" b="b"/>
              <a:pathLst>
                <a:path w="3980815" h="201295">
                  <a:moveTo>
                    <a:pt x="0" y="201142"/>
                  </a:moveTo>
                  <a:lnTo>
                    <a:pt x="3980370" y="201142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0114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584098"/>
              <a:ext cx="3980815" cy="1078865"/>
            </a:xfrm>
            <a:custGeom>
              <a:avLst/>
              <a:gdLst/>
              <a:ahLst/>
              <a:cxnLst/>
              <a:rect l="l" t="t" r="r" b="b"/>
              <a:pathLst>
                <a:path w="3980815" h="1078864">
                  <a:moveTo>
                    <a:pt x="3980370" y="0"/>
                  </a:moveTo>
                  <a:lnTo>
                    <a:pt x="0" y="0"/>
                  </a:lnTo>
                  <a:lnTo>
                    <a:pt x="0" y="1078801"/>
                  </a:lnTo>
                  <a:lnTo>
                    <a:pt x="3980370" y="1078801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6"/>
              <p:cNvSpPr txBox="1"/>
              <p:nvPr/>
            </p:nvSpPr>
            <p:spPr>
              <a:xfrm>
                <a:off x="766689" y="1340768"/>
                <a:ext cx="7632848" cy="2392868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50335">
                  <a:spcBef>
                    <a:spcPts val="188"/>
                  </a:spcBef>
                </a:pPr>
                <a:r>
                  <a:rPr lang="de-DE" sz="2200" spc="-30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Main</a:t>
                </a:r>
                <a:r>
                  <a:rPr lang="de-DE" sz="2200" spc="20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Idea (</a:t>
                </a:r>
                <a:r>
                  <a:rPr lang="de-DE" sz="2200" spc="-188" dirty="0" err="1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  </a:t>
                </a:r>
                <a:r>
                  <a:rPr lang="de-DE" sz="2200" spc="-188" dirty="0" err="1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embedding</a:t>
                </a:r>
                <a:r>
                  <a:rPr lang="de-D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/</a:t>
                </a:r>
                <a:r>
                  <a:rPr lang="de-DE" sz="2200" spc="-188" dirty="0" err="1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interpretation</a:t>
                </a:r>
                <a:r>
                  <a:rPr lang="de-D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200" i="1" spc="-188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200" i="1" spc="-188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/>
                        </m:d>
                      </m:e>
                      <m:sup>
                        <m:r>
                          <a:rPr lang="de-DE" sz="2200" b="0" i="1" spc="-188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ar-A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 )</a:t>
                </a:r>
                <a:endParaRPr lang="ar-A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647428" indent="-342900">
                  <a:spcBef>
                    <a:spcPts val="1585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600247" algn="l"/>
                  </a:tabLst>
                </a:pP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Learn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1147642" marR="85570" lvl="1" indent="-333471">
                  <a:spcBef>
                    <a:spcPts val="347"/>
                  </a:spcBef>
                  <a:buClr>
                    <a:srgbClr val="004B59"/>
                  </a:buClr>
                  <a:buAutoNum type="arabicPeriod"/>
                  <a:tabLst>
                    <a:tab pos="1148900" algn="l"/>
                  </a:tabLst>
                </a:pP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vector </a:t>
                </a:r>
                <a:r>
                  <a:rPr lang="de-DE" sz="2200" spc="-89" dirty="0" err="1">
                    <a:latin typeface="Myriad Pro" panose="020B0503030403020204" pitchFamily="34" charset="0"/>
                    <a:cs typeface="Tahoma"/>
                  </a:rPr>
                  <a:t>representation</a:t>
                </a:r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pc="-89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sz="2200" b="0" i="1" spc="-89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𝑜</m:t>
                        </m:r>
                      </m:e>
                      <m:sup>
                        <m:r>
                          <a:rPr lang="de-DE" sz="2200" b="0" i="1" spc="-89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de-DE" sz="2200" i="1" spc="386" baseline="27777" dirty="0">
                    <a:solidFill>
                      <a:srgbClr val="3C8C93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of </a:t>
                </a:r>
                <a:r>
                  <a:rPr lang="de-DE" sz="2200" spc="-79" dirty="0" err="1">
                    <a:latin typeface="Myriad Pro" panose="020B0503030403020204" pitchFamily="34" charset="0"/>
                    <a:cs typeface="Tahoma"/>
                  </a:rPr>
                  <a:t>objects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spc="-89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sz="2200" i="1" spc="-89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𝑜</m:t>
                        </m:r>
                      </m:e>
                      <m:sup/>
                    </m:sSup>
                  </m:oMath>
                </a14:m>
                <a:r>
                  <a:rPr lang="de-DE" sz="2200" i="1" spc="-11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40" dirty="0">
                    <a:latin typeface="Myriad Pro" panose="020B0503030403020204" pitchFamily="34" charset="0"/>
                    <a:cs typeface="Tahoma"/>
                  </a:rPr>
                  <a:t>in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(low-dimensional)  continuous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space </a:t>
                </a:r>
                <a14:m>
                  <m:oMath xmlns:m="http://schemas.openxmlformats.org/officeDocument/2006/math">
                    <m:r>
                      <a:rPr lang="de-DE" sz="220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𝐸</m:t>
                    </m:r>
                    <m:r>
                      <a:rPr lang="de-DE" sz="220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= </m:t>
                    </m:r>
                    <m:r>
                      <a:rPr lang="de-DE" sz="2200" i="1" spc="11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ℝ</m:t>
                    </m:r>
                    <m:r>
                      <a:rPr lang="de-DE" sz="2200" i="1" spc="-14" baseline="277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endParaRPr lang="de-DE" sz="2200" baseline="27777" dirty="0">
                  <a:latin typeface="Myriad Pro" panose="020B0503030403020204" pitchFamily="34" charset="0"/>
                  <a:cs typeface="Arial"/>
                </a:endParaRPr>
              </a:p>
              <a:p>
                <a:pPr marL="1147642" lvl="1" indent="-333471">
                  <a:lnSpc>
                    <a:spcPts val="2358"/>
                  </a:lnSpc>
                  <a:buClr>
                    <a:srgbClr val="004B59"/>
                  </a:buClr>
                  <a:buAutoNum type="arabicPeriod"/>
                  <a:tabLst>
                    <a:tab pos="1148900" algn="l"/>
                  </a:tabLst>
                </a:pPr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scoring 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 b="0" i="0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r</m:t>
                        </m:r>
                      </m:e>
                      <m:sup>
                        <m:r>
                          <a:rPr lang="de-DE" sz="2200" b="0" i="1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𝐼</m:t>
                        </m:r>
                      </m:sup>
                    </m:sSup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149" baseline="-119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-149" baseline="-119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: 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𝐸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× 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𝐸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→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ℝ</m:t>
                    </m:r>
                    <m:r>
                      <a:rPr lang="de-DE" sz="2200" b="0" i="1" spc="11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 </m:t>
                    </m:r>
                  </m:oMath>
                </a14:m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for </a:t>
                </a:r>
                <a:r>
                  <a:rPr lang="de-DE" sz="2200" spc="-59" dirty="0" err="1">
                    <a:latin typeface="Myriad Pro" panose="020B0503030403020204" pitchFamily="34" charset="0"/>
                    <a:cs typeface="Tahoma"/>
                  </a:rPr>
                  <a:t>relations</a:t>
                </a:r>
                <a:r>
                  <a:rPr lang="de-DE" sz="2200" spc="-386" dirty="0">
                    <a:latin typeface="Myriad Pro" panose="020B0503030403020204" pitchFamily="34" charset="0"/>
                    <a:cs typeface="Tahoma"/>
                  </a:rPr>
                  <a:t>   </a:t>
                </a:r>
                <a14:m>
                  <m:oMath xmlns:m="http://schemas.openxmlformats.org/officeDocument/2006/math">
                    <m:r>
                      <a:rPr lang="de-DE" sz="220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647428" indent="-342900">
                  <a:spcBef>
                    <a:spcPts val="704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600247" algn="l"/>
                  </a:tabLst>
                </a:pPr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Completion: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39" dirty="0">
                    <a:latin typeface="Myriad Pro" panose="020B0503030403020204" pitchFamily="34" charset="0"/>
                    <a:cs typeface="Tahoma"/>
                  </a:rPr>
                  <a:t>If</a:t>
                </a:r>
                <a:r>
                  <a:rPr lang="de-DE" sz="2200" spc="4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162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-252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sSubSup>
                      <m:sSubSupPr>
                        <m:ctrlPr>
                          <a:rPr lang="de-DE" sz="2200" i="1" spc="-50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de-DE" sz="2200" i="1" spc="-50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e>
                      <m:sub>
                        <m:r>
                          <a:rPr lang="de-DE" sz="2200" b="0" i="1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  <m:sup>
                        <m:r>
                          <a:rPr lang="de-DE" sz="2200" b="0" i="1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𝐼</m:t>
                        </m:r>
                      </m:sup>
                    </m:sSubSup>
                    <m:r>
                      <a:rPr lang="de-D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Sup>
                      <m:sSubSupPr>
                        <m:ctrlPr>
                          <a:rPr lang="de-DE" sz="2200" b="0" i="1" spc="-1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de-DE" sz="2200" b="0" i="1" spc="-1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e>
                      <m:sub>
                        <m:r>
                          <a:rPr lang="de-DE" sz="2200" b="0" i="1" spc="-1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  <m:sup>
                        <m:r>
                          <a:rPr lang="de-DE" sz="2200" b="0" i="1" spc="-1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𝐼</m:t>
                        </m:r>
                      </m:sup>
                    </m:sSubSup>
                    <m:r>
                      <a:rPr lang="de-DE" sz="2200" i="1" spc="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</m:oMath>
                </a14:m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small,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add</a:t>
                </a:r>
                <a:r>
                  <a:rPr lang="de-DE" sz="2200" spc="4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𝑜</m:t>
                    </m:r>
                    <m:r>
                      <a:rPr lang="de-DE" sz="2200" i="1" spc="30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Book Antiqua"/>
                      </a:rPr>
                      <m:t>1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de-DE" sz="2200" i="1" spc="-24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𝑜</m:t>
                    </m:r>
                    <m:r>
                      <a:rPr lang="de-DE" sz="2200" i="1" spc="59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Book Antiqua"/>
                      </a:rPr>
                      <m:t>2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</m:oMath>
                </a14:m>
                <a:r>
                  <a:rPr lang="de-DE" sz="2200" spc="-40" dirty="0">
                    <a:latin typeface="Myriad Pro" panose="020B0503030403020204" pitchFamily="34" charset="0"/>
                    <a:cs typeface="Tahoma"/>
                  </a:rPr>
                  <a:t>to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10" dirty="0">
                    <a:latin typeface="Myriad Pro" panose="020B0503030403020204" pitchFamily="34" charset="0"/>
                    <a:cs typeface="Tahoma"/>
                  </a:rPr>
                  <a:t>KG.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89" y="1340768"/>
                <a:ext cx="7632848" cy="2392868"/>
              </a:xfrm>
              <a:prstGeom prst="rect">
                <a:avLst/>
              </a:prstGeom>
              <a:blipFill>
                <a:blip r:embed="rId2"/>
                <a:stretch>
                  <a:fillRect l="-1661" t="-3175" r="-1661" b="-6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3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29D75B-23E9-A34E-B714-821475C15A4D}"/>
              </a:ext>
            </a:extLst>
          </p:cNvPr>
          <p:cNvSpPr txBox="1"/>
          <p:nvPr/>
        </p:nvSpPr>
        <p:spPr>
          <a:xfrm>
            <a:off x="899592" y="4014125"/>
            <a:ext cx="762213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7144" indent="-342900">
              <a:spcBef>
                <a:spcPts val="565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lang="de-DE" sz="2000" spc="-79" dirty="0" err="1">
                <a:latin typeface="Myriad Pro" panose="020B0503030403020204" pitchFamily="34" charset="0"/>
                <a:cs typeface="Tahoma"/>
              </a:rPr>
              <a:t>Various</a:t>
            </a:r>
            <a:r>
              <a:rPr lang="de-DE" sz="2000" spc="-7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000" spc="-119" dirty="0" err="1">
                <a:latin typeface="Myriad Pro" panose="020B0503030403020204" pitchFamily="34" charset="0"/>
                <a:cs typeface="Tahoma"/>
              </a:rPr>
              <a:t>approaches</a:t>
            </a:r>
            <a:r>
              <a:rPr lang="de-DE" sz="2000" spc="-11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000" spc="-89" dirty="0" err="1">
                <a:latin typeface="Myriad Pro" panose="020B0503030403020204" pitchFamily="34" charset="0"/>
                <a:cs typeface="Tahoma"/>
              </a:rPr>
              <a:t>differing</a:t>
            </a:r>
            <a:r>
              <a:rPr lang="de-DE" sz="2000" spc="-8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000" spc="-59" dirty="0">
                <a:latin typeface="Myriad Pro" panose="020B0503030403020204" pitchFamily="34" charset="0"/>
                <a:cs typeface="Tahoma"/>
              </a:rPr>
              <a:t>in </a:t>
            </a:r>
            <a:r>
              <a:rPr lang="de-DE" sz="2000" spc="-89" dirty="0">
                <a:latin typeface="Myriad Pro" panose="020B0503030403020204" pitchFamily="34" charset="0"/>
                <a:cs typeface="Tahoma"/>
              </a:rPr>
              <a:t>type </a:t>
            </a:r>
            <a:r>
              <a:rPr lang="de-DE" sz="2000" spc="-79" dirty="0" err="1">
                <a:latin typeface="Myriad Pro" panose="020B0503030403020204" pitchFamily="34" charset="0"/>
                <a:cs typeface="Tahoma"/>
              </a:rPr>
              <a:t>of</a:t>
            </a:r>
            <a:r>
              <a:rPr lang="de-DE" sz="2000" spc="-3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000" i="1" spc="-109" dirty="0" err="1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s</a:t>
            </a:r>
            <a:r>
              <a:rPr lang="de-DE" sz="2000" i="1" spc="-162" baseline="-10416" dirty="0" err="1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endParaRPr lang="de-DE" sz="2000" i="1" baseline="-10416" dirty="0">
              <a:solidFill>
                <a:srgbClr val="00837F"/>
              </a:solidFill>
              <a:latin typeface="Myriad Pro" panose="020B0503030403020204" pitchFamily="34" charset="0"/>
              <a:cs typeface="Arial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-10" dirty="0" err="1">
                <a:latin typeface="Myriad Pro" panose="020B0503030403020204" pitchFamily="34" charset="0"/>
                <a:cs typeface="Tahoma"/>
              </a:rPr>
              <a:t>TRansE</a:t>
            </a:r>
            <a:r>
              <a:rPr lang="de-DE" spc="-1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69" dirty="0">
                <a:latin typeface="Myriad Pro" panose="020B0503030403020204" pitchFamily="34" charset="0"/>
                <a:cs typeface="Tahoma"/>
              </a:rPr>
              <a:t>(Bordes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 </a:t>
            </a:r>
            <a:r>
              <a:rPr lang="de-DE" spc="-69" dirty="0">
                <a:latin typeface="Myriad Pro" panose="020B0503030403020204" pitchFamily="34" charset="0"/>
                <a:cs typeface="Tahoma"/>
              </a:rPr>
              <a:t>13), </a:t>
            </a:r>
            <a:r>
              <a:rPr lang="de-DE" spc="-59" dirty="0" err="1">
                <a:latin typeface="Myriad Pro" panose="020B0503030403020204" pitchFamily="34" charset="0"/>
                <a:cs typeface="Tahoma"/>
              </a:rPr>
              <a:t>TransR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10" dirty="0">
                <a:latin typeface="Myriad Pro" panose="020B0503030403020204" pitchFamily="34" charset="0"/>
                <a:cs typeface="Tahoma"/>
              </a:rPr>
              <a:t>(Lin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 </a:t>
            </a:r>
            <a:r>
              <a:rPr lang="de-DE" spc="-69" dirty="0">
                <a:latin typeface="Myriad Pro" panose="020B0503030403020204" pitchFamily="34" charset="0"/>
                <a:cs typeface="Tahoma"/>
              </a:rPr>
              <a:t>15),  </a:t>
            </a:r>
            <a:r>
              <a:rPr lang="de-DE" spc="-50" dirty="0" err="1">
                <a:latin typeface="Myriad Pro" panose="020B0503030403020204" pitchFamily="34" charset="0"/>
                <a:cs typeface="Tahoma"/>
              </a:rPr>
              <a:t>STransE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 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(Nguyen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</a:t>
            </a:r>
            <a:r>
              <a:rPr lang="de-DE" spc="226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16)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20" dirty="0" err="1">
                <a:latin typeface="Myriad Pro" panose="020B0503030403020204" pitchFamily="34" charset="0"/>
                <a:cs typeface="Tahoma"/>
              </a:rPr>
              <a:t>DistMult</a:t>
            </a:r>
            <a:r>
              <a:rPr lang="de-DE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(Yang 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</a:t>
            </a:r>
            <a:r>
              <a:rPr lang="de-DE" spc="297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15)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-40" dirty="0" err="1">
                <a:latin typeface="Myriad Pro" panose="020B0503030403020204" pitchFamily="34" charset="0"/>
                <a:cs typeface="Tahoma"/>
              </a:rPr>
              <a:t>ComplEx</a:t>
            </a:r>
            <a:r>
              <a:rPr lang="de-DE" spc="-40" dirty="0">
                <a:latin typeface="Myriad Pro" panose="020B0503030403020204" pitchFamily="34" charset="0"/>
                <a:cs typeface="Tahoma"/>
              </a:rPr>
              <a:t> (</a:t>
            </a:r>
            <a:r>
              <a:rPr lang="de-DE" spc="-40" dirty="0" err="1">
                <a:latin typeface="Myriad Pro" panose="020B0503030403020204" pitchFamily="34" charset="0"/>
                <a:cs typeface="Tahoma"/>
              </a:rPr>
              <a:t>Trouillon</a:t>
            </a:r>
            <a:r>
              <a:rPr lang="de-DE" spc="-4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</a:t>
            </a:r>
            <a:r>
              <a:rPr lang="de-DE" spc="347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16)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-20" dirty="0" err="1">
                <a:latin typeface="Myriad Pro" panose="020B0503030403020204" pitchFamily="34" charset="0"/>
                <a:cs typeface="Tahoma"/>
              </a:rPr>
              <a:t>SimplE</a:t>
            </a:r>
            <a:r>
              <a:rPr lang="de-DE" spc="-20" dirty="0">
                <a:latin typeface="Myriad Pro" panose="020B0503030403020204" pitchFamily="34" charset="0"/>
                <a:cs typeface="Tahoma"/>
              </a:rPr>
              <a:t> (</a:t>
            </a:r>
            <a:r>
              <a:rPr lang="de-DE" spc="-20" dirty="0" err="1">
                <a:latin typeface="Myriad Pro" panose="020B0503030403020204" pitchFamily="34" charset="0"/>
                <a:cs typeface="Tahoma"/>
              </a:rPr>
              <a:t>Kazemi</a:t>
            </a:r>
            <a:r>
              <a:rPr lang="de-DE" spc="-20" dirty="0">
                <a:latin typeface="Myriad Pro" panose="020B0503030403020204" pitchFamily="34" charset="0"/>
                <a:cs typeface="Tahoma"/>
              </a:rPr>
              <a:t>/Poole</a:t>
            </a:r>
            <a:r>
              <a:rPr lang="de-DE" spc="178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18)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50" dirty="0">
                <a:latin typeface="Myriad Pro" panose="020B0503030403020204" pitchFamily="34" charset="0"/>
                <a:cs typeface="Tahoma"/>
              </a:rPr>
              <a:t>RESCAL </a:t>
            </a:r>
            <a:r>
              <a:rPr lang="de-DE" spc="-30" dirty="0">
                <a:latin typeface="Myriad Pro" panose="020B0503030403020204" pitchFamily="34" charset="0"/>
                <a:cs typeface="Tahoma"/>
              </a:rPr>
              <a:t>(Nickel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</a:t>
            </a:r>
            <a:r>
              <a:rPr lang="de-DE" spc="238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11)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1695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>
                <a:latin typeface="Myriad Pro" panose="020B0503030403020204" pitchFamily="34" charset="0"/>
                <a:cs typeface="Tahoma"/>
              </a:rPr>
              <a:t>Problems </a:t>
            </a:r>
            <a:r>
              <a:rPr spc="-109" dirty="0">
                <a:latin typeface="Myriad Pro" panose="020B0503030403020204" pitchFamily="34" charset="0"/>
                <a:cs typeface="Tahoma"/>
              </a:rPr>
              <a:t>of </a:t>
            </a:r>
            <a:r>
              <a:rPr spc="-89" dirty="0">
                <a:latin typeface="Myriad Pro" panose="020B0503030403020204" pitchFamily="34" charset="0"/>
                <a:cs typeface="Tahoma"/>
              </a:rPr>
              <a:t>Classical</a:t>
            </a:r>
            <a:r>
              <a:rPr spc="188" dirty="0">
                <a:latin typeface="Myriad Pro" panose="020B0503030403020204" pitchFamily="34" charset="0"/>
                <a:cs typeface="Tahoma"/>
              </a:rPr>
              <a:t> </a:t>
            </a:r>
            <a:r>
              <a:rPr spc="-129" dirty="0">
                <a:latin typeface="Myriad Pro" panose="020B0503030403020204" pitchFamily="34" charset="0"/>
                <a:cs typeface="Tahoma"/>
              </a:rPr>
              <a:t>Embeddings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3336" y="1180779"/>
            <a:ext cx="8027861" cy="4317676"/>
            <a:chOff x="313816" y="385635"/>
            <a:chExt cx="3980815" cy="2142490"/>
          </a:xfrm>
        </p:grpSpPr>
        <p:sp>
          <p:nvSpPr>
            <p:cNvPr id="4" name="object 4"/>
            <p:cNvSpPr/>
            <p:nvPr/>
          </p:nvSpPr>
          <p:spPr>
            <a:xfrm>
              <a:off x="313816" y="385635"/>
              <a:ext cx="3980815" cy="242570"/>
            </a:xfrm>
            <a:custGeom>
              <a:avLst/>
              <a:gdLst/>
              <a:ahLst/>
              <a:cxnLst/>
              <a:rect l="l" t="t" r="r" b="b"/>
              <a:pathLst>
                <a:path w="3980815" h="242570">
                  <a:moveTo>
                    <a:pt x="0" y="242239"/>
                  </a:moveTo>
                  <a:lnTo>
                    <a:pt x="3980370" y="242239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42239"/>
                  </a:lnTo>
                  <a:close/>
                </a:path>
              </a:pathLst>
            </a:custGeom>
            <a:solidFill>
              <a:srgbClr val="FA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627875"/>
              <a:ext cx="3980815" cy="1899920"/>
            </a:xfrm>
            <a:custGeom>
              <a:avLst/>
              <a:gdLst/>
              <a:ahLst/>
              <a:cxnLst/>
              <a:rect l="l" t="t" r="r" b="b"/>
              <a:pathLst>
                <a:path w="3980815" h="1899920">
                  <a:moveTo>
                    <a:pt x="3980370" y="0"/>
                  </a:moveTo>
                  <a:lnTo>
                    <a:pt x="0" y="0"/>
                  </a:lnTo>
                  <a:lnTo>
                    <a:pt x="0" y="1899881"/>
                  </a:lnTo>
                  <a:lnTo>
                    <a:pt x="3980370" y="1899881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92456" y="707156"/>
              <a:ext cx="1864995" cy="1008380"/>
            </a:xfrm>
            <a:custGeom>
              <a:avLst/>
              <a:gdLst/>
              <a:ahLst/>
              <a:cxnLst/>
              <a:rect l="l" t="t" r="r" b="b"/>
              <a:pathLst>
                <a:path w="1864995" h="1008380">
                  <a:moveTo>
                    <a:pt x="0" y="1008007"/>
                  </a:moveTo>
                  <a:lnTo>
                    <a:pt x="0" y="0"/>
                  </a:lnTo>
                  <a:lnTo>
                    <a:pt x="1864816" y="0"/>
                  </a:lnTo>
                  <a:lnTo>
                    <a:pt x="1864816" y="1008007"/>
                  </a:lnTo>
                  <a:lnTo>
                    <a:pt x="0" y="100800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09204" y="2525412"/>
            <a:ext cx="533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Man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5289" y="3029632"/>
            <a:ext cx="65937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Uncle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0810" y="2525412"/>
            <a:ext cx="58513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Aunt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03095" y="2392307"/>
            <a:ext cx="277257" cy="17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0452" y="1222143"/>
            <a:ext cx="4595489" cy="393474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50335">
              <a:spcBef>
                <a:spcPts val="188"/>
              </a:spcBef>
            </a:pPr>
            <a:r>
              <a:rPr sz="24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 </a:t>
            </a:r>
            <a:r>
              <a:rPr sz="2400" spc="-7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(TransE </a:t>
            </a:r>
            <a:r>
              <a:rPr sz="24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(Bordes </a:t>
            </a:r>
            <a:r>
              <a:rPr sz="2400" spc="-8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et </a:t>
            </a:r>
            <a:r>
              <a:rPr sz="2400" spc="-7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al.</a:t>
            </a:r>
            <a:r>
              <a:rPr sz="2400" spc="476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400" spc="-8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13))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44088" y="2888312"/>
            <a:ext cx="241686" cy="154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7724" y="2574687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180" i="1" spc="10" dirty="0">
                <a:solidFill>
                  <a:srgbClr val="00837F"/>
                </a:solidFill>
                <a:latin typeface="Arial"/>
                <a:cs typeface="Arial"/>
              </a:rPr>
              <a:t>r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1382" y="3408439"/>
            <a:ext cx="232095" cy="149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19876" y="3007560"/>
            <a:ext cx="107840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50335">
              <a:spcBef>
                <a:spcPts val="178"/>
              </a:spcBef>
            </a:pPr>
            <a:r>
              <a:rPr sz="2200" i="1" spc="14" baseline="-17676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r>
              <a:rPr sz="2200" i="1" spc="503" baseline="-17676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Queen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4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ject 16"/>
              <p:cNvSpPr txBox="1"/>
              <p:nvPr/>
            </p:nvSpPr>
            <p:spPr>
              <a:xfrm>
                <a:off x="907690" y="4114383"/>
                <a:ext cx="7746240" cy="2779780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517813" indent="-342900">
                  <a:spcBef>
                    <a:spcPts val="10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  <a:tab pos="5088887" algn="l"/>
                  </a:tabLst>
                </a:pPr>
                <a14:m>
                  <m:oMath xmlns:m="http://schemas.openxmlformats.org/officeDocument/2006/math"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162" baseline="-10416" dirty="0" err="1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-252" baseline="-10416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200" i="1" spc="-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ǁ</m:t>
                    </m:r>
                    <m:r>
                      <a:rPr lang="de-DE" sz="2200" i="1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+</m:t>
                    </m:r>
                    <m:r>
                      <a:rPr lang="de-DE" sz="22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−</m:t>
                    </m:r>
                    <m:r>
                      <a:rPr lang="de-DE" sz="2200" i="1" spc="-19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ǁ</m:t>
                    </m:r>
                  </m:oMath>
                </a14:m>
                <a:r>
                  <a:rPr sz="2200" spc="109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	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(</a:t>
                </a:r>
                <a14:m>
                  <m:oMath xmlns:m="http://schemas.openxmlformats.org/officeDocument/2006/math">
                    <m:r>
                      <a:rPr lang="de-DE" sz="220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ǁ·ǁ</m:t>
                    </m:r>
                  </m:oMath>
                </a14:m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: </a:t>
                </a:r>
                <a:r>
                  <a:rPr lang="de-DE" sz="2200" spc="-14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Euclidean</a:t>
                </a:r>
                <a:r>
                  <a:rPr sz="2200" spc="14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Norm)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517813" indent="-342900">
                  <a:spcBef>
                    <a:spcPts val="10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  <a:tab pos="5088887" algn="l"/>
                  </a:tabLst>
                </a:pP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Limitation: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Relations </a:t>
                </a:r>
                <a14:m>
                  <m:oMath xmlns:m="http://schemas.openxmlformats.org/officeDocument/2006/math">
                    <m:r>
                      <a:rPr lang="de-DE" sz="220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sz="2200" spc="79" dirty="0">
                    <a:latin typeface="Myriad Pro" panose="020B0503030403020204" pitchFamily="34" charset="0"/>
                    <a:cs typeface="Tahoma"/>
                  </a:rPr>
                  <a:t>=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vector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translations, 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hence</a:t>
                </a:r>
                <a:r>
                  <a:rPr sz="2200" spc="8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functional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174913" marR="1601917">
                  <a:lnSpc>
                    <a:spcPct val="102600"/>
                  </a:lnSpc>
                  <a:buClr>
                    <a:srgbClr val="004B59"/>
                  </a:buClr>
                  <a:buSzPct val="72727"/>
                  <a:tabLst>
                    <a:tab pos="470634" algn="l"/>
                  </a:tabLst>
                </a:pPr>
                <a:endParaRPr lang="de-DE" sz="2200" spc="-59" dirty="0">
                  <a:latin typeface="Myriad Pro" panose="020B0503030403020204" pitchFamily="34" charset="0"/>
                  <a:cs typeface="Tahoma"/>
                </a:endParaRPr>
              </a:p>
              <a:p>
                <a:pPr marL="517813" marR="1601917" indent="-342900">
                  <a:lnSpc>
                    <a:spcPct val="102600"/>
                  </a:lnSpc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</a:tabLst>
                </a:pPr>
                <a:endParaRPr lang="de-DE" sz="2200" spc="-59" dirty="0">
                  <a:latin typeface="Myriad Pro" panose="020B0503030403020204" pitchFamily="34" charset="0"/>
                  <a:cs typeface="Tahoma"/>
                </a:endParaRPr>
              </a:p>
              <a:p>
                <a:pPr marL="517813" marR="1601917" indent="-342900">
                  <a:lnSpc>
                    <a:spcPct val="102600"/>
                  </a:lnSpc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</a:tabLst>
                </a:pPr>
                <a:r>
                  <a:rPr sz="2200" spc="-59" dirty="0">
                    <a:latin typeface="Myriad Pro" panose="020B0503030403020204" pitchFamily="34" charset="0"/>
                    <a:cs typeface="Tahoma"/>
                  </a:rPr>
                  <a:t>Similar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problems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for other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embedding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approaches:  </a:t>
                </a:r>
                <a:r>
                  <a:rPr sz="2200" spc="-6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not </a:t>
                </a:r>
                <a:r>
                  <a:rPr sz="2200" spc="-5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fully </a:t>
                </a:r>
                <a:r>
                  <a:rPr sz="2200" spc="-12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expressive. </a:t>
                </a:r>
                <a:r>
                  <a:rPr lang="de-DE" sz="2200" spc="-12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30" dirty="0">
                    <a:latin typeface="Myriad Pro" panose="020B0503030403020204" pitchFamily="34" charset="0"/>
                    <a:cs typeface="Tahoma"/>
                  </a:rPr>
                  <a:t>(Kazemi/Poole</a:t>
                </a:r>
                <a:r>
                  <a:rPr lang="de-DE" sz="2200" spc="377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18)</a:t>
                </a:r>
                <a:endParaRPr lang="de-DE" sz="2200" spc="-89" dirty="0">
                  <a:latin typeface="Myriad Pro" panose="020B0503030403020204" pitchFamily="34" charset="0"/>
                  <a:cs typeface="Tahoma"/>
                </a:endParaRPr>
              </a:p>
              <a:p>
                <a:pPr marL="517813" marR="1601917" indent="-342900">
                  <a:lnSpc>
                    <a:spcPct val="102600"/>
                  </a:lnSpc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</a:tabLst>
                </a:pPr>
                <a:endParaRPr lang="de-DE" sz="2200" spc="-89" dirty="0">
                  <a:latin typeface="Myriad Pro" panose="020B0503030403020204" pitchFamily="34" charset="0"/>
                  <a:cs typeface="Tahoma"/>
                </a:endParaRPr>
              </a:p>
              <a:p>
                <a:pPr marL="517813" marR="1601917" indent="-342900">
                  <a:lnSpc>
                    <a:spcPct val="102600"/>
                  </a:lnSpc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</a:tabLst>
                </a:pPr>
                <a:endParaRPr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90" y="4114383"/>
                <a:ext cx="7746240" cy="2779780"/>
              </a:xfrm>
              <a:prstGeom prst="rect">
                <a:avLst/>
              </a:prstGeom>
              <a:blipFill>
                <a:blip r:embed="rId5"/>
                <a:stretch>
                  <a:fillRect t="-22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9">
            <a:extLst>
              <a:ext uri="{FF2B5EF4-FFF2-40B4-BE49-F238E27FC236}">
                <a16:creationId xmlns:a16="http://schemas.microsoft.com/office/drawing/2014/main" id="{AC972E95-0B19-314E-87C4-6E0173A5999A}"/>
              </a:ext>
            </a:extLst>
          </p:cNvPr>
          <p:cNvSpPr txBox="1"/>
          <p:nvPr/>
        </p:nvSpPr>
        <p:spPr>
          <a:xfrm>
            <a:off x="3898014" y="2060385"/>
            <a:ext cx="121562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lang="de-DE" sz="2200" spc="-30" dirty="0" err="1">
                <a:latin typeface="Myriad Pro" panose="020B0503030403020204" pitchFamily="34" charset="0"/>
                <a:cs typeface="Tahoma"/>
              </a:rPr>
              <a:t>Woman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006ADC1E-4B7E-2A4E-BB0B-E2BA22476E42}"/>
              </a:ext>
            </a:extLst>
          </p:cNvPr>
          <p:cNvSpPr txBox="1"/>
          <p:nvPr/>
        </p:nvSpPr>
        <p:spPr>
          <a:xfrm>
            <a:off x="3422180" y="2107356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180" i="1" spc="10" dirty="0">
                <a:solidFill>
                  <a:srgbClr val="00837F"/>
                </a:solidFill>
                <a:latin typeface="Arial"/>
                <a:cs typeface="Arial"/>
              </a:rPr>
              <a:t>r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A2F16ED7-4451-C247-B8E0-41C68611B15D}"/>
              </a:ext>
            </a:extLst>
          </p:cNvPr>
          <p:cNvSpPr txBox="1"/>
          <p:nvPr/>
        </p:nvSpPr>
        <p:spPr>
          <a:xfrm>
            <a:off x="4826739" y="3532378"/>
            <a:ext cx="107840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50335">
              <a:spcBef>
                <a:spcPts val="178"/>
              </a:spcBef>
            </a:pPr>
            <a:r>
              <a:rPr lang="de-DE" sz="2200" spc="-129" dirty="0">
                <a:latin typeface="Myriad Pro" panose="020B0503030403020204" pitchFamily="34" charset="0"/>
                <a:cs typeface="Tahoma"/>
              </a:rPr>
              <a:t>King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507773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433392" y="6594703"/>
            <a:ext cx="551157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11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39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19" dirty="0"/>
              <a:t>Expressivity</a:t>
            </a:r>
            <a:r>
              <a:rPr lang="de-DE" spc="-119" dirty="0"/>
              <a:t> </a:t>
            </a:r>
            <a:r>
              <a:rPr spc="-79" dirty="0"/>
              <a:t>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26068" y="1195972"/>
                <a:ext cx="7888587" cy="1955016"/>
              </a:xfrm>
              <a:prstGeom prst="rect">
                <a:avLst/>
              </a:prstGeom>
            </p:spPr>
            <p:txBody>
              <a:bodyPr vert="horz" wrap="square" lIns="0" tIns="69209" rIns="0" bIns="0" rtlCol="0">
                <a:spAutoFit/>
              </a:bodyPr>
              <a:lstStyle/>
              <a:p>
                <a:pPr marL="443570" indent="-342900">
                  <a:spcBef>
                    <a:spcPts val="545"/>
                  </a:spcBef>
                  <a:buFont typeface="Arial" panose="020B0604020202020204" pitchFamily="34" charset="0"/>
                  <a:buChar char="•"/>
                </a:pPr>
                <a:r>
                  <a:rPr sz="2200" spc="252" baseline="6944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 Black"/>
                  </a:rPr>
                  <a:t>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Usually 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one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considers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low-dimensional</a:t>
                </a:r>
                <a:r>
                  <a:rPr sz="2200" spc="-386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39" dirty="0">
                    <a:latin typeface="Myriad Pro" panose="020B0503030403020204" pitchFamily="34" charset="0"/>
                    <a:cs typeface="Tahoma"/>
                  </a:rPr>
                  <a:t>spaces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443570" indent="-342900">
                  <a:spcBef>
                    <a:spcPts val="545"/>
                  </a:spcBef>
                  <a:buFont typeface="Arial" panose="020B0604020202020204" pitchFamily="34" charset="0"/>
                  <a:buChar char="•"/>
                </a:pPr>
                <a:r>
                  <a:rPr sz="2200" spc="252" baseline="6944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 Black"/>
                  </a:rPr>
                  <a:t> </a:t>
                </a:r>
                <a:r>
                  <a:rPr sz="2200" spc="20" dirty="0">
                    <a:latin typeface="Myriad Pro" panose="020B0503030403020204" pitchFamily="34" charset="0"/>
                    <a:cs typeface="Tahoma"/>
                  </a:rPr>
                  <a:t>But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nonetheless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must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be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sufficiently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high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to </a:t>
                </a:r>
                <a:r>
                  <a:rPr sz="2200" spc="-139" dirty="0">
                    <a:latin typeface="Myriad Pro" panose="020B0503030403020204" pitchFamily="34" charset="0"/>
                    <a:cs typeface="Tahoma"/>
                  </a:rPr>
                  <a:t>embed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knowledge  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expressed </a:t>
                </a:r>
                <a:r>
                  <a:rPr sz="2200" spc="-59" dirty="0">
                    <a:latin typeface="Myriad Pro" panose="020B0503030403020204" pitchFamily="34" charset="0"/>
                    <a:cs typeface="Tahoma"/>
                  </a:rPr>
                  <a:t>in</a:t>
                </a:r>
                <a:r>
                  <a:rPr sz="2200" spc="-337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20" dirty="0">
                    <a:latin typeface="Myriad Pro" panose="020B0503030403020204" pitchFamily="34" charset="0"/>
                    <a:cs typeface="Tahoma"/>
                  </a:rPr>
                  <a:t>KGs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900770" lvl="1" indent="-342900">
                  <a:spcBef>
                    <a:spcPts val="54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</m:oMath>
                </a14:m>
                <a:r>
                  <a:rPr sz="2200" spc="-30" dirty="0">
                    <a:latin typeface="Myriad Pro" panose="020B0503030403020204" pitchFamily="34" charset="0"/>
                    <a:cs typeface="Tahoma"/>
                  </a:rPr>
                  <a:t>: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set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of </a:t>
                </a: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valid triples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in</a:t>
                </a:r>
                <a:r>
                  <a:rPr sz="2200" spc="-1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69" dirty="0">
                    <a:latin typeface="Myriad Pro" panose="020B0503030403020204" pitchFamily="34" charset="0"/>
                    <a:cs typeface="Tahoma"/>
                  </a:rPr>
                  <a:t>KG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900770" lvl="1" indent="-342900">
                  <a:spcBef>
                    <a:spcPts val="54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𝑁</m:t>
                    </m:r>
                  </m:oMath>
                </a14:m>
                <a:r>
                  <a:rPr sz="2200" spc="-20" dirty="0">
                    <a:latin typeface="Myriad Pro" panose="020B0503030403020204" pitchFamily="34" charset="0"/>
                    <a:cs typeface="Tahoma"/>
                  </a:rPr>
                  <a:t>: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set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of non-valid </a:t>
                </a: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triples </a:t>
                </a:r>
                <a:r>
                  <a:rPr sz="2200" spc="1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in</a:t>
                </a:r>
                <a:r>
                  <a:rPr sz="2200" spc="4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69" dirty="0">
                    <a:latin typeface="Myriad Pro" panose="020B0503030403020204" pitchFamily="34" charset="0"/>
                    <a:cs typeface="Tahoma"/>
                  </a:rPr>
                  <a:t>KG	</a:t>
                </a:r>
                <a14:m>
                  <m:oMath xmlns:m="http://schemas.openxmlformats.org/officeDocument/2006/math">
                    <m:r>
                      <a:rPr lang="de-DE" sz="2200" i="1" spc="4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𝑁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∩ </m:t>
                    </m:r>
                    <m:r>
                      <a:rPr lang="de-DE" sz="22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de-DE" sz="22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= ∅)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8" y="1195972"/>
                <a:ext cx="7888587" cy="1955016"/>
              </a:xfrm>
              <a:prstGeom prst="rect">
                <a:avLst/>
              </a:prstGeom>
              <a:blipFill>
                <a:blip r:embed="rId2"/>
                <a:stretch>
                  <a:fillRect l="-804" t="-645" b="-70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/>
          <p:nvPr/>
        </p:nvSpPr>
        <p:spPr>
          <a:xfrm>
            <a:off x="626069" y="3583373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rtlCol="0">
            <a:spAutoFit/>
          </a:bodyPr>
          <a:lstStyle/>
          <a:p>
            <a:pPr marL="90603">
              <a:spcBef>
                <a:spcPts val="119"/>
              </a:spcBef>
            </a:pPr>
            <a:r>
              <a:rPr sz="2378" spc="-59" dirty="0">
                <a:solidFill>
                  <a:srgbClr val="FFFFFF"/>
                </a:solidFill>
                <a:latin typeface="Tahoma"/>
                <a:cs typeface="Tahoma"/>
              </a:rPr>
              <a:t>Definition </a:t>
            </a:r>
            <a:r>
              <a:rPr sz="2378" spc="-50" dirty="0">
                <a:solidFill>
                  <a:srgbClr val="FFFFFF"/>
                </a:solidFill>
                <a:latin typeface="Tahoma"/>
                <a:cs typeface="Tahoma"/>
              </a:rPr>
              <a:t>(Kazemi/Poole</a:t>
            </a:r>
            <a:r>
              <a:rPr sz="2378" spc="9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99" dirty="0">
                <a:solidFill>
                  <a:srgbClr val="FFFFFF"/>
                </a:solidFill>
                <a:latin typeface="Tahoma"/>
                <a:cs typeface="Tahoma"/>
              </a:rPr>
              <a:t>18)</a:t>
            </a:r>
            <a:endParaRPr sz="2378">
              <a:latin typeface="Tahoma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626068" y="3964554"/>
                <a:ext cx="7888588" cy="1597484"/>
              </a:xfrm>
              <a:prstGeom prst="rect">
                <a:avLst/>
              </a:prstGeom>
              <a:solidFill>
                <a:srgbClr val="032EF0">
                  <a:alpha val="10000"/>
                </a:srgbClr>
              </a:solidFill>
            </p:spPr>
            <p:txBody>
              <a:bodyPr vert="horz" wrap="square" lIns="0" tIns="55367" rIns="0" bIns="0" rtlCol="0">
                <a:spAutoFit/>
              </a:bodyPr>
              <a:lstStyle/>
              <a:p>
                <a:pPr marL="90603" marR="849406">
                  <a:lnSpc>
                    <a:spcPct val="102600"/>
                  </a:lnSpc>
                  <a:spcBef>
                    <a:spcPts val="436"/>
                  </a:spcBef>
                  <a:tabLst>
                    <a:tab pos="4902647" algn="l"/>
                    <a:tab pos="5490310" algn="l"/>
                  </a:tabLst>
                </a:pPr>
                <a:r>
                  <a:rPr sz="2200" spc="-10" dirty="0">
                    <a:latin typeface="Myriad Pro" panose="020B0503030403020204" pitchFamily="34" charset="0"/>
                    <a:cs typeface="Tahoma"/>
                  </a:rPr>
                  <a:t>An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embedding 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model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is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29" dirty="0">
                    <a:latin typeface="Myriad Pro" panose="020B0503030403020204" pitchFamily="34" charset="0"/>
                    <a:cs typeface="Tahoma"/>
                  </a:rPr>
                  <a:t>      </a:t>
                </a:r>
                <a:r>
                  <a:rPr sz="2200" spc="-5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fully</a:t>
                </a:r>
                <a:r>
                  <a:rPr sz="2200" spc="5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3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expressive</a:t>
                </a:r>
                <a:r>
                  <a:rPr sz="2200" spc="-139" dirty="0">
                    <a:solidFill>
                      <a:srgbClr val="6DA5CE"/>
                    </a:solidFill>
                    <a:latin typeface="Myriad Pro" panose="020B0503030403020204" pitchFamily="34" charset="0"/>
                    <a:cs typeface="Tahoma"/>
                  </a:rPr>
                  <a:t>	</a:t>
                </a: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iff	</a:t>
                </a:r>
                <a:r>
                  <a:rPr sz="2200" spc="-109" dirty="0">
                    <a:latin typeface="Myriad Pro" panose="020B0503030403020204" pitchFamily="34" charset="0"/>
                    <a:cs typeface="Tahoma"/>
                  </a:rPr>
                  <a:t>there 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are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a  </a:t>
                </a:r>
                <a:r>
                  <a:rPr sz="2200" spc="-109" dirty="0">
                    <a:latin typeface="Myriad Pro" panose="020B0503030403020204" pitchFamily="34" charset="0"/>
                    <a:cs typeface="Tahoma"/>
                  </a:rPr>
                  <a:t>dimension</a:t>
                </a:r>
                <a:r>
                  <a:rPr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6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,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an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embedding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i="1" spc="-8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e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,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09" dirty="0">
                    <a:latin typeface="Myriad Pro" panose="020B0503030403020204" pitchFamily="34" charset="0"/>
                    <a:cs typeface="Tahoma"/>
                  </a:rPr>
                  <a:t>and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a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threshold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𝜆</m:t>
                    </m:r>
                    <m:r>
                      <a:rPr lang="de-DE" sz="2200" i="1" spc="-73" baseline="-13888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</m:oMath>
                </a14:m>
                <a:r>
                  <a:rPr sz="2200" i="1" spc="162" baseline="-13888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i="1" spc="162" baseline="-13888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such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that: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347313">
                  <a:spcBef>
                    <a:spcPts val="662"/>
                  </a:spcBef>
                  <a:tabLst>
                    <a:tab pos="3205093" algn="l"/>
                  </a:tabLst>
                </a:pPr>
                <a:r>
                  <a:rPr sz="2200" spc="252" baseline="6944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 Black"/>
                  </a:rPr>
                  <a:t>e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for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all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) ∈ 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de-DE" sz="2200" i="1" spc="-40" dirty="0">
                        <a:latin typeface="Cambria Math" panose="02040503050406030204" pitchFamily="18" charset="0"/>
                        <a:cs typeface="Tahoma"/>
                      </a:rPr>
                      <m:t>:</m:t>
                    </m:r>
                    <m:r>
                      <a:rPr lang="de-DE" sz="2200" i="1" spc="-40" dirty="0">
                        <a:latin typeface="Cambria Math" panose="02040503050406030204" pitchFamily="18" charset="0"/>
                        <a:cs typeface="Tahoma"/>
                      </a:rPr>
                      <m:t>	</m:t>
                    </m:r>
                    <m:r>
                      <a:rPr lang="de-DE" sz="2200" i="1" spc="-1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252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-355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𝑒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200" i="1" spc="-42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𝑒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39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))</m:t>
                    </m:r>
                    <m:r>
                      <a:rPr lang="de-DE" sz="22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≤</m:t>
                    </m:r>
                    <m:r>
                      <a:rPr lang="de-DE" sz="22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𝜆</m:t>
                    </m:r>
                    <m:r>
                      <a:rPr lang="de-DE" sz="2200" i="1" spc="-73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</m:oMath>
                </a14:m>
                <a:endParaRPr sz="2200" baseline="-13888" dirty="0">
                  <a:latin typeface="Myriad Pro" panose="020B0503030403020204" pitchFamily="34" charset="0"/>
                  <a:cs typeface="Arial"/>
                </a:endParaRPr>
              </a:p>
              <a:p>
                <a:pPr marL="347313">
                  <a:spcBef>
                    <a:spcPts val="654"/>
                  </a:spcBef>
                  <a:tabLst>
                    <a:tab pos="3223968" algn="l"/>
                  </a:tabLst>
                </a:pPr>
                <a:r>
                  <a:rPr sz="2200" spc="252" baseline="6944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 Black"/>
                  </a:rPr>
                  <a:t>e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for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all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) ∈ 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𝑁</m:t>
                    </m:r>
                    <m:r>
                      <a:rPr lang="de-DE" sz="2200" i="1" spc="-30" dirty="0">
                        <a:latin typeface="Cambria Math" panose="02040503050406030204" pitchFamily="18" charset="0"/>
                        <a:cs typeface="Tahoma"/>
                      </a:rPr>
                      <m:t>:</m:t>
                    </m:r>
                    <m:r>
                      <a:rPr lang="de-DE" sz="2200" i="1" spc="-30" dirty="0">
                        <a:latin typeface="Cambria Math" panose="02040503050406030204" pitchFamily="18" charset="0"/>
                        <a:cs typeface="Tahoma"/>
                      </a:rPr>
                      <m:t>	</m:t>
                    </m:r>
                    <m:r>
                      <a:rPr lang="de-DE" sz="2200" i="1" spc="-1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252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-355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𝑒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200" i="1" spc="-42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𝑒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39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))</m:t>
                    </m:r>
                    <m:r>
                      <a:rPr lang="de-DE" sz="22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&gt;</m:t>
                    </m:r>
                    <m:r>
                      <a:rPr lang="de-DE" sz="2200" i="1" spc="-20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𝜆</m:t>
                    </m:r>
                    <m:r>
                      <a:rPr lang="de-DE" sz="2200" i="1" spc="-73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</m:oMath>
                </a14:m>
                <a:endParaRPr sz="2200" baseline="-13888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8" y="3964554"/>
                <a:ext cx="7888588" cy="1597484"/>
              </a:xfrm>
              <a:prstGeom prst="rect">
                <a:avLst/>
              </a:prstGeom>
              <a:blipFill>
                <a:blip r:embed="rId3"/>
                <a:stretch>
                  <a:fillRect l="-965" t="-3175" b="-10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196268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007" y="326988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lang="de-DE" spc="-109" dirty="0">
                <a:latin typeface="Myriad Pro" panose="020B0503030403020204" pitchFamily="34" charset="0"/>
                <a:cs typeface="Tahoma"/>
              </a:rPr>
              <a:t>Solution: </a:t>
            </a:r>
            <a:r>
              <a:rPr spc="-109" dirty="0">
                <a:latin typeface="Myriad Pro" panose="020B0503030403020204" pitchFamily="34" charset="0"/>
                <a:cs typeface="Tahoma"/>
              </a:rPr>
              <a:t>Logico-geometrical</a:t>
            </a:r>
            <a:r>
              <a:rPr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pc="-119" dirty="0">
                <a:latin typeface="Myriad Pro" panose="020B0503030403020204" pitchFamily="34" charset="0"/>
                <a:cs typeface="Tahoma"/>
              </a:rPr>
              <a:t>Semantics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9862" y="1289113"/>
            <a:ext cx="4224276" cy="2283903"/>
          </a:xfrm>
          <a:custGeom>
            <a:avLst/>
            <a:gdLst/>
            <a:ahLst/>
            <a:cxnLst/>
            <a:rect l="l" t="t" r="r" b="b"/>
            <a:pathLst>
              <a:path w="2131695" h="1152525">
                <a:moveTo>
                  <a:pt x="0" y="1152018"/>
                </a:moveTo>
                <a:lnTo>
                  <a:pt x="0" y="0"/>
                </a:lnTo>
                <a:lnTo>
                  <a:pt x="2131236" y="0"/>
                </a:lnTo>
                <a:lnTo>
                  <a:pt x="2131236" y="1152018"/>
                </a:lnTo>
                <a:lnTo>
                  <a:pt x="0" y="1152018"/>
                </a:lnTo>
                <a:close/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200">
              <a:latin typeface="Myriad Pro" panose="020B0503030403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3858" y="1918524"/>
            <a:ext cx="533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Man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13561" y="2253911"/>
            <a:ext cx="1893815" cy="838058"/>
            <a:chOff x="1719612" y="943690"/>
            <a:chExt cx="955675" cy="422909"/>
          </a:xfrm>
        </p:grpSpPr>
        <p:sp>
          <p:nvSpPr>
            <p:cNvPr id="6" name="object 6"/>
            <p:cNvSpPr/>
            <p:nvPr/>
          </p:nvSpPr>
          <p:spPr>
            <a:xfrm>
              <a:off x="1722152" y="960631"/>
              <a:ext cx="576580" cy="403225"/>
            </a:xfrm>
            <a:custGeom>
              <a:avLst/>
              <a:gdLst/>
              <a:ahLst/>
              <a:cxnLst/>
              <a:rect l="l" t="t" r="r" b="b"/>
              <a:pathLst>
                <a:path w="576580" h="403225">
                  <a:moveTo>
                    <a:pt x="288004" y="0"/>
                  </a:moveTo>
                  <a:lnTo>
                    <a:pt x="229960" y="4095"/>
                  </a:lnTo>
                  <a:lnTo>
                    <a:pt x="175899" y="15842"/>
                  </a:lnTo>
                  <a:lnTo>
                    <a:pt x="126977" y="34430"/>
                  </a:lnTo>
                  <a:lnTo>
                    <a:pt x="84353" y="59047"/>
                  </a:lnTo>
                  <a:lnTo>
                    <a:pt x="49186" y="88883"/>
                  </a:lnTo>
                  <a:lnTo>
                    <a:pt x="22632" y="123129"/>
                  </a:lnTo>
                  <a:lnTo>
                    <a:pt x="5851" y="160971"/>
                  </a:lnTo>
                  <a:lnTo>
                    <a:pt x="0" y="201602"/>
                  </a:lnTo>
                  <a:lnTo>
                    <a:pt x="5851" y="242232"/>
                  </a:lnTo>
                  <a:lnTo>
                    <a:pt x="22632" y="280075"/>
                  </a:lnTo>
                  <a:lnTo>
                    <a:pt x="49186" y="314320"/>
                  </a:lnTo>
                  <a:lnTo>
                    <a:pt x="84353" y="344157"/>
                  </a:lnTo>
                  <a:lnTo>
                    <a:pt x="126977" y="368774"/>
                  </a:lnTo>
                  <a:lnTo>
                    <a:pt x="175899" y="387361"/>
                  </a:lnTo>
                  <a:lnTo>
                    <a:pt x="229960" y="399108"/>
                  </a:lnTo>
                  <a:lnTo>
                    <a:pt x="288004" y="403204"/>
                  </a:lnTo>
                  <a:lnTo>
                    <a:pt x="346047" y="399108"/>
                  </a:lnTo>
                  <a:lnTo>
                    <a:pt x="400109" y="387361"/>
                  </a:lnTo>
                  <a:lnTo>
                    <a:pt x="449031" y="368774"/>
                  </a:lnTo>
                  <a:lnTo>
                    <a:pt x="491655" y="344157"/>
                  </a:lnTo>
                  <a:lnTo>
                    <a:pt x="526822" y="314320"/>
                  </a:lnTo>
                  <a:lnTo>
                    <a:pt x="553376" y="280075"/>
                  </a:lnTo>
                  <a:lnTo>
                    <a:pt x="570157" y="242232"/>
                  </a:lnTo>
                  <a:lnTo>
                    <a:pt x="576009" y="201602"/>
                  </a:lnTo>
                  <a:lnTo>
                    <a:pt x="570157" y="160971"/>
                  </a:lnTo>
                  <a:lnTo>
                    <a:pt x="553376" y="123129"/>
                  </a:lnTo>
                  <a:lnTo>
                    <a:pt x="526822" y="88883"/>
                  </a:lnTo>
                  <a:lnTo>
                    <a:pt x="491655" y="59047"/>
                  </a:lnTo>
                  <a:lnTo>
                    <a:pt x="449031" y="34430"/>
                  </a:lnTo>
                  <a:lnTo>
                    <a:pt x="400109" y="15842"/>
                  </a:lnTo>
                  <a:lnTo>
                    <a:pt x="346047" y="4095"/>
                  </a:lnTo>
                  <a:lnTo>
                    <a:pt x="288004" y="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722152" y="960631"/>
              <a:ext cx="576580" cy="403225"/>
            </a:xfrm>
            <a:custGeom>
              <a:avLst/>
              <a:gdLst/>
              <a:ahLst/>
              <a:cxnLst/>
              <a:rect l="l" t="t" r="r" b="b"/>
              <a:pathLst>
                <a:path w="576580" h="403225">
                  <a:moveTo>
                    <a:pt x="576009" y="201602"/>
                  </a:moveTo>
                  <a:lnTo>
                    <a:pt x="570157" y="160971"/>
                  </a:lnTo>
                  <a:lnTo>
                    <a:pt x="553376" y="123129"/>
                  </a:lnTo>
                  <a:lnTo>
                    <a:pt x="526822" y="88883"/>
                  </a:lnTo>
                  <a:lnTo>
                    <a:pt x="491655" y="59047"/>
                  </a:lnTo>
                  <a:lnTo>
                    <a:pt x="449031" y="34430"/>
                  </a:lnTo>
                  <a:lnTo>
                    <a:pt x="400109" y="15842"/>
                  </a:lnTo>
                  <a:lnTo>
                    <a:pt x="346047" y="4095"/>
                  </a:lnTo>
                  <a:lnTo>
                    <a:pt x="288004" y="0"/>
                  </a:lnTo>
                  <a:lnTo>
                    <a:pt x="229960" y="4095"/>
                  </a:lnTo>
                  <a:lnTo>
                    <a:pt x="175899" y="15842"/>
                  </a:lnTo>
                  <a:lnTo>
                    <a:pt x="126977" y="34430"/>
                  </a:lnTo>
                  <a:lnTo>
                    <a:pt x="84353" y="59047"/>
                  </a:lnTo>
                  <a:lnTo>
                    <a:pt x="49186" y="88883"/>
                  </a:lnTo>
                  <a:lnTo>
                    <a:pt x="22632" y="123129"/>
                  </a:lnTo>
                  <a:lnTo>
                    <a:pt x="5851" y="160971"/>
                  </a:lnTo>
                  <a:lnTo>
                    <a:pt x="0" y="201602"/>
                  </a:lnTo>
                  <a:lnTo>
                    <a:pt x="5851" y="242232"/>
                  </a:lnTo>
                  <a:lnTo>
                    <a:pt x="22632" y="280075"/>
                  </a:lnTo>
                  <a:lnTo>
                    <a:pt x="49186" y="314320"/>
                  </a:lnTo>
                  <a:lnTo>
                    <a:pt x="84353" y="344157"/>
                  </a:lnTo>
                  <a:lnTo>
                    <a:pt x="126977" y="368774"/>
                  </a:lnTo>
                  <a:lnTo>
                    <a:pt x="175899" y="387361"/>
                  </a:lnTo>
                  <a:lnTo>
                    <a:pt x="229960" y="399108"/>
                  </a:lnTo>
                  <a:lnTo>
                    <a:pt x="288004" y="403204"/>
                  </a:lnTo>
                  <a:lnTo>
                    <a:pt x="346047" y="399108"/>
                  </a:lnTo>
                  <a:lnTo>
                    <a:pt x="400109" y="387361"/>
                  </a:lnTo>
                  <a:lnTo>
                    <a:pt x="449031" y="368774"/>
                  </a:lnTo>
                  <a:lnTo>
                    <a:pt x="491655" y="344157"/>
                  </a:lnTo>
                  <a:lnTo>
                    <a:pt x="526822" y="314320"/>
                  </a:lnTo>
                  <a:lnTo>
                    <a:pt x="553376" y="280075"/>
                  </a:lnTo>
                  <a:lnTo>
                    <a:pt x="570157" y="242232"/>
                  </a:lnTo>
                  <a:lnTo>
                    <a:pt x="576009" y="20160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499764" y="946230"/>
              <a:ext cx="173355" cy="316865"/>
            </a:xfrm>
            <a:custGeom>
              <a:avLst/>
              <a:gdLst/>
              <a:ahLst/>
              <a:cxnLst/>
              <a:rect l="l" t="t" r="r" b="b"/>
              <a:pathLst>
                <a:path w="173355" h="316865">
                  <a:moveTo>
                    <a:pt x="86402" y="0"/>
                  </a:moveTo>
                  <a:lnTo>
                    <a:pt x="52770" y="12447"/>
                  </a:lnTo>
                  <a:lnTo>
                    <a:pt x="25306" y="46394"/>
                  </a:lnTo>
                  <a:lnTo>
                    <a:pt x="6789" y="96745"/>
                  </a:lnTo>
                  <a:lnTo>
                    <a:pt x="0" y="158403"/>
                  </a:lnTo>
                  <a:lnTo>
                    <a:pt x="6789" y="220061"/>
                  </a:lnTo>
                  <a:lnTo>
                    <a:pt x="25306" y="270411"/>
                  </a:lnTo>
                  <a:lnTo>
                    <a:pt x="52770" y="304358"/>
                  </a:lnTo>
                  <a:lnTo>
                    <a:pt x="86402" y="316806"/>
                  </a:lnTo>
                  <a:lnTo>
                    <a:pt x="120033" y="304358"/>
                  </a:lnTo>
                  <a:lnTo>
                    <a:pt x="147497" y="270411"/>
                  </a:lnTo>
                  <a:lnTo>
                    <a:pt x="166014" y="220061"/>
                  </a:lnTo>
                  <a:lnTo>
                    <a:pt x="172804" y="158403"/>
                  </a:lnTo>
                  <a:lnTo>
                    <a:pt x="166014" y="96745"/>
                  </a:lnTo>
                  <a:lnTo>
                    <a:pt x="147497" y="46394"/>
                  </a:lnTo>
                  <a:lnTo>
                    <a:pt x="120033" y="12447"/>
                  </a:lnTo>
                  <a:lnTo>
                    <a:pt x="86402" y="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499764" y="946230"/>
              <a:ext cx="173355" cy="316865"/>
            </a:xfrm>
            <a:custGeom>
              <a:avLst/>
              <a:gdLst/>
              <a:ahLst/>
              <a:cxnLst/>
              <a:rect l="l" t="t" r="r" b="b"/>
              <a:pathLst>
                <a:path w="173355" h="316865">
                  <a:moveTo>
                    <a:pt x="172804" y="158403"/>
                  </a:moveTo>
                  <a:lnTo>
                    <a:pt x="166014" y="96745"/>
                  </a:lnTo>
                  <a:lnTo>
                    <a:pt x="147497" y="46394"/>
                  </a:lnTo>
                  <a:lnTo>
                    <a:pt x="120033" y="12447"/>
                  </a:lnTo>
                  <a:lnTo>
                    <a:pt x="86402" y="0"/>
                  </a:lnTo>
                  <a:lnTo>
                    <a:pt x="52770" y="12447"/>
                  </a:lnTo>
                  <a:lnTo>
                    <a:pt x="25306" y="46394"/>
                  </a:lnTo>
                  <a:lnTo>
                    <a:pt x="6789" y="96745"/>
                  </a:lnTo>
                  <a:lnTo>
                    <a:pt x="0" y="158403"/>
                  </a:lnTo>
                  <a:lnTo>
                    <a:pt x="6789" y="220061"/>
                  </a:lnTo>
                  <a:lnTo>
                    <a:pt x="25306" y="270411"/>
                  </a:lnTo>
                  <a:lnTo>
                    <a:pt x="52770" y="304358"/>
                  </a:lnTo>
                  <a:lnTo>
                    <a:pt x="86402" y="316806"/>
                  </a:lnTo>
                  <a:lnTo>
                    <a:pt x="120033" y="304358"/>
                  </a:lnTo>
                  <a:lnTo>
                    <a:pt x="147497" y="270411"/>
                  </a:lnTo>
                  <a:lnTo>
                    <a:pt x="166014" y="220061"/>
                  </a:lnTo>
                  <a:lnTo>
                    <a:pt x="172804" y="158403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72639" y="2487450"/>
            <a:ext cx="65937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Uncle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0859" y="1911879"/>
            <a:ext cx="58513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Aunt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0034" y="2465378"/>
            <a:ext cx="749976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129" dirty="0">
                <a:latin typeface="Myriad Pro" panose="020B0503030403020204" pitchFamily="34" charset="0"/>
                <a:cs typeface="Tahoma"/>
              </a:rPr>
              <a:t>Queen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7787" y="1707508"/>
            <a:ext cx="419922" cy="243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00">
              <a:latin typeface="Myriad Pro" panose="020B0503030403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9503" y="1339446"/>
            <a:ext cx="121179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50335">
              <a:spcBef>
                <a:spcPts val="178"/>
              </a:spcBef>
            </a:pPr>
            <a:r>
              <a:rPr sz="2200" i="1" spc="341" baseline="-20202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Woman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81535" y="2866245"/>
            <a:ext cx="374788" cy="221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00">
              <a:latin typeface="Myriad Pro" panose="020B0503030403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1706" y="2585800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i="1" spc="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endParaRPr sz="2200">
              <a:latin typeface="Myriad Pro" panose="020B0503030403020204" pitchFamily="34" charset="0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40712" y="2341405"/>
            <a:ext cx="1239473" cy="566257"/>
            <a:chOff x="1985628" y="987843"/>
            <a:chExt cx="625475" cy="285750"/>
          </a:xfrm>
        </p:grpSpPr>
        <p:sp>
          <p:nvSpPr>
            <p:cNvPr id="18" name="object 18"/>
            <p:cNvSpPr/>
            <p:nvPr/>
          </p:nvSpPr>
          <p:spPr>
            <a:xfrm>
              <a:off x="2163493" y="12291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7" y="0"/>
                  </a:move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163493" y="12291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35" y="19467"/>
                  </a:move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990689" y="9987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7" y="0"/>
                  </a:moveTo>
                  <a:lnTo>
                    <a:pt x="11890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90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990689" y="9987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35" y="19467"/>
                  </a:move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lnTo>
                    <a:pt x="11890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90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566698" y="1142766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7" y="0"/>
                  </a:move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566698" y="1142766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35" y="19467"/>
                  </a:move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66698" y="9987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7" y="0"/>
                  </a:move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6698" y="9987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35" y="19467"/>
                  </a:move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203539" y="1168503"/>
              <a:ext cx="353695" cy="76200"/>
            </a:xfrm>
            <a:custGeom>
              <a:avLst/>
              <a:gdLst/>
              <a:ahLst/>
              <a:cxnLst/>
              <a:rect l="l" t="t" r="r" b="b"/>
              <a:pathLst>
                <a:path w="353694" h="76200">
                  <a:moveTo>
                    <a:pt x="0" y="75720"/>
                  </a:moveTo>
                  <a:lnTo>
                    <a:pt x="353356" y="0"/>
                  </a:lnTo>
                </a:path>
              </a:pathLst>
            </a:custGeom>
            <a:ln w="1012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532060" y="1146887"/>
              <a:ext cx="29845" cy="52069"/>
            </a:xfrm>
            <a:custGeom>
              <a:avLst/>
              <a:gdLst/>
              <a:ahLst/>
              <a:cxnLst/>
              <a:rect l="l" t="t" r="r" b="b"/>
              <a:pathLst>
                <a:path w="29844" h="52069">
                  <a:moveTo>
                    <a:pt x="0" y="0"/>
                  </a:moveTo>
                  <a:lnTo>
                    <a:pt x="5459" y="7064"/>
                  </a:lnTo>
                  <a:lnTo>
                    <a:pt x="14271" y="13567"/>
                  </a:lnTo>
                  <a:lnTo>
                    <a:pt x="23363" y="18432"/>
                  </a:lnTo>
                  <a:lnTo>
                    <a:pt x="29663" y="20581"/>
                  </a:lnTo>
                  <a:lnTo>
                    <a:pt x="24796" y="25123"/>
                  </a:lnTo>
                  <a:lnTo>
                    <a:pt x="18496" y="33286"/>
                  </a:lnTo>
                  <a:lnTo>
                    <a:pt x="13122" y="42829"/>
                  </a:lnTo>
                  <a:lnTo>
                    <a:pt x="11036" y="51510"/>
                  </a:lnTo>
                </a:path>
              </a:pathLst>
            </a:custGeom>
            <a:ln w="8104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201233" y="1033088"/>
              <a:ext cx="359410" cy="205740"/>
            </a:xfrm>
            <a:custGeom>
              <a:avLst/>
              <a:gdLst/>
              <a:ahLst/>
              <a:cxnLst/>
              <a:rect l="l" t="t" r="r" b="b"/>
              <a:pathLst>
                <a:path w="359410" h="205740">
                  <a:moveTo>
                    <a:pt x="0" y="205118"/>
                  </a:moveTo>
                  <a:lnTo>
                    <a:pt x="358955" y="0"/>
                  </a:lnTo>
                </a:path>
              </a:pathLst>
            </a:custGeom>
            <a:ln w="1012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529975" y="1020024"/>
              <a:ext cx="34925" cy="46355"/>
            </a:xfrm>
            <a:custGeom>
              <a:avLst/>
              <a:gdLst/>
              <a:ahLst/>
              <a:cxnLst/>
              <a:rect l="l" t="t" r="r" b="b"/>
              <a:pathLst>
                <a:path w="34925" h="46355">
                  <a:moveTo>
                    <a:pt x="0" y="0"/>
                  </a:moveTo>
                  <a:lnTo>
                    <a:pt x="7342" y="5074"/>
                  </a:lnTo>
                  <a:lnTo>
                    <a:pt x="17709" y="8598"/>
                  </a:lnTo>
                  <a:lnTo>
                    <a:pt x="27846" y="10477"/>
                  </a:lnTo>
                  <a:lnTo>
                    <a:pt x="34500" y="10614"/>
                  </a:lnTo>
                  <a:lnTo>
                    <a:pt x="31240" y="16416"/>
                  </a:lnTo>
                  <a:lnTo>
                    <a:pt x="27713" y="26103"/>
                  </a:lnTo>
                  <a:lnTo>
                    <a:pt x="25486" y="36824"/>
                  </a:lnTo>
                  <a:lnTo>
                    <a:pt x="26131" y="45726"/>
                  </a:lnTo>
                </a:path>
              </a:pathLst>
            </a:custGeom>
            <a:ln w="810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030593" y="1023309"/>
              <a:ext cx="527050" cy="132080"/>
            </a:xfrm>
            <a:custGeom>
              <a:avLst/>
              <a:gdLst/>
              <a:ahLst/>
              <a:cxnLst/>
              <a:rect l="l" t="t" r="r" b="b"/>
              <a:pathLst>
                <a:path w="527050" h="132080">
                  <a:moveTo>
                    <a:pt x="0" y="0"/>
                  </a:moveTo>
                  <a:lnTo>
                    <a:pt x="526537" y="131635"/>
                  </a:lnTo>
                </a:path>
              </a:pathLst>
            </a:custGeom>
            <a:ln w="1012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531540" y="1124556"/>
              <a:ext cx="30480" cy="51435"/>
            </a:xfrm>
            <a:custGeom>
              <a:avLst/>
              <a:gdLst/>
              <a:ahLst/>
              <a:cxnLst/>
              <a:rect l="l" t="t" r="r" b="b"/>
              <a:pathLst>
                <a:path w="30480" h="51434">
                  <a:moveTo>
                    <a:pt x="12794" y="0"/>
                  </a:moveTo>
                  <a:lnTo>
                    <a:pt x="14587" y="8759"/>
                  </a:lnTo>
                  <a:lnTo>
                    <a:pt x="19642" y="18492"/>
                  </a:lnTo>
                  <a:lnTo>
                    <a:pt x="25671" y="26877"/>
                  </a:lnTo>
                  <a:lnTo>
                    <a:pt x="30387" y="31587"/>
                  </a:lnTo>
                  <a:lnTo>
                    <a:pt x="24009" y="33524"/>
                  </a:lnTo>
                  <a:lnTo>
                    <a:pt x="14744" y="38085"/>
                  </a:lnTo>
                  <a:lnTo>
                    <a:pt x="5703" y="44295"/>
                  </a:lnTo>
                  <a:lnTo>
                    <a:pt x="0" y="51180"/>
                  </a:lnTo>
                </a:path>
              </a:pathLst>
            </a:custGeom>
            <a:ln w="8116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031173" y="1018208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4">
                  <a:moveTo>
                    <a:pt x="0" y="0"/>
                  </a:moveTo>
                  <a:lnTo>
                    <a:pt x="525082" y="0"/>
                  </a:lnTo>
                </a:path>
              </a:pathLst>
            </a:custGeom>
            <a:ln w="1012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536518" y="99189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498319" y="2000920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i="1" spc="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endParaRPr sz="2200" dirty="0"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23424" y="6661340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5</a:t>
            </a:r>
            <a:r>
              <a:rPr sz="1189" spc="-10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26</a:t>
            </a:r>
            <a:endParaRPr sz="1189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20604" y="3528274"/>
            <a:ext cx="7602820" cy="277978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99"/>
              </a:spcBef>
            </a:pP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417144" marR="1702587" indent="-342900">
              <a:lnSpc>
                <a:spcPct val="102600"/>
              </a:lnSpc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109" dirty="0">
                <a:latin typeface="Myriad Pro" panose="020B0503030403020204" pitchFamily="34" charset="0"/>
                <a:cs typeface="Tahoma"/>
              </a:rPr>
              <a:t>Represent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concepts </a:t>
            </a:r>
            <a:r>
              <a:rPr sz="2200" spc="-139" dirty="0">
                <a:latin typeface="Myriad Pro" panose="020B0503030403020204" pitchFamily="34" charset="0"/>
                <a:cs typeface="Tahoma"/>
              </a:rPr>
              <a:t>as </a:t>
            </a:r>
            <a:r>
              <a:rPr sz="2200" spc="-8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geometrically </a:t>
            </a:r>
            <a:r>
              <a:rPr sz="2200" spc="-12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shaped sets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(sets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vectors,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not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single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vector)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>
              <a:spcBef>
                <a:spcPts val="40"/>
              </a:spcBef>
              <a:buClr>
                <a:srgbClr val="004B59"/>
              </a:buClr>
              <a:buFont typeface="Lucida Sans Unicode"/>
              <a:buChar char="►"/>
            </a:pP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417144" marR="35235" indent="-342900">
              <a:lnSpc>
                <a:spcPct val="102600"/>
              </a:lnSpc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109" dirty="0">
                <a:latin typeface="Myriad Pro" panose="020B0503030403020204" pitchFamily="34" charset="0"/>
                <a:cs typeface="Tahoma"/>
              </a:rPr>
              <a:t>Represent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binary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relations </a:t>
            </a:r>
            <a:r>
              <a:rPr sz="2200" spc="-139" dirty="0">
                <a:latin typeface="Myriad Pro" panose="020B0503030403020204" pitchFamily="34" charset="0"/>
                <a:cs typeface="Tahoma"/>
              </a:rPr>
              <a:t>as </a:t>
            </a:r>
            <a:r>
              <a:rPr sz="2200" spc="-8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geometrically </a:t>
            </a:r>
            <a:r>
              <a:rPr sz="2200" spc="-12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shaped </a:t>
            </a:r>
            <a:r>
              <a:rPr sz="2200" spc="-11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sets </a:t>
            </a:r>
            <a:r>
              <a:rPr sz="2200" spc="-7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of </a:t>
            </a:r>
            <a:r>
              <a:rPr sz="2200" spc="-9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pairs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objects</a:t>
            </a:r>
            <a:endParaRPr lang="de-DE" sz="2200" spc="-99" dirty="0">
              <a:latin typeface="Myriad Pro" panose="020B0503030403020204" pitchFamily="34" charset="0"/>
              <a:cs typeface="Tahoma"/>
            </a:endParaRPr>
          </a:p>
          <a:p>
            <a:pPr marL="417144" marR="35235" indent="-342900">
              <a:lnSpc>
                <a:spcPct val="102600"/>
              </a:lnSpc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endParaRPr lang="de-DE" sz="2200" spc="-99" dirty="0">
              <a:latin typeface="Myriad Pro" panose="020B0503030403020204" pitchFamily="34" charset="0"/>
              <a:cs typeface="Tahoma"/>
            </a:endParaRPr>
          </a:p>
          <a:p>
            <a:pPr marL="417144" marR="35235" indent="-342900">
              <a:lnSpc>
                <a:spcPct val="102600"/>
              </a:lnSpc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lang="de-DE" sz="2200" spc="-99" dirty="0" err="1">
                <a:latin typeface="Myriad Pro" panose="020B0503030403020204" pitchFamily="34" charset="0"/>
                <a:cs typeface="Tahoma"/>
              </a:rPr>
              <a:t>Benefit</a:t>
            </a:r>
            <a:r>
              <a:rPr lang="de-DE" sz="2200" spc="-99" dirty="0">
                <a:latin typeface="Myriad Pro" panose="020B0503030403020204" pitchFamily="34" charset="0"/>
                <a:cs typeface="Tahoma"/>
              </a:rPr>
              <a:t>: Can </a:t>
            </a:r>
            <a:r>
              <a:rPr lang="de-DE" sz="2200" spc="-99" dirty="0" err="1">
                <a:latin typeface="Myriad Pro" panose="020B0503030403020204" pitchFamily="34" charset="0"/>
                <a:cs typeface="Tahoma"/>
              </a:rPr>
              <a:t>add</a:t>
            </a:r>
            <a:r>
              <a:rPr lang="de-DE" sz="2200" spc="-9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99" dirty="0" err="1">
                <a:latin typeface="Myriad Pro" panose="020B0503030403020204" pitchFamily="34" charset="0"/>
                <a:cs typeface="Tahoma"/>
              </a:rPr>
              <a:t>background</a:t>
            </a:r>
            <a:r>
              <a:rPr lang="de-DE" sz="2200" spc="-9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99" dirty="0" err="1">
                <a:latin typeface="Myriad Pro" panose="020B0503030403020204" pitchFamily="34" charset="0"/>
                <a:cs typeface="Tahoma"/>
              </a:rPr>
              <a:t>kowledge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738FA45A-E471-B24F-98A1-28755130BD6E}"/>
              </a:ext>
            </a:extLst>
          </p:cNvPr>
          <p:cNvSpPr txBox="1"/>
          <p:nvPr/>
        </p:nvSpPr>
        <p:spPr>
          <a:xfrm>
            <a:off x="4957264" y="3072233"/>
            <a:ext cx="749976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lang="de-DE" sz="2200" spc="-129" dirty="0">
                <a:latin typeface="Myriad Pro" panose="020B0503030403020204" pitchFamily="34" charset="0"/>
                <a:cs typeface="Tahoma"/>
              </a:rPr>
              <a:t>King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BDB92267-46D6-B64E-8D79-181D89735513}"/>
              </a:ext>
            </a:extLst>
          </p:cNvPr>
          <p:cNvSpPr txBox="1"/>
          <p:nvPr/>
        </p:nvSpPr>
        <p:spPr>
          <a:xfrm>
            <a:off x="3215753" y="1507529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i="1" spc="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endParaRPr sz="2200" dirty="0">
              <a:latin typeface="Myriad Pro" panose="020B05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8742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>
                <a:latin typeface="Tahoma"/>
                <a:cs typeface="Tahoma"/>
              </a:rPr>
              <a:t>Adding </a:t>
            </a:r>
            <a:r>
              <a:rPr spc="-109" dirty="0">
                <a:latin typeface="Myriad Pro" panose="020B0503030403020204" pitchFamily="34" charset="0"/>
                <a:cs typeface="Tahoma"/>
              </a:rPr>
              <a:t>Background</a:t>
            </a:r>
            <a:r>
              <a:rPr spc="69" dirty="0">
                <a:latin typeface="Tahoma"/>
                <a:cs typeface="Tahoma"/>
              </a:rPr>
              <a:t> </a:t>
            </a:r>
            <a:r>
              <a:rPr spc="-139" dirty="0">
                <a:latin typeface="Tahoma"/>
                <a:cs typeface="Tahoma"/>
              </a:rPr>
              <a:t>Knowledge</a:t>
            </a:r>
            <a:endParaRPr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6069" y="1089377"/>
            <a:ext cx="7888588" cy="4190301"/>
            <a:chOff x="313816" y="549732"/>
            <a:chExt cx="3980815" cy="2114550"/>
          </a:xfrm>
        </p:grpSpPr>
        <p:sp>
          <p:nvSpPr>
            <p:cNvPr id="4" name="object 4"/>
            <p:cNvSpPr/>
            <p:nvPr/>
          </p:nvSpPr>
          <p:spPr>
            <a:xfrm>
              <a:off x="313816" y="549732"/>
              <a:ext cx="3980815" cy="231140"/>
            </a:xfrm>
            <a:custGeom>
              <a:avLst/>
              <a:gdLst/>
              <a:ahLst/>
              <a:cxnLst/>
              <a:rect l="l" t="t" r="r" b="b"/>
              <a:pathLst>
                <a:path w="3980815" h="231140">
                  <a:moveTo>
                    <a:pt x="0" y="230657"/>
                  </a:moveTo>
                  <a:lnTo>
                    <a:pt x="3980370" y="230657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30657"/>
                  </a:lnTo>
                  <a:close/>
                </a:path>
              </a:pathLst>
            </a:custGeom>
            <a:solidFill>
              <a:srgbClr val="FA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780389"/>
              <a:ext cx="3980815" cy="1883410"/>
            </a:xfrm>
            <a:custGeom>
              <a:avLst/>
              <a:gdLst/>
              <a:ahLst/>
              <a:cxnLst/>
              <a:rect l="l" t="t" r="r" b="b"/>
              <a:pathLst>
                <a:path w="3980815" h="1883410">
                  <a:moveTo>
                    <a:pt x="3980370" y="0"/>
                  </a:moveTo>
                  <a:lnTo>
                    <a:pt x="0" y="0"/>
                  </a:lnTo>
                  <a:lnTo>
                    <a:pt x="0" y="1883333"/>
                  </a:lnTo>
                  <a:lnTo>
                    <a:pt x="3980370" y="1883333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2411" y="1074197"/>
            <a:ext cx="7702352" cy="3639684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4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endParaRPr sz="2400" dirty="0">
              <a:latin typeface="Myriad Pro" panose="020B0503030403020204" pitchFamily="34" charset="0"/>
              <a:cs typeface="Tahoma"/>
            </a:endParaRPr>
          </a:p>
          <a:p>
            <a:pPr marL="31459" marR="10067" indent="313336">
              <a:lnSpc>
                <a:spcPts val="9710"/>
              </a:lnSpc>
              <a:spcBef>
                <a:spcPts val="446"/>
              </a:spcBef>
              <a:tabLst>
                <a:tab pos="680783" algn="l"/>
              </a:tabLst>
            </a:pPr>
            <a:r>
              <a:rPr sz="2200" spc="-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{</a:t>
            </a:r>
            <a:r>
              <a:rPr lang="de-DE" sz="2200" spc="-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∀</a:t>
            </a:r>
            <a:r>
              <a:rPr sz="2200" spc="-3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X,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2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Y</a:t>
            </a:r>
            <a:r>
              <a:rPr sz="2200" spc="-23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5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Z.subfield</a:t>
            </a:r>
            <a:r>
              <a:rPr sz="2200" spc="-404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12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(</a:t>
            </a:r>
            <a:r>
              <a:rPr sz="2200" spc="129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X,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2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Y</a:t>
            </a:r>
            <a:r>
              <a:rPr sz="2200" spc="-23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12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)</a:t>
            </a:r>
            <a:r>
              <a:rPr sz="2200" spc="-20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297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∧</a:t>
            </a:r>
            <a:r>
              <a:rPr sz="2200" spc="-20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spc="-20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  </a:t>
            </a:r>
            <a:r>
              <a:rPr sz="2200" spc="-40" dirty="0" err="1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worksIn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(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Z,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2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X</a:t>
            </a:r>
            <a:r>
              <a:rPr sz="2200" spc="-317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12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)</a:t>
            </a:r>
            <a:r>
              <a:rPr sz="2200" spc="-8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10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→</a:t>
            </a:r>
            <a:r>
              <a:rPr lang="de-DE" sz="2200" spc="10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8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worksIn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(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Z,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2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Y</a:t>
            </a:r>
            <a:r>
              <a:rPr sz="2200" spc="-23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24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)</a:t>
            </a:r>
            <a:r>
              <a:rPr lang="de-DE" sz="2200" spc="24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24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}  </a:t>
            </a:r>
            <a:endParaRPr lang="de-DE" sz="2200" spc="248" dirty="0">
              <a:solidFill>
                <a:srgbClr val="00837F"/>
              </a:solidFill>
              <a:latin typeface="Myriad Pro" panose="020B0503030403020204" pitchFamily="34" charset="0"/>
              <a:cs typeface="Lucida Sans Unicode"/>
            </a:endParaRPr>
          </a:p>
          <a:p>
            <a:pPr marL="31459" marR="10067" indent="313336">
              <a:lnSpc>
                <a:spcPts val="9710"/>
              </a:lnSpc>
              <a:spcBef>
                <a:spcPts val="446"/>
              </a:spcBef>
              <a:tabLst>
                <a:tab pos="680783" algn="l"/>
              </a:tabLst>
            </a:pPr>
            <a:r>
              <a:rPr sz="2200" spc="-139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KG	</a:t>
            </a:r>
            <a:r>
              <a:rPr sz="2200" spc="-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= 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{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worksIn(alice,AI)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 </a:t>
            </a:r>
            <a:r>
              <a:rPr sz="2200" spc="4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subfield(AI,CS)</a:t>
            </a:r>
            <a:r>
              <a:rPr sz="2200" spc="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</a:t>
            </a:r>
            <a:r>
              <a:rPr sz="2200" spc="-357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manyPubls(alice,bob)</a:t>
            </a:r>
            <a:r>
              <a:rPr sz="220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</a:t>
            </a:r>
            <a:endParaRPr sz="2200" dirty="0">
              <a:latin typeface="Myriad Pro" panose="020B0503030403020204" pitchFamily="34" charset="0"/>
              <a:cs typeface="Arial"/>
            </a:endParaRPr>
          </a:p>
          <a:p>
            <a:pPr marL="1146384">
              <a:lnSpc>
                <a:spcPts val="1772"/>
              </a:lnSpc>
              <a:tabLst>
                <a:tab pos="3632942" algn="l"/>
              </a:tabLst>
            </a:pPr>
            <a:r>
              <a:rPr sz="2200" spc="1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worksIn(bob,AI)</a:t>
            </a:r>
            <a:r>
              <a:rPr sz="2200" spc="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	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(by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induction)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1146384">
              <a:spcBef>
                <a:spcPts val="664"/>
              </a:spcBef>
              <a:tabLst>
                <a:tab pos="3659368" algn="l"/>
              </a:tabLst>
            </a:pPr>
            <a:r>
              <a:rPr sz="2200" spc="2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worksIn(alice,CS)</a:t>
            </a:r>
            <a:r>
              <a:rPr sz="2180" i="1" spc="20" dirty="0">
                <a:solidFill>
                  <a:srgbClr val="00837F"/>
                </a:solidFill>
                <a:latin typeface="Calibri"/>
                <a:cs typeface="Calibri"/>
              </a:rPr>
              <a:t>	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(by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50" dirty="0">
                <a:latin typeface="Myriad Pro" panose="020B0503030403020204" pitchFamily="34" charset="0"/>
                <a:cs typeface="Tahoma"/>
              </a:rPr>
              <a:t>deduction)</a:t>
            </a:r>
            <a:r>
              <a:rPr sz="2180" spc="-50" dirty="0">
                <a:solidFill>
                  <a:srgbClr val="00837F"/>
                </a:solidFill>
                <a:latin typeface="Lucida Sans Unicode"/>
                <a:cs typeface="Lucida Sans Unicode"/>
              </a:rPr>
              <a:t>}</a:t>
            </a:r>
            <a:endParaRPr sz="218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6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82E80B0-8D5C-534D-B9D7-BC1E44162CDC}"/>
              </a:ext>
            </a:extLst>
          </p:cNvPr>
          <p:cNvSpPr txBox="1"/>
          <p:nvPr/>
        </p:nvSpPr>
        <p:spPr>
          <a:xfrm>
            <a:off x="711906" y="5678030"/>
            <a:ext cx="585761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3909">
              <a:spcBef>
                <a:spcPts val="178"/>
              </a:spcBef>
              <a:buClr>
                <a:srgbClr val="004B59"/>
              </a:buClr>
              <a:buSzPct val="72727"/>
              <a:tabLst>
                <a:tab pos="319628" algn="l"/>
              </a:tabLst>
            </a:pPr>
            <a:r>
              <a:rPr lang="de-DE" sz="2200" spc="-79" dirty="0" err="1">
                <a:latin typeface="Myriad Pro" panose="020B0503030403020204" pitchFamily="34" charset="0"/>
                <a:cs typeface="Tahoma"/>
              </a:rPr>
              <a:t>Adding</a:t>
            </a:r>
            <a:r>
              <a:rPr lang="de-DE" sz="2200" spc="-79" dirty="0">
                <a:latin typeface="Myriad Pro" panose="020B0503030403020204" pitchFamily="34" charset="0"/>
                <a:cs typeface="Tahoma"/>
              </a:rPr>
              <a:t> b</a:t>
            </a:r>
            <a:r>
              <a:rPr sz="2200" spc="-79" dirty="0" err="1">
                <a:latin typeface="Myriad Pro" panose="020B0503030403020204" pitchFamily="34" charset="0"/>
                <a:cs typeface="Tahoma"/>
              </a:rPr>
              <a:t>ackground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really </a:t>
            </a:r>
            <a:r>
              <a:rPr sz="2200" spc="-149" dirty="0">
                <a:latin typeface="Myriad Pro" panose="020B0503030403020204" pitchFamily="34" charset="0"/>
                <a:cs typeface="Tahoma"/>
              </a:rPr>
              <a:t>means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a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benefit</a:t>
            </a:r>
            <a:r>
              <a:rPr lang="de-DE" sz="2200" spc="-89" dirty="0">
                <a:latin typeface="Myriad Pro" panose="020B0503030403020204" pitchFamily="34" charset="0"/>
                <a:cs typeface="Tahoma"/>
              </a:rPr>
              <a:t>...</a:t>
            </a:r>
            <a:r>
              <a:rPr sz="2200" spc="139" dirty="0">
                <a:latin typeface="Myriad Pro" panose="020B0503030403020204" pitchFamily="34" charset="0"/>
                <a:cs typeface="Tahoma"/>
              </a:rPr>
              <a:t> 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6923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3211" y="1124744"/>
            <a:ext cx="5688632" cy="388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7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1EA66C-E4E8-C24C-A44B-94FFBA14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Favour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Explainable</a:t>
            </a:r>
            <a:r>
              <a:rPr lang="de-DE" dirty="0"/>
              <a:t> AI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9265BD3-7D32-F447-8F54-743EA62DA52C}"/>
              </a:ext>
            </a:extLst>
          </p:cNvPr>
          <p:cNvSpPr txBox="1"/>
          <p:nvPr/>
        </p:nvSpPr>
        <p:spPr>
          <a:xfrm>
            <a:off x="1363211" y="5157192"/>
            <a:ext cx="6417578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25168">
              <a:spcBef>
                <a:spcPts val="860"/>
              </a:spcBef>
            </a:pPr>
            <a:r>
              <a:rPr sz="2200" spc="20" dirty="0">
                <a:latin typeface="Myriad Pro" panose="020B0503030403020204" pitchFamily="34" charset="0"/>
                <a:cs typeface="Tahoma"/>
              </a:rPr>
              <a:t>NOT: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Explain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parameter</a:t>
            </a:r>
            <a:r>
              <a:rPr sz="2200" spc="11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tweaking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25168">
              <a:spcBef>
                <a:spcPts val="662"/>
              </a:spcBef>
            </a:pPr>
            <a:r>
              <a:rPr sz="2200" spc="40" dirty="0">
                <a:latin typeface="Myriad Pro" panose="020B0503030403020204" pitchFamily="34" charset="0"/>
                <a:cs typeface="Tahoma"/>
              </a:rPr>
              <a:t>BUT: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More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control via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background</a:t>
            </a:r>
            <a:r>
              <a:rPr lang="de-DE" sz="2200" spc="386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knowledge/ontology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0320973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8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069" y="1196752"/>
            <a:ext cx="7888588" cy="347448"/>
          </a:xfrm>
          <a:prstGeom prst="rect">
            <a:avLst/>
          </a:prstGeom>
          <a:solidFill>
            <a:srgbClr val="004B59"/>
          </a:solidFill>
        </p:spPr>
        <p:txBody>
          <a:bodyPr vert="horz" wrap="square" lIns="0" tIns="8808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0603">
              <a:spcBef>
                <a:spcPts val="69"/>
              </a:spcBef>
            </a:pPr>
            <a:r>
              <a:rPr sz="2200" spc="-13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Research</a:t>
            </a:r>
            <a:r>
              <a:rPr sz="2200" spc="1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200" spc="-14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program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764" y="1555452"/>
            <a:ext cx="7888588" cy="1580216"/>
          </a:xfrm>
          <a:prstGeom prst="rect">
            <a:avLst/>
          </a:prstGeom>
          <a:solidFill>
            <a:srgbClr val="F2F5F6"/>
          </a:solidFill>
        </p:spPr>
        <p:txBody>
          <a:bodyPr vert="horz" wrap="square" lIns="0" tIns="64174" rIns="0" bIns="0" rtlCol="0">
            <a:spAutoFit/>
          </a:bodyPr>
          <a:lstStyle/>
          <a:p>
            <a:pPr marL="90603">
              <a:spcBef>
                <a:spcPts val="503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Find </a:t>
            </a:r>
            <a:r>
              <a:rPr sz="2200" spc="-9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appropriate</a:t>
            </a:r>
            <a:r>
              <a:rPr sz="2200" spc="7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pairs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90603" marR="689592" indent="703434">
              <a:lnSpc>
                <a:spcPct val="185700"/>
              </a:lnSpc>
            </a:pPr>
            <a:r>
              <a:rPr sz="2200" spc="-10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background </a:t>
            </a:r>
            <a:r>
              <a:rPr sz="2200" spc="-12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knowledge language </a:t>
            </a:r>
            <a:r>
              <a:rPr sz="2200" spc="238" dirty="0">
                <a:latin typeface="Myriad Pro" panose="020B0503030403020204" pitchFamily="34" charset="0"/>
                <a:cs typeface="Tahoma"/>
              </a:rPr>
              <a:t>/ </a:t>
            </a:r>
            <a:r>
              <a:rPr sz="2200" spc="-9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geometrical </a:t>
            </a:r>
            <a:r>
              <a:rPr sz="2200" spc="-8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structure 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for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graph</a:t>
            </a:r>
            <a:r>
              <a:rPr sz="2200" spc="30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embedding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936" y="3560177"/>
            <a:ext cx="7847793" cy="69998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66809" indent="-342900">
              <a:spcBef>
                <a:spcPts val="178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9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Quasi-chained </a:t>
            </a:r>
            <a:r>
              <a:rPr sz="2200" spc="-5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Datalog </a:t>
            </a:r>
            <a:r>
              <a:rPr sz="2200" spc="238" dirty="0">
                <a:latin typeface="Myriad Pro" panose="020B0503030403020204" pitchFamily="34" charset="0"/>
                <a:cs typeface="Tahoma"/>
              </a:rPr>
              <a:t>/ </a:t>
            </a:r>
            <a:r>
              <a:rPr sz="2200" spc="-11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sz="2200" spc="30" dirty="0">
                <a:solidFill>
                  <a:srgbClr val="0000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29" dirty="0">
                <a:solidFill>
                  <a:srgbClr val="0000FF"/>
                </a:solidFill>
                <a:latin typeface="Myriad Pro" panose="020B0503030403020204" pitchFamily="34" charset="0"/>
                <a:cs typeface="Tahoma"/>
              </a:rPr>
              <a:t>    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(Gutierrez-</a:t>
            </a:r>
            <a:r>
              <a:rPr sz="2200" spc="-59" dirty="0" err="1">
                <a:latin typeface="Myriad Pro" panose="020B0503030403020204" pitchFamily="34" charset="0"/>
                <a:cs typeface="Tahoma"/>
              </a:rPr>
              <a:t>Basulto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,</a:t>
            </a:r>
            <a:r>
              <a:rPr lang="de-DE" sz="2200" spc="-5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 err="1">
                <a:latin typeface="Myriad Pro" panose="020B0503030403020204" pitchFamily="34" charset="0"/>
                <a:cs typeface="Tahoma"/>
              </a:rPr>
              <a:t>Schockaert</a:t>
            </a:r>
            <a:r>
              <a:rPr sz="2200" spc="9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18</a:t>
            </a:r>
            <a:r>
              <a:rPr lang="de-DE" sz="2200" spc="-89" dirty="0">
                <a:latin typeface="Myriad Pro" panose="020B0503030403020204" pitchFamily="34" charset="0"/>
                <a:cs typeface="Tahoma"/>
              </a:rPr>
              <a:t>)  			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/>
              <p:cNvSpPr txBox="1"/>
              <p:nvPr/>
            </p:nvSpPr>
            <p:spPr>
              <a:xfrm>
                <a:off x="673936" y="4260157"/>
                <a:ext cx="3101829" cy="1741290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417144" indent="-342900">
                  <a:spcBef>
                    <a:spcPts val="178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119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ℰ</m:t>
                    </m:r>
                    <m:r>
                      <a:rPr lang="de-DE" sz="22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ℒ</m:t>
                    </m:r>
                  </m:oMath>
                </a14:m>
                <a:r>
                  <a:rPr sz="2200" spc="176" baseline="31250" dirty="0">
                    <a:solidFill>
                      <a:srgbClr val="3C8C93"/>
                    </a:solidFill>
                    <a:latin typeface="Myriad Pro" panose="020B0503030403020204" pitchFamily="34" charset="0"/>
                    <a:cs typeface="Verdana"/>
                  </a:rPr>
                  <a:t>++ </a:t>
                </a:r>
                <a:r>
                  <a:rPr sz="2200" spc="238" dirty="0">
                    <a:latin typeface="Myriad Pro" panose="020B0503030403020204" pitchFamily="34" charset="0"/>
                    <a:cs typeface="Tahoma"/>
                  </a:rPr>
                  <a:t>/</a:t>
                </a:r>
                <a:r>
                  <a:rPr sz="2200" spc="13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 err="1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spheres</a:t>
                </a:r>
                <a:endParaRPr sz="2200" dirty="0">
                  <a:solidFill>
                    <a:srgbClr val="7030A0"/>
                  </a:solidFill>
                  <a:latin typeface="Myriad Pro" panose="020B0503030403020204" pitchFamily="34" charset="0"/>
                  <a:cs typeface="Tahoma"/>
                </a:endParaRPr>
              </a:p>
              <a:p>
                <a:pPr>
                  <a:spcBef>
                    <a:spcPts val="109"/>
                  </a:spcBef>
                  <a:buClr>
                    <a:srgbClr val="004B59"/>
                  </a:buClr>
                  <a:buFont typeface="Lucida Sans Unicode"/>
                  <a:buChar char="►"/>
                </a:pP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417144" indent="-342900"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5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sz="22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sz="2200" spc="238" dirty="0">
                    <a:latin typeface="Myriad Pro" panose="020B0503030403020204" pitchFamily="34" charset="0"/>
                    <a:cs typeface="Tahoma"/>
                  </a:rPr>
                  <a:t>/ </a:t>
                </a:r>
                <a:r>
                  <a:rPr sz="2200" spc="-119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sz="2200" spc="-188" dirty="0">
                    <a:solidFill>
                      <a:srgbClr val="0000FF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09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al-</a:t>
                </a:r>
                <a:r>
                  <a:rPr sz="2200" spc="-109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cones</a:t>
                </a:r>
                <a:r>
                  <a:rPr lang="de-DE" sz="2200" spc="-109" dirty="0">
                    <a:solidFill>
                      <a:srgbClr val="0000FF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>
                  <a:spcBef>
                    <a:spcPts val="109"/>
                  </a:spcBef>
                  <a:buClr>
                    <a:srgbClr val="004B59"/>
                  </a:buClr>
                  <a:buFont typeface="Lucida Sans Unicode"/>
                  <a:buChar char="►"/>
                </a:pP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417144" indent="-342900"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r>
                  <a:rPr sz="2200" spc="10" dirty="0">
                    <a:solidFill>
                      <a:srgbClr val="3C8C93"/>
                    </a:solidFill>
                    <a:latin typeface="Myriad Pro" panose="020B0503030403020204" pitchFamily="34" charset="0"/>
                    <a:cs typeface="Lucida Sans Unicode"/>
                  </a:rPr>
                  <a:t>L</a:t>
                </a:r>
                <a:r>
                  <a:rPr sz="2200" i="1" spc="14" baseline="-10416" dirty="0">
                    <a:solidFill>
                      <a:srgbClr val="3C8C93"/>
                    </a:solidFill>
                    <a:latin typeface="Myriad Pro" panose="020B0503030403020204" pitchFamily="34" charset="0"/>
                    <a:cs typeface="Arial"/>
                  </a:rPr>
                  <a:t>cone </a:t>
                </a:r>
                <a:r>
                  <a:rPr sz="2200" spc="238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/ </a:t>
                </a:r>
                <a:r>
                  <a:rPr sz="2200" spc="-119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sz="2200" spc="-218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39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cones</a:t>
                </a:r>
                <a:endParaRPr sz="2200" dirty="0">
                  <a:solidFill>
                    <a:srgbClr val="7030A0"/>
                  </a:solidFill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36" y="4260157"/>
                <a:ext cx="3101829" cy="1741290"/>
              </a:xfrm>
              <a:prstGeom prst="rect">
                <a:avLst/>
              </a:prstGeom>
              <a:blipFill>
                <a:blip r:embed="rId2"/>
                <a:stretch>
                  <a:fillRect l="-1633" t="-3623" r="-408" b="-8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 txBox="1"/>
          <p:nvPr/>
        </p:nvSpPr>
        <p:spPr>
          <a:xfrm>
            <a:off x="6152815" y="4372273"/>
            <a:ext cx="218821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200" spc="-59" dirty="0">
                <a:latin typeface="Myriad Pro" panose="020B0503030403020204" pitchFamily="34" charset="0"/>
                <a:cs typeface="Tahoma"/>
              </a:rPr>
              <a:t>(Kulmanov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et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al.</a:t>
            </a:r>
            <a:r>
              <a:rPr sz="2200" spc="12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19)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9014" y="4885292"/>
            <a:ext cx="1464778" cy="36142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200" spc="-50" dirty="0">
                <a:latin typeface="Myriad Pro" panose="020B0503030403020204" pitchFamily="34" charset="0"/>
                <a:cs typeface="Tahoma"/>
              </a:rPr>
              <a:t>(this </a:t>
            </a:r>
            <a:r>
              <a:rPr lang="de-DE" sz="2200" spc="-40" dirty="0" err="1">
                <a:latin typeface="Myriad Pro" panose="020B0503030403020204" pitchFamily="34" charset="0"/>
                <a:cs typeface="Tahoma"/>
              </a:rPr>
              <a:t>lecture</a:t>
            </a:r>
            <a:r>
              <a:rPr sz="2200" spc="-40" dirty="0">
                <a:latin typeface="Myriad Pro" panose="020B0503030403020204" pitchFamily="34" charset="0"/>
                <a:cs typeface="Tahoma"/>
              </a:rPr>
              <a:t>)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7590" y="5657676"/>
            <a:ext cx="1464778" cy="36142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200" spc="-50" dirty="0">
                <a:latin typeface="Myriad Pro" panose="020B0503030403020204" pitchFamily="34" charset="0"/>
                <a:cs typeface="Tahoma"/>
              </a:rPr>
              <a:t>(this </a:t>
            </a:r>
            <a:r>
              <a:rPr lang="de-DE" sz="2200" spc="-40" dirty="0" err="1">
                <a:latin typeface="Myriad Pro" panose="020B0503030403020204" pitchFamily="34" charset="0"/>
                <a:cs typeface="Tahoma"/>
              </a:rPr>
              <a:t>lecture</a:t>
            </a:r>
            <a:r>
              <a:rPr sz="2200" spc="-40" dirty="0">
                <a:latin typeface="Myriad Pro" panose="020B0503030403020204" pitchFamily="34" charset="0"/>
                <a:cs typeface="Tahoma"/>
              </a:rPr>
              <a:t>)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0066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471396" y="6594703"/>
            <a:ext cx="513404" cy="69235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75503">
              <a:spcBef>
                <a:spcPts val="119"/>
              </a:spcBef>
            </a:pPr>
            <a:r>
              <a:rPr sz="2200" spc="8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9</a:t>
            </a:r>
            <a:r>
              <a:rPr sz="2200" spc="-10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226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/</a:t>
            </a:r>
            <a:r>
              <a:rPr sz="2200" spc="-9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8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26</a:t>
            </a:r>
            <a:endParaRPr sz="220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320" y="2126279"/>
            <a:ext cx="7013047" cy="443433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r>
              <a:rPr sz="2600" spc="-6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Description </a:t>
            </a:r>
            <a:r>
              <a:rPr sz="26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Logic</a:t>
            </a:r>
            <a:r>
              <a:rPr lang="de-DE" sz="26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s</a:t>
            </a:r>
            <a:endParaRPr lang="de-DE" sz="2600" spc="50" dirty="0">
              <a:solidFill>
                <a:srgbClr val="3C8C93"/>
              </a:solidFill>
              <a:latin typeface="Myriad Pro" panose="020B0503030403020204" pitchFamily="34" charset="0"/>
              <a:cs typeface="Lucida Sans Unicode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600" dirty="0">
              <a:solidFill>
                <a:srgbClr val="3C8C93"/>
              </a:solidFill>
              <a:latin typeface="Myriad Pro" panose="020B0503030403020204" pitchFamily="34" charset="0"/>
              <a:cs typeface="Lucida Sans Unicode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r>
              <a:rPr lang="de-DE" sz="2600" spc="50" dirty="0" err="1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lang="de-DE" sz="2600" spc="50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600" spc="-9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Cone</a:t>
            </a:r>
            <a:r>
              <a:rPr lang="de-DE" sz="2600" spc="-9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s</a:t>
            </a: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600" spc="-99" dirty="0">
              <a:solidFill>
                <a:srgbClr val="0000FF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r>
              <a:rPr lang="de-DE" sz="2600" spc="-40" dirty="0" err="1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Faithful</a:t>
            </a:r>
            <a:r>
              <a:rPr lang="de-DE" sz="2600" spc="-40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600" spc="-9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Embedding </a:t>
            </a:r>
            <a:r>
              <a:rPr lang="de-DE" sz="2600" spc="-99" dirty="0" err="1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for</a:t>
            </a:r>
            <a:r>
              <a:rPr lang="de-DE" sz="2600" spc="367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600" spc="-8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Al-</a:t>
            </a:r>
            <a:r>
              <a:rPr lang="de-DE" sz="2600" spc="-89" dirty="0" err="1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cones</a:t>
            </a:r>
            <a:endParaRPr lang="de-DE" sz="2600" spc="-89" dirty="0">
              <a:solidFill>
                <a:srgbClr val="FF0000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600" spc="-89" dirty="0">
              <a:solidFill>
                <a:srgbClr val="FF0000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Towards</a:t>
            </a:r>
            <a:r>
              <a:rPr lang="de-DE"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 a </a:t>
            </a: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Logic</a:t>
            </a:r>
            <a:r>
              <a:rPr lang="de-DE"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of</a:t>
            </a:r>
            <a:r>
              <a:rPr lang="de-DE"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Convex</a:t>
            </a:r>
            <a:r>
              <a:rPr lang="de-DE"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Cones</a:t>
            </a:r>
            <a:endParaRPr lang="de-DE" sz="2600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200" spc="-99" dirty="0">
              <a:solidFill>
                <a:srgbClr val="0000FF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200" spc="-99" dirty="0">
              <a:solidFill>
                <a:srgbClr val="0000FF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690CBD0-92C2-DF44-930E-9FBB6479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-139" dirty="0">
                <a:latin typeface="Myriad Pro" panose="020B0503030403020204" pitchFamily="34" charset="0"/>
                <a:cs typeface="Tahoma"/>
              </a:rPr>
              <a:t>Agenda </a:t>
            </a:r>
            <a:r>
              <a:rPr lang="de-DE" spc="-139" dirty="0" err="1">
                <a:latin typeface="Myriad Pro" panose="020B0503030403020204" pitchFamily="34" charset="0"/>
                <a:cs typeface="Tahoma"/>
              </a:rPr>
              <a:t>for</a:t>
            </a:r>
            <a:r>
              <a:rPr lang="de-DE" spc="-13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139" dirty="0" err="1">
                <a:latin typeface="Myriad Pro" panose="020B0503030403020204" pitchFamily="34" charset="0"/>
                <a:cs typeface="Tahoma"/>
              </a:rPr>
              <a:t>the</a:t>
            </a:r>
            <a:r>
              <a:rPr lang="de-DE" spc="-13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139" dirty="0" err="1">
                <a:latin typeface="Myriad Pro" panose="020B0503030403020204" pitchFamily="34" charset="0"/>
                <a:cs typeface="Tahoma"/>
              </a:rPr>
              <a:t>Following</a:t>
            </a:r>
            <a:br>
              <a:rPr lang="de-DE" dirty="0">
                <a:latin typeface="Myriad Pro" panose="020B0503030403020204" pitchFamily="34" charset="0"/>
                <a:cs typeface="Tahoma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947716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DE132-93A2-0C4B-9D1D-E65DED25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Description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2F225D-9E58-6941-8A99-69DC22244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C9B01-7689-F24A-9900-AC373A5B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21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45653-8BDA-ED4B-8020-AF502A41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Word </a:t>
            </a:r>
            <a:r>
              <a:rPr lang="de-DE" dirty="0" err="1"/>
              <a:t>Embeddings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word2VEC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B80F30-11A3-6D45-89A0-3903F18BB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E40616-1CD5-0D45-835F-061A282C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622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069" y="1366076"/>
            <a:ext cx="7888588" cy="353802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0603">
              <a:spcBef>
                <a:spcPts val="119"/>
              </a:spcBef>
            </a:pPr>
            <a:r>
              <a:rPr sz="2200" spc="-59" dirty="0">
                <a:solidFill>
                  <a:srgbClr val="FFFFFF"/>
                </a:solidFill>
                <a:latin typeface="Myriad Pro" panose="020B0503030403020204" pitchFamily="34" charset="0"/>
              </a:rPr>
              <a:t>Definition </a:t>
            </a:r>
            <a:r>
              <a:rPr sz="2200" spc="-79" dirty="0">
                <a:solidFill>
                  <a:srgbClr val="FFFFFF"/>
                </a:solidFill>
                <a:latin typeface="Myriad Pro" panose="020B0503030403020204" pitchFamily="34" charset="0"/>
              </a:rPr>
              <a:t>(Description </a:t>
            </a:r>
            <a:r>
              <a:rPr sz="2200" spc="-89" dirty="0">
                <a:solidFill>
                  <a:srgbClr val="FFFFFF"/>
                </a:solidFill>
                <a:latin typeface="Myriad Pro" panose="020B0503030403020204" pitchFamily="34" charset="0"/>
              </a:rPr>
              <a:t>logics</a:t>
            </a:r>
            <a:r>
              <a:rPr sz="2200" spc="19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Myriad Pro" panose="020B0503030403020204" pitchFamily="34" charset="0"/>
              </a:rPr>
              <a:t>(DLs))</a:t>
            </a:r>
            <a:endParaRPr sz="2200" dirty="0">
              <a:latin typeface="Myriad Pro" panose="020B0503030403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069" y="1846137"/>
            <a:ext cx="7888588" cy="734811"/>
          </a:xfrm>
          <a:prstGeom prst="rect">
            <a:avLst/>
          </a:prstGeom>
          <a:solidFill>
            <a:srgbClr val="032EF0">
              <a:alpha val="10000"/>
            </a:srgbClr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 marR="72986">
              <a:lnSpc>
                <a:spcPct val="102600"/>
              </a:lnSpc>
              <a:spcBef>
                <a:spcPts val="436"/>
              </a:spcBef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Logics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for </a:t>
            </a:r>
            <a:r>
              <a:rPr sz="2200" spc="-159" dirty="0">
                <a:latin typeface="Myriad Pro" panose="020B0503030403020204" pitchFamily="34" charset="0"/>
                <a:cs typeface="Tahoma"/>
              </a:rPr>
              <a:t>use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in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representation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with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special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attention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on 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a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good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balance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expressibility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and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feasibility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reasoning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services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563" y="2939916"/>
            <a:ext cx="7185171" cy="313654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68738" indent="-342900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Can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be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mapped </a:t>
            </a:r>
            <a:r>
              <a:rPr sz="2200" spc="-40" dirty="0">
                <a:latin typeface="Myriad Pro" panose="020B0503030403020204" pitchFamily="34" charset="0"/>
                <a:cs typeface="Tahoma"/>
              </a:rPr>
              <a:t>to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fragments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</a:t>
            </a:r>
            <a:r>
              <a:rPr sz="2200" spc="30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40" dirty="0">
                <a:latin typeface="Myriad Pro" panose="020B0503030403020204" pitchFamily="34" charset="0"/>
                <a:cs typeface="Tahoma"/>
              </a:rPr>
              <a:t>FOL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68738" indent="-342900">
              <a:spcBef>
                <a:spcPts val="178"/>
              </a:spcBef>
              <a:buFont typeface="Arial" panose="020B0604020202020204" pitchFamily="34" charset="0"/>
              <a:buChar char="•"/>
            </a:pPr>
            <a:endParaRPr lang="de-DE" sz="2200" spc="-119" dirty="0">
              <a:latin typeface="Myriad Pro" panose="020B0503030403020204" pitchFamily="34" charset="0"/>
              <a:cs typeface="Tahoma"/>
            </a:endParaRPr>
          </a:p>
          <a:p>
            <a:pPr marL="468738" indent="-342900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sz="2200" spc="-119" dirty="0">
                <a:latin typeface="Myriad Pro" panose="020B0503030403020204" pitchFamily="34" charset="0"/>
                <a:cs typeface="Tahoma"/>
              </a:rPr>
              <a:t>Usage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25938" lvl="1" indent="-342900">
              <a:spcBef>
                <a:spcPts val="178"/>
              </a:spcBef>
              <a:buFont typeface="Symbol" pitchFamily="2" charset="2"/>
              <a:buChar char="-"/>
            </a:pPr>
            <a:r>
              <a:rPr sz="2200" spc="-50" dirty="0">
                <a:latin typeface="Myriad Pro" panose="020B0503030403020204" pitchFamily="34" charset="0"/>
                <a:cs typeface="Tahoma"/>
              </a:rPr>
              <a:t>Ontology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representation</a:t>
            </a:r>
            <a:r>
              <a:rPr sz="2200" spc="198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language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25938" lvl="1" indent="-342900">
              <a:spcBef>
                <a:spcPts val="178"/>
              </a:spcBef>
              <a:buFont typeface="Symbol" pitchFamily="2" charset="2"/>
              <a:buChar char="-"/>
            </a:pPr>
            <a:r>
              <a:rPr sz="2200" spc="-59" dirty="0">
                <a:latin typeface="Myriad Pro" panose="020B0503030403020204" pitchFamily="34" charset="0"/>
                <a:cs typeface="Tahoma"/>
              </a:rPr>
              <a:t>Foundation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for standard </a:t>
            </a:r>
            <a:r>
              <a:rPr sz="2200" spc="-149" dirty="0">
                <a:latin typeface="Myriad Pro" panose="020B0503030403020204" pitchFamily="34" charset="0"/>
                <a:cs typeface="Tahoma"/>
              </a:rPr>
              <a:t>web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ontology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language</a:t>
            </a:r>
            <a:r>
              <a:rPr sz="2200" spc="218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(OWL)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68738" indent="-342900">
              <a:spcBef>
                <a:spcPts val="178"/>
              </a:spcBef>
              <a:buFont typeface="Symbol" pitchFamily="2" charset="2"/>
              <a:buChar char="-"/>
            </a:pPr>
            <a:endParaRPr lang="de-DE" sz="2200" spc="252" baseline="6944" dirty="0">
              <a:solidFill>
                <a:srgbClr val="004B59"/>
              </a:solidFill>
              <a:latin typeface="Myriad Pro" panose="020B0503030403020204" pitchFamily="34" charset="0"/>
              <a:cs typeface="Tahoma"/>
            </a:endParaRPr>
          </a:p>
          <a:p>
            <a:pPr marL="468738" indent="-342900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sz="2200" spc="252" baseline="6944" dirty="0">
                <a:solidFill>
                  <a:srgbClr val="004B59"/>
                </a:solidFill>
                <a:latin typeface="Myriad Pro" panose="020B0503030403020204" pitchFamily="34" charset="0"/>
                <a:cs typeface="Arial Black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Have </a:t>
            </a:r>
            <a:r>
              <a:rPr sz="2200" spc="-139" dirty="0">
                <a:latin typeface="Myriad Pro" panose="020B0503030403020204" pitchFamily="34" charset="0"/>
                <a:cs typeface="Tahoma"/>
              </a:rPr>
              <a:t>been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investigated for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ca.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30 </a:t>
            </a:r>
            <a:r>
              <a:rPr sz="2200" spc="-159" dirty="0">
                <a:latin typeface="Myriad Pro" panose="020B0503030403020204" pitchFamily="34" charset="0"/>
                <a:cs typeface="Tahoma"/>
              </a:rPr>
              <a:t>years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49" dirty="0">
                <a:latin typeface="Myriad Pro" panose="020B0503030403020204" pitchFamily="34" charset="0"/>
                <a:cs typeface="Tahoma"/>
              </a:rPr>
              <a:t>now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25938" lvl="1" indent="-342900">
              <a:spcBef>
                <a:spcPts val="178"/>
              </a:spcBef>
              <a:buFont typeface="Symbol" pitchFamily="2" charset="2"/>
              <a:buChar char="-"/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Many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theoretical insights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on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various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different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purpose </a:t>
            </a:r>
            <a:r>
              <a:rPr sz="2200" spc="10" dirty="0">
                <a:latin typeface="Myriad Pro" panose="020B0503030403020204" pitchFamily="34" charset="0"/>
                <a:cs typeface="Tahoma"/>
              </a:rPr>
              <a:t>DL</a:t>
            </a:r>
            <a:r>
              <a:rPr lang="de-DE" sz="2200" spc="10" dirty="0">
                <a:latin typeface="Myriad Pro" panose="020B0503030403020204" pitchFamily="34" charset="0"/>
                <a:cs typeface="Tahoma"/>
              </a:rPr>
              <a:t>s</a:t>
            </a:r>
          </a:p>
          <a:p>
            <a:pPr marL="925938" lvl="1" indent="-342900">
              <a:spcBef>
                <a:spcPts val="178"/>
              </a:spcBef>
              <a:buFont typeface="Symbol" pitchFamily="2" charset="2"/>
              <a:buChar char="-"/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Various</a:t>
            </a:r>
            <a:r>
              <a:rPr sz="2200" spc="11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reasoners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94445513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Description </a:t>
            </a:r>
            <a:r>
              <a:rPr spc="-8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Logics</a:t>
            </a:r>
            <a:r>
              <a:rPr spc="11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30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(DLs)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023" y="1146027"/>
            <a:ext cx="7872229" cy="473139"/>
          </a:xfrm>
          <a:custGeom>
            <a:avLst/>
            <a:gdLst/>
            <a:ahLst/>
            <a:cxnLst/>
            <a:rect l="l" t="t" r="r" b="b"/>
            <a:pathLst>
              <a:path w="3972560" h="238759">
                <a:moveTo>
                  <a:pt x="0" y="238226"/>
                </a:moveTo>
                <a:lnTo>
                  <a:pt x="3972331" y="238226"/>
                </a:lnTo>
                <a:lnTo>
                  <a:pt x="3972331" y="0"/>
                </a:lnTo>
                <a:lnTo>
                  <a:pt x="0" y="0"/>
                </a:lnTo>
                <a:lnTo>
                  <a:pt x="0" y="238226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2411" y="1129135"/>
            <a:ext cx="3255348" cy="39007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378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 </a:t>
            </a:r>
            <a:r>
              <a:rPr sz="2378" spc="4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</a:t>
            </a:r>
            <a:r>
              <a:rPr sz="2378" spc="40" dirty="0">
                <a:solidFill>
                  <a:srgbClr val="FFFFFF"/>
                </a:solidFill>
                <a:latin typeface="Myriad Pro" panose="020B0503030403020204" pitchFamily="34" charset="0"/>
                <a:cs typeface="Lucida Sans Unicode"/>
              </a:rPr>
              <a:t>ALC</a:t>
            </a:r>
            <a:r>
              <a:rPr sz="2378" spc="226" dirty="0">
                <a:solidFill>
                  <a:srgbClr val="FFFFF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378" spc="-8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Concepts)</a:t>
            </a:r>
            <a:endParaRPr sz="2378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4023" y="1618110"/>
            <a:ext cx="7872229" cy="3922273"/>
          </a:xfrm>
          <a:custGeom>
            <a:avLst/>
            <a:gdLst/>
            <a:ahLst/>
            <a:cxnLst/>
            <a:rect l="l" t="t" r="r" b="b"/>
            <a:pathLst>
              <a:path w="3972560" h="1979295">
                <a:moveTo>
                  <a:pt x="3972331" y="0"/>
                </a:moveTo>
                <a:lnTo>
                  <a:pt x="0" y="0"/>
                </a:lnTo>
                <a:lnTo>
                  <a:pt x="0" y="1978710"/>
                </a:lnTo>
                <a:lnTo>
                  <a:pt x="3972331" y="1978710"/>
                </a:lnTo>
                <a:lnTo>
                  <a:pt x="3972331" y="0"/>
                </a:lnTo>
                <a:close/>
              </a:path>
            </a:pathLst>
          </a:custGeom>
          <a:solidFill>
            <a:srgbClr val="FEF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20967" y="1851475"/>
            <a:ext cx="1265757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50" dirty="0">
                <a:latin typeface="Myriad Pro" panose="020B0503030403020204" pitchFamily="34" charset="0"/>
                <a:cs typeface="Book Antiqua"/>
              </a:rPr>
              <a:t>“Students”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6215" y="2631562"/>
            <a:ext cx="1913829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69" dirty="0">
                <a:latin typeface="Myriad Pro" panose="020B0503030403020204" pitchFamily="34" charset="0"/>
                <a:cs typeface="Book Antiqua"/>
              </a:rPr>
              <a:t>“Male</a:t>
            </a:r>
            <a:r>
              <a:rPr sz="2200" spc="69" dirty="0">
                <a:latin typeface="Myriad Pro" panose="020B0503030403020204" pitchFamily="34" charset="0"/>
                <a:cs typeface="Book Antiqua"/>
              </a:rPr>
              <a:t> </a:t>
            </a:r>
            <a:r>
              <a:rPr sz="2200" spc="-50" dirty="0">
                <a:latin typeface="Myriad Pro" panose="020B0503030403020204" pitchFamily="34" charset="0"/>
                <a:cs typeface="Book Antiqua"/>
              </a:rPr>
              <a:t>students”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1415" y="3318485"/>
            <a:ext cx="1985309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59" dirty="0">
                <a:latin typeface="Myriad Pro" panose="020B0503030403020204" pitchFamily="34" charset="0"/>
                <a:cs typeface="Book Antiqua"/>
              </a:rPr>
              <a:t>“Female </a:t>
            </a:r>
            <a:r>
              <a:rPr sz="2200" spc="-69" dirty="0">
                <a:latin typeface="Myriad Pro" panose="020B0503030403020204" pitchFamily="34" charset="0"/>
                <a:cs typeface="Book Antiqua"/>
              </a:rPr>
              <a:t>or</a:t>
            </a:r>
            <a:r>
              <a:rPr sz="2200" spc="-50" dirty="0">
                <a:latin typeface="Myriad Pro" panose="020B0503030403020204" pitchFamily="34" charset="0"/>
                <a:cs typeface="Book Antiqu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Book Antiqua"/>
              </a:rPr>
              <a:t>Male”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3637" y="4006656"/>
            <a:ext cx="3645157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40" dirty="0">
                <a:latin typeface="Myriad Pro" panose="020B0503030403020204" pitchFamily="34" charset="0"/>
                <a:cs typeface="Book Antiqua"/>
              </a:rPr>
              <a:t>“Those </a:t>
            </a:r>
            <a:r>
              <a:rPr sz="2200" spc="-20" dirty="0">
                <a:latin typeface="Myriad Pro" panose="020B0503030403020204" pitchFamily="34" charset="0"/>
                <a:cs typeface="Book Antiqua"/>
              </a:rPr>
              <a:t>attending </a:t>
            </a:r>
            <a:r>
              <a:rPr sz="2200" spc="10" dirty="0">
                <a:latin typeface="Myriad Pro" panose="020B0503030403020204" pitchFamily="34" charset="0"/>
                <a:cs typeface="Book Antiqua"/>
              </a:rPr>
              <a:t>a </a:t>
            </a:r>
            <a:r>
              <a:rPr sz="2200" spc="-40" dirty="0">
                <a:latin typeface="Myriad Pro" panose="020B0503030403020204" pitchFamily="34" charset="0"/>
                <a:cs typeface="Book Antiqua"/>
              </a:rPr>
              <a:t>logic</a:t>
            </a:r>
            <a:r>
              <a:rPr sz="2200" spc="-99" dirty="0">
                <a:latin typeface="Myriad Pro" panose="020B0503030403020204" pitchFamily="34" charset="0"/>
                <a:cs typeface="Book Antiqua"/>
              </a:rPr>
              <a:t> </a:t>
            </a:r>
            <a:r>
              <a:rPr sz="2200" spc="-59" dirty="0">
                <a:latin typeface="Myriad Pro" panose="020B0503030403020204" pitchFamily="34" charset="0"/>
                <a:cs typeface="Book Antiqua"/>
              </a:rPr>
              <a:t>course”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815654" y="1757271"/>
                <a:ext cx="3049861" cy="327631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𝑆𝑡𝑢𝑑𝑒𝑛𝑡𝑠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endParaRPr lang="de-DE" sz="2200" i="1" spc="-2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𝑆𝑡𝑢𝑑𝑒𝑛𝑡𝑠</m:t>
                    </m:r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r>
                      <a:rPr lang="de-D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</m:oMath>
                </a14:m>
                <a:endParaRPr lang="de-DE" sz="2200" i="1" spc="-1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endParaRPr lang="de-DE" sz="2200" i="1" spc="-1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6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200" i="1" spc="-6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r>
                      <a:rPr lang="de-D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</m:oMath>
                </a14:m>
                <a:endParaRPr lang="de-DE" sz="2200" i="1" spc="-1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endParaRPr lang="de-DE" sz="2200" i="1" spc="-30" dirty="0">
                  <a:solidFill>
                    <a:srgbClr val="00837F"/>
                  </a:solidFill>
                  <a:latin typeface="Cambria Math" panose="02040503050406030204" pitchFamily="18" charset="0"/>
                  <a:cs typeface="Lucida Sans Unicode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∃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𝑎𝑡𝑡𝑒𝑛𝑑𝑠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Sitka Text"/>
                      </a:rPr>
                      <m:t>.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𝐿𝑜𝑔𝑖𝑐𝐶𝑜𝑢𝑟𝑠𝑒</m:t>
                    </m:r>
                  </m:oMath>
                </a14:m>
                <a:endParaRPr lang="de-DE" sz="2200" i="1" spc="-3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endParaRPr lang="de-DE" sz="2200" i="1" spc="-40" dirty="0">
                  <a:solidFill>
                    <a:srgbClr val="E41F32"/>
                  </a:solidFill>
                  <a:latin typeface="Cambria Math" panose="02040503050406030204" pitchFamily="18" charset="0"/>
                  <a:cs typeface="Lucida Sans Unicode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40" dirty="0" smtClean="0">
                        <a:solidFill>
                          <a:srgbClr val="E41F3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∃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𝑎𝑡𝑡𝑒𝑛𝑑𝑠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Sitka Text"/>
                      </a:rPr>
                      <m:t>.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𝐿𝑜𝑔𝑖𝑐𝐶𝑜𝑢𝑟𝑠𝑒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" y="1757271"/>
                <a:ext cx="3049861" cy="3276315"/>
              </a:xfrm>
              <a:prstGeom prst="rect">
                <a:avLst/>
              </a:prstGeom>
              <a:blipFill>
                <a:blip r:embed="rId2"/>
                <a:stretch>
                  <a:fillRect l="-2905" t="-1544" r="-12863" b="-3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2"/>
          <p:cNvSpPr txBox="1"/>
          <p:nvPr/>
        </p:nvSpPr>
        <p:spPr>
          <a:xfrm>
            <a:off x="4236484" y="4675395"/>
            <a:ext cx="4415448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40" dirty="0">
                <a:latin typeface="Myriad Pro" panose="020B0503030403020204" pitchFamily="34" charset="0"/>
                <a:cs typeface="Book Antiqua"/>
              </a:rPr>
              <a:t>“Those </a:t>
            </a:r>
            <a:r>
              <a:rPr sz="2200" dirty="0">
                <a:latin typeface="Myriad Pro" panose="020B0503030403020204" pitchFamily="34" charset="0"/>
                <a:cs typeface="Book Antiqua"/>
              </a:rPr>
              <a:t>not </a:t>
            </a:r>
            <a:r>
              <a:rPr sz="2200" spc="-20" dirty="0">
                <a:latin typeface="Myriad Pro" panose="020B0503030403020204" pitchFamily="34" charset="0"/>
                <a:cs typeface="Book Antiqua"/>
              </a:rPr>
              <a:t>attending </a:t>
            </a:r>
            <a:r>
              <a:rPr sz="2200" spc="10" dirty="0">
                <a:latin typeface="Myriad Pro" panose="020B0503030403020204" pitchFamily="34" charset="0"/>
                <a:cs typeface="Book Antiqua"/>
              </a:rPr>
              <a:t>a </a:t>
            </a:r>
            <a:r>
              <a:rPr sz="2200" spc="-40" dirty="0">
                <a:latin typeface="Myriad Pro" panose="020B0503030403020204" pitchFamily="34" charset="0"/>
                <a:cs typeface="Book Antiqua"/>
              </a:rPr>
              <a:t>logic</a:t>
            </a:r>
            <a:r>
              <a:rPr sz="2200" spc="59" dirty="0">
                <a:latin typeface="Myriad Pro" panose="020B0503030403020204" pitchFamily="34" charset="0"/>
                <a:cs typeface="Book Antiqua"/>
              </a:rPr>
              <a:t> </a:t>
            </a:r>
            <a:r>
              <a:rPr sz="2200" spc="-59" dirty="0">
                <a:latin typeface="Myriad Pro" panose="020B0503030403020204" pitchFamily="34" charset="0"/>
                <a:cs typeface="Book Antiqua"/>
              </a:rPr>
              <a:t>course”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3"/>
              <p:cNvSpPr txBox="1"/>
              <p:nvPr/>
            </p:nvSpPr>
            <p:spPr>
              <a:xfrm>
                <a:off x="692409" y="5639425"/>
                <a:ext cx="5709005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sz="2200" spc="-10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Full </a:t>
                </a:r>
                <a:r>
                  <a:rPr sz="2200" spc="-6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concept </a:t>
                </a:r>
                <a:r>
                  <a:rPr sz="2200" spc="-7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negation </a:t>
                </a:r>
                <a:r>
                  <a:rPr sz="2200" spc="-9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allowed </a:t>
                </a:r>
                <a:r>
                  <a:rPr sz="2200" spc="-40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in </a:t>
                </a:r>
                <a:r>
                  <a:rPr sz="2200" spc="7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DL</a:t>
                </a:r>
                <a:r>
                  <a:rPr sz="2200" spc="454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z="22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sz="2200" spc="50" dirty="0">
                    <a:latin typeface="Myriad Pro" panose="020B0503030403020204" pitchFamily="34" charset="0"/>
                    <a:cs typeface="Tahoma"/>
                  </a:rPr>
                  <a:t>.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9" y="5639425"/>
                <a:ext cx="5709005" cy="362697"/>
              </a:xfrm>
              <a:prstGeom prst="rect">
                <a:avLst/>
              </a:prstGeom>
              <a:blipFill>
                <a:blip r:embed="rId3"/>
                <a:stretch>
                  <a:fillRect l="-2439" t="-17241" b="-48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6142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Tbox </a:t>
            </a:r>
            <a:r>
              <a:rPr spc="-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and</a:t>
            </a:r>
            <a:r>
              <a:rPr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7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Abox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8231" y="1463433"/>
            <a:ext cx="593437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66809" indent="-342900">
              <a:spcBef>
                <a:spcPts val="178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7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Terminological </a:t>
            </a:r>
            <a:r>
              <a:rPr sz="2200" spc="-10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box </a:t>
            </a:r>
            <a:r>
              <a:rPr sz="2200" spc="-6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(tbox)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: 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{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concept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inclusions</a:t>
            </a:r>
            <a:r>
              <a:rPr sz="2200" spc="29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}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069" y="2007292"/>
            <a:ext cx="7888588" cy="347448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z="22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626069" y="2464350"/>
                <a:ext cx="7888588" cy="388109"/>
              </a:xfrm>
              <a:prstGeom prst="rect">
                <a:avLst/>
              </a:prstGeom>
              <a:solidFill>
                <a:srgbClr val="FEFBF2"/>
              </a:solidFill>
            </p:spPr>
            <p:txBody>
              <a:bodyPr vert="horz" wrap="square" lIns="0" tIns="49076" rIns="0" bIns="0" rtlCol="0">
                <a:spAutoFit/>
              </a:bodyPr>
              <a:lstStyle/>
              <a:p>
                <a:pPr marL="90603">
                  <a:spcBef>
                    <a:spcPts val="386"/>
                  </a:spcBef>
                </a:pPr>
                <a14:m>
                  <m:oMath xmlns:m="http://schemas.openxmlformats.org/officeDocument/2006/math">
                    <m:r>
                      <a:rPr lang="de-DE" sz="2200" i="1" spc="33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𝑀𝑎𝑠𝑡𝑒𝑟𝑆𝑡𝑢𝑑𝑒𝑛𝑡</m:t>
                    </m:r>
                    <m:r>
                      <a:rPr lang="de-DE" sz="2200" b="0" i="1" spc="-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𝑆𝑡𝑢𝑑𝑒𝑛𝑡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𝑆𝑡𝑢𝑑𝑒𝑛𝑡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r>
                      <a:rPr lang="de-DE" sz="2200" i="1" spc="-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𝑃𝑟𝑜𝑓𝑒𝑠𝑠𝑜𝑟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⊥</m:t>
                    </m:r>
                    <m:r>
                      <a:rPr lang="de-DE" sz="2200" i="1" spc="-17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</m:oMath>
                </a14:m>
                <a:r>
                  <a:rPr lang="de-DE" sz="2200" spc="337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}</a:t>
                </a:r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2464350"/>
                <a:ext cx="7888588" cy="388109"/>
              </a:xfrm>
              <a:prstGeom prst="rect">
                <a:avLst/>
              </a:prstGeom>
              <a:blipFill>
                <a:blip r:embed="rId2"/>
                <a:stretch>
                  <a:fillRect l="-643" t="-6250" b="-4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 txBox="1"/>
          <p:nvPr/>
        </p:nvSpPr>
        <p:spPr>
          <a:xfrm>
            <a:off x="948231" y="3444172"/>
            <a:ext cx="460052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66809" indent="-342900">
              <a:spcBef>
                <a:spcPts val="178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7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Assertional </a:t>
            </a:r>
            <a:r>
              <a:rPr sz="2200" spc="-10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box </a:t>
            </a:r>
            <a:r>
              <a:rPr sz="2200" spc="-8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(abox): 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{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assertions</a:t>
            </a:r>
            <a:r>
              <a:rPr sz="2200" spc="10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}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069" y="3988034"/>
            <a:ext cx="7888588" cy="347448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z="22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626069" y="4445090"/>
                <a:ext cx="7888588" cy="388109"/>
              </a:xfrm>
              <a:prstGeom prst="rect">
                <a:avLst/>
              </a:prstGeom>
              <a:solidFill>
                <a:srgbClr val="FEFBF2"/>
              </a:solidFill>
            </p:spPr>
            <p:txBody>
              <a:bodyPr vert="horz" wrap="square" lIns="0" tIns="49076" rIns="0" bIns="0" rtlCol="0">
                <a:spAutoFit/>
              </a:bodyPr>
              <a:lstStyle/>
              <a:p>
                <a:pPr marL="90603">
                  <a:spcBef>
                    <a:spcPts val="386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33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{</m:t>
                      </m:r>
                      <m:r>
                        <a:rPr lang="de-DE" sz="2200" i="1" spc="-7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𝑀𝑎𝑠𝑡𝑒𝑟𝑆𝑡𝑢𝑑𝑒𝑛𝑡</m:t>
                      </m:r>
                      <m:r>
                        <a:rPr lang="de-DE" sz="2200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𝑝𝑒𝑡𝑒𝑟</m:t>
                      </m:r>
                      <m:r>
                        <a:rPr lang="de-DE" sz="2200" i="1" spc="-33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i="1" spc="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200" i="1" spc="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r>
                        <a:rPr lang="de-DE" sz="2200" i="1" spc="-226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𝑎𝑡𝑡𝑒𝑛𝑑𝑠</m:t>
                      </m:r>
                      <m:r>
                        <a:rPr lang="de-DE" sz="22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𝑝𝑒𝑡𝑒𝑟</m:t>
                      </m:r>
                      <m:r>
                        <a:rPr lang="de-DE" sz="22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de-DE" sz="2200" i="1" spc="-20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𝐶𝑆</m:t>
                      </m:r>
                      <m:r>
                        <a:rPr lang="de-DE" sz="2200" i="1" spc="-37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Tahoma"/>
                        </a:rPr>
                        <m:t>4711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200" i="1" spc="-6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i="1" spc="33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4445090"/>
                <a:ext cx="7888588" cy="388109"/>
              </a:xfrm>
              <a:prstGeom prst="rect">
                <a:avLst/>
              </a:prstGeom>
              <a:blipFill>
                <a:blip r:embed="rId3"/>
                <a:stretch>
                  <a:fillRect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 txBox="1"/>
          <p:nvPr/>
        </p:nvSpPr>
        <p:spPr>
          <a:xfrm>
            <a:off x="948232" y="5008704"/>
            <a:ext cx="294705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66809" indent="-342900">
              <a:spcBef>
                <a:spcPts val="178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7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Ontology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: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tbox </a:t>
            </a:r>
            <a:r>
              <a:rPr sz="2200" spc="-297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∪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abox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52804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76" y="1205668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52"/>
                </a:moveTo>
                <a:lnTo>
                  <a:pt x="3980370" y="242252"/>
                </a:lnTo>
                <a:lnTo>
                  <a:pt x="3980370" y="0"/>
                </a:lnTo>
                <a:lnTo>
                  <a:pt x="0" y="0"/>
                </a:lnTo>
                <a:lnTo>
                  <a:pt x="0" y="242252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1917" y="1196752"/>
            <a:ext cx="6367244" cy="390077"/>
          </a:xfrm>
          <a:prstGeom prst="rect">
            <a:avLst/>
          </a:prstGeom>
        </p:spPr>
        <p:txBody>
          <a:bodyPr vert="horz" wrap="square" lIns="0" tIns="2390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188"/>
              </a:spcBef>
            </a:pPr>
            <a:r>
              <a:rPr sz="2378" spc="-109" dirty="0">
                <a:solidFill>
                  <a:srgbClr val="FFFFFF"/>
                </a:solidFill>
              </a:rPr>
              <a:t>Example </a:t>
            </a:r>
            <a:r>
              <a:rPr sz="2378" spc="-69" dirty="0">
                <a:solidFill>
                  <a:srgbClr val="FFFFFF"/>
                </a:solidFill>
              </a:rPr>
              <a:t>(Certain </a:t>
            </a:r>
            <a:r>
              <a:rPr sz="2378" spc="-139" dirty="0">
                <a:solidFill>
                  <a:srgbClr val="FFFFFF"/>
                </a:solidFill>
              </a:rPr>
              <a:t>Answers </a:t>
            </a:r>
            <a:r>
              <a:rPr sz="2378" spc="-109" dirty="0">
                <a:solidFill>
                  <a:srgbClr val="FFFFFF"/>
                </a:solidFill>
              </a:rPr>
              <a:t>for </a:t>
            </a:r>
            <a:r>
              <a:rPr sz="2378" spc="-89" dirty="0">
                <a:solidFill>
                  <a:srgbClr val="FFFFFF"/>
                </a:solidFill>
              </a:rPr>
              <a:t>Conjunctive</a:t>
            </a:r>
            <a:r>
              <a:rPr sz="2378" spc="-59" dirty="0">
                <a:solidFill>
                  <a:srgbClr val="FFFFFF"/>
                </a:solidFill>
              </a:rPr>
              <a:t> </a:t>
            </a:r>
            <a:r>
              <a:rPr sz="2378" spc="-109" dirty="0">
                <a:solidFill>
                  <a:srgbClr val="FFFFFF"/>
                </a:solidFill>
              </a:rPr>
              <a:t>Queries)</a:t>
            </a:r>
            <a:endParaRPr sz="2378"/>
          </a:p>
        </p:txBody>
      </p:sp>
      <p:sp>
        <p:nvSpPr>
          <p:cNvPr id="4" name="object 4"/>
          <p:cNvSpPr/>
          <p:nvPr/>
        </p:nvSpPr>
        <p:spPr>
          <a:xfrm>
            <a:off x="755576" y="1685726"/>
            <a:ext cx="7840980" cy="4695601"/>
          </a:xfrm>
          <a:custGeom>
            <a:avLst/>
            <a:gdLst/>
            <a:ahLst/>
            <a:cxnLst/>
            <a:rect l="l" t="t" r="r" b="b"/>
            <a:pathLst>
              <a:path w="3980815" h="2560320">
                <a:moveTo>
                  <a:pt x="0" y="2559862"/>
                </a:moveTo>
                <a:lnTo>
                  <a:pt x="3980370" y="2559862"/>
                </a:lnTo>
                <a:lnTo>
                  <a:pt x="3980370" y="0"/>
                </a:lnTo>
                <a:lnTo>
                  <a:pt x="0" y="0"/>
                </a:lnTo>
                <a:lnTo>
                  <a:pt x="0" y="2559862"/>
                </a:lnTo>
                <a:close/>
              </a:path>
            </a:pathLst>
          </a:custGeom>
          <a:solidFill>
            <a:srgbClr val="FEFBF2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920289" y="1809379"/>
                <a:ext cx="7671210" cy="1856311"/>
              </a:xfrm>
              <a:prstGeom prst="rect">
                <a:avLst/>
              </a:prstGeom>
            </p:spPr>
            <p:txBody>
              <a:bodyPr vert="horz" wrap="square" lIns="0" tIns="99410" rIns="0" bIns="0" rtlCol="0">
                <a:spAutoFit/>
              </a:bodyPr>
              <a:lstStyle/>
              <a:p>
                <a:pPr marL="368068" indent="-342900">
                  <a:spcBef>
                    <a:spcPts val="783"/>
                  </a:spcBef>
                  <a:buFont typeface="Arial" panose="020B0604020202020204" pitchFamily="34" charset="0"/>
                  <a:buChar char="•"/>
                  <a:tabLst>
                    <a:tab pos="475665" algn="l"/>
                  </a:tabLst>
                </a:pPr>
                <a14:m>
                  <m:oMath xmlns:m="http://schemas.openxmlformats.org/officeDocument/2006/math">
                    <m:r>
                      <a:rPr lang="de-DE" sz="2000" i="1" spc="-18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𝑇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18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 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 </m:t>
                    </m:r>
                    <m:r>
                      <a:rPr lang="de-DE" sz="2000" b="0" i="1" spc="33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⊤</m:t>
                    </m:r>
                    <m:r>
                      <a:rPr lang="de-DE" sz="2000" b="0" i="1" spc="-24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⊑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 </m:t>
                    </m:r>
                    <m:r>
                      <a:rPr lang="de-DE" sz="20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000" b="0" i="1" spc="-12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b="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⊓</m:t>
                    </m:r>
                    <m:r>
                      <a:rPr lang="de-DE" sz="20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b="0" i="1" spc="-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⊥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endParaRPr lang="de-DE" sz="2000" dirty="0">
                  <a:latin typeface="Lucida Sans Unicode"/>
                  <a:cs typeface="Lucida Sans Unicode"/>
                </a:endParaRPr>
              </a:p>
              <a:p>
                <a:pPr marL="368068" indent="-342900">
                  <a:spcBef>
                    <a:spcPts val="58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pc="20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𝐴</m:t>
                    </m:r>
                    <m:r>
                      <a:rPr lang="de-DE" sz="2000" i="1" spc="503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000" i="1" spc="19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000" i="1" spc="-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𝑗𝑜h𝑛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b="0" i="1" spc="-36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5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𝑗𝑜h𝑛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𝑎𝑛𝑑𝑟𝑒𝑎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b="0" i="1" spc="-36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𝑓𝑒𝑚𝑎𝑙𝑒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</m:oMath>
                </a14:m>
                <a:endParaRPr lang="de-DE" sz="2000" dirty="0">
                  <a:latin typeface="Verdana"/>
                  <a:cs typeface="Verdana"/>
                </a:endParaRPr>
              </a:p>
              <a:p>
                <a:pPr marL="1116183">
                  <a:spcBef>
                    <a:spcPts val="5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pc="-9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  <m:d>
                        <m:dPr>
                          <m:ctrlP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𝑠𝑢𝑠𝑎𝑛</m:t>
                          </m:r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Verdana"/>
                            </a:rPr>
                            <m:t>,</m:t>
                          </m:r>
                          <m:r>
                            <a:rPr lang="de-DE" sz="2000" i="1" spc="-367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Verdana"/>
                            </a:rPr>
                            <m:t> </m:t>
                          </m:r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𝑎𝑛𝑑𝑟𝑒𝑎</m:t>
                          </m:r>
                        </m:e>
                      </m:d>
                      <m:r>
                        <a:rPr lang="de-DE" sz="2000" i="1" spc="-9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5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𝑎𝑛𝑑𝑟𝑒𝑎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0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0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5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𝑀𝑎𝑙𝑒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000" i="1" spc="11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000" i="1" spc="-6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000" i="1" spc="33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m:oMathPara>
                </a14:m>
                <a:endParaRPr lang="de-DE" sz="2000" spc="337" dirty="0">
                  <a:solidFill>
                    <a:srgbClr val="00837F"/>
                  </a:solidFill>
                  <a:latin typeface="Lucida Sans Unicode"/>
                  <a:cs typeface="Lucida Sans Unicode"/>
                </a:endParaRPr>
              </a:p>
              <a:p>
                <a:pPr marL="352425" indent="-342900">
                  <a:spcBef>
                    <a:spcPts val="57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𝑄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𝑥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)= ∃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3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3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5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32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4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𝑙𝑖𝑘𝑒𝑠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3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3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))</m:t>
                    </m:r>
                  </m:oMath>
                </a14:m>
                <a:endParaRPr lang="de-DE" sz="2000" dirty="0">
                  <a:latin typeface="Lucida Sans Unicode"/>
                  <a:cs typeface="Lucida Sans Unicode"/>
                </a:endParaRPr>
              </a:p>
              <a:p>
                <a:pPr marL="9525">
                  <a:spcBef>
                    <a:spcPts val="575"/>
                  </a:spcBef>
                </a:pPr>
                <a:endParaRPr lang="de-DE" sz="1982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89" y="1809379"/>
                <a:ext cx="7671210" cy="1856311"/>
              </a:xfrm>
              <a:prstGeom prst="rect">
                <a:avLst/>
              </a:prstGeom>
              <a:blipFill>
                <a:blip r:embed="rId2"/>
                <a:stretch>
                  <a:fillRect l="-1818" r="-1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/>
          <p:nvPr/>
        </p:nvSpPr>
        <p:spPr>
          <a:xfrm>
            <a:off x="891689" y="3784660"/>
            <a:ext cx="7704867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8003" y="0"/>
                </a:lnTo>
              </a:path>
            </a:pathLst>
          </a:custGeom>
          <a:ln w="17995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821917" y="3933951"/>
                <a:ext cx="7313119" cy="1883626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443570" indent="-342900">
                  <a:spcBef>
                    <a:spcPts val="188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200" i="1" spc="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𝑐𝑒𝑟𝑡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𝑄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200" i="1" spc="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𝑂</m:t>
                    </m:r>
                    <m:r>
                      <a:rPr lang="de-DE" sz="2200" i="1" spc="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 =?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  <a:p>
                <a:pPr>
                  <a:spcBef>
                    <a:spcPts val="59"/>
                  </a:spcBef>
                </a:pPr>
                <a:endParaRPr sz="2200" dirty="0">
                  <a:latin typeface="Myriad Pro" panose="020B0503030403020204" pitchFamily="34" charset="0"/>
                  <a:cs typeface="Times New Roman"/>
                </a:endParaRPr>
              </a:p>
              <a:p>
                <a:pPr marL="443570" indent="-342900">
                  <a:buFont typeface="Arial" panose="020B0604020202020204" pitchFamily="34" charset="0"/>
                  <a:buChar char="•"/>
                </a:pP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We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have </a:t>
                </a:r>
                <a:r>
                  <a:rPr sz="2200" spc="-20" dirty="0">
                    <a:latin typeface="Myriad Pro" panose="020B0503030403020204" pitchFamily="34" charset="0"/>
                    <a:cs typeface="Tahoma"/>
                  </a:rPr>
                  <a:t>to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consider </a:t>
                </a:r>
                <a:r>
                  <a:rPr sz="2200" spc="-20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all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possible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models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of the</a:t>
                </a:r>
                <a:r>
                  <a:rPr sz="2200" spc="466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ontology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442312" marR="1825909" indent="-342900">
                  <a:spcBef>
                    <a:spcPts val="1169"/>
                  </a:spcBef>
                  <a:buFont typeface="Arial" panose="020B0604020202020204" pitchFamily="34" charset="0"/>
                  <a:buChar char="•"/>
                </a:pPr>
                <a:r>
                  <a:rPr sz="2200" spc="30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But </a:t>
                </a:r>
                <a:r>
                  <a:rPr sz="2200" spc="-129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here </a:t>
                </a:r>
                <a:r>
                  <a:rPr lang="de-DE" sz="2200" spc="-129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there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are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actually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two </a:t>
                </a:r>
                <a:r>
                  <a:rPr sz="2200" spc="-109" dirty="0">
                    <a:latin typeface="Myriad Pro" panose="020B0503030403020204" pitchFamily="34" charset="0"/>
                    <a:cs typeface="Tahoma"/>
                  </a:rPr>
                  <a:t>classes: 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Andrea is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male vs.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Andrea is </a:t>
                </a: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not</a:t>
                </a:r>
                <a:r>
                  <a:rPr sz="2200" spc="6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male.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17" y="3933951"/>
                <a:ext cx="7313119" cy="1883626"/>
              </a:xfrm>
              <a:prstGeom prst="rect">
                <a:avLst/>
              </a:prstGeom>
              <a:blipFill>
                <a:blip r:embed="rId3"/>
                <a:stretch>
                  <a:fillRect l="-693" t="-2013" b="-80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85520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47654" y="1668524"/>
            <a:ext cx="7888588" cy="4926179"/>
          </a:xfrm>
          <a:custGeom>
            <a:avLst/>
            <a:gdLst/>
            <a:ahLst/>
            <a:cxnLst/>
            <a:rect l="l" t="t" r="r" b="b"/>
            <a:pathLst>
              <a:path w="3980815" h="2560320">
                <a:moveTo>
                  <a:pt x="0" y="2559862"/>
                </a:moveTo>
                <a:lnTo>
                  <a:pt x="3980370" y="2559862"/>
                </a:lnTo>
                <a:lnTo>
                  <a:pt x="3980370" y="0"/>
                </a:lnTo>
                <a:lnTo>
                  <a:pt x="0" y="0"/>
                </a:lnTo>
                <a:lnTo>
                  <a:pt x="0" y="2559862"/>
                </a:lnTo>
                <a:close/>
              </a:path>
            </a:pathLst>
          </a:custGeom>
          <a:solidFill>
            <a:srgbClr val="FEF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55576" y="1205668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52"/>
                </a:moveTo>
                <a:lnTo>
                  <a:pt x="3980370" y="242252"/>
                </a:lnTo>
                <a:lnTo>
                  <a:pt x="3980370" y="0"/>
                </a:lnTo>
                <a:lnTo>
                  <a:pt x="0" y="0"/>
                </a:lnTo>
                <a:lnTo>
                  <a:pt x="0" y="242252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1917" y="1196752"/>
            <a:ext cx="6367244" cy="390077"/>
          </a:xfrm>
          <a:prstGeom prst="rect">
            <a:avLst/>
          </a:prstGeom>
        </p:spPr>
        <p:txBody>
          <a:bodyPr vert="horz" wrap="square" lIns="0" tIns="2390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188"/>
              </a:spcBef>
            </a:pPr>
            <a:r>
              <a:rPr sz="2378" spc="-109" dirty="0">
                <a:solidFill>
                  <a:srgbClr val="FFFFFF"/>
                </a:solidFill>
              </a:rPr>
              <a:t>Example </a:t>
            </a:r>
            <a:r>
              <a:rPr sz="2378" spc="-69" dirty="0">
                <a:solidFill>
                  <a:srgbClr val="FFFFFF"/>
                </a:solidFill>
              </a:rPr>
              <a:t>(Certain </a:t>
            </a:r>
            <a:r>
              <a:rPr sz="2378" spc="-139" dirty="0">
                <a:solidFill>
                  <a:srgbClr val="FFFFFF"/>
                </a:solidFill>
              </a:rPr>
              <a:t>Answers </a:t>
            </a:r>
            <a:r>
              <a:rPr sz="2378" spc="-109" dirty="0">
                <a:solidFill>
                  <a:srgbClr val="FFFFFF"/>
                </a:solidFill>
              </a:rPr>
              <a:t>for </a:t>
            </a:r>
            <a:r>
              <a:rPr sz="2378" spc="-89" dirty="0">
                <a:solidFill>
                  <a:srgbClr val="FFFFFF"/>
                </a:solidFill>
              </a:rPr>
              <a:t>Conjunctive</a:t>
            </a:r>
            <a:r>
              <a:rPr sz="2378" spc="-59" dirty="0">
                <a:solidFill>
                  <a:srgbClr val="FFFFFF"/>
                </a:solidFill>
              </a:rPr>
              <a:t> </a:t>
            </a:r>
            <a:r>
              <a:rPr sz="2378" spc="-109" dirty="0">
                <a:solidFill>
                  <a:srgbClr val="FFFFFF"/>
                </a:solidFill>
              </a:rPr>
              <a:t>Queries)</a:t>
            </a:r>
            <a:endParaRPr sz="237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910303" y="1815951"/>
                <a:ext cx="7671210" cy="1856311"/>
              </a:xfrm>
              <a:prstGeom prst="rect">
                <a:avLst/>
              </a:prstGeom>
            </p:spPr>
            <p:txBody>
              <a:bodyPr vert="horz" wrap="square" lIns="0" tIns="99410" rIns="0" bIns="0" rtlCol="0">
                <a:spAutoFit/>
              </a:bodyPr>
              <a:lstStyle/>
              <a:p>
                <a:pPr marL="368068" indent="-342900">
                  <a:spcBef>
                    <a:spcPts val="783"/>
                  </a:spcBef>
                  <a:buFont typeface="Arial" panose="020B0604020202020204" pitchFamily="34" charset="0"/>
                  <a:buChar char="•"/>
                  <a:tabLst>
                    <a:tab pos="475665" algn="l"/>
                  </a:tabLst>
                </a:pPr>
                <a14:m>
                  <m:oMath xmlns:m="http://schemas.openxmlformats.org/officeDocument/2006/math">
                    <m:r>
                      <a:rPr lang="de-DE" sz="2000" i="1" spc="-18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𝑇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18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 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 </m:t>
                    </m:r>
                    <m:r>
                      <a:rPr lang="de-DE" sz="2000" b="0" i="1" spc="33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⊤</m:t>
                    </m:r>
                    <m:r>
                      <a:rPr lang="de-DE" sz="2000" b="0" i="1" spc="-24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⊑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 </m:t>
                    </m:r>
                    <m:r>
                      <a:rPr lang="de-DE" sz="20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000" b="0" i="1" spc="-12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b="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⊓</m:t>
                    </m:r>
                    <m:r>
                      <a:rPr lang="de-DE" sz="20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b="0" i="1" spc="-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⊥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endParaRPr lang="de-DE" sz="2000" dirty="0">
                  <a:latin typeface="Lucida Sans Unicode"/>
                  <a:cs typeface="Lucida Sans Unicode"/>
                </a:endParaRPr>
              </a:p>
              <a:p>
                <a:pPr marL="368068" indent="-342900">
                  <a:spcBef>
                    <a:spcPts val="58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pc="20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𝐴</m:t>
                    </m:r>
                    <m:r>
                      <a:rPr lang="de-DE" sz="2000" i="1" spc="503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000" i="1" spc="19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000" i="1" spc="-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𝑗𝑜h𝑛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b="0" i="1" spc="-36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5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𝑗𝑜h𝑛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𝑎𝑛𝑑𝑟𝑒𝑎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b="0" i="1" spc="-36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𝑓𝑒𝑚𝑎𝑙𝑒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</m:oMath>
                </a14:m>
                <a:endParaRPr lang="de-DE" sz="2000" dirty="0">
                  <a:latin typeface="Verdana"/>
                  <a:cs typeface="Verdana"/>
                </a:endParaRPr>
              </a:p>
              <a:p>
                <a:pPr marL="1116183">
                  <a:spcBef>
                    <a:spcPts val="5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pc="-9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  <m:d>
                        <m:dPr>
                          <m:ctrlP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𝑠𝑢𝑠𝑎𝑛</m:t>
                          </m:r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Verdana"/>
                            </a:rPr>
                            <m:t>,</m:t>
                          </m:r>
                          <m:r>
                            <a:rPr lang="de-DE" sz="2000" i="1" spc="-367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Verdana"/>
                            </a:rPr>
                            <m:t> </m:t>
                          </m:r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𝑎𝑛𝑑𝑟𝑒𝑎</m:t>
                          </m:r>
                        </m:e>
                      </m:d>
                      <m:r>
                        <a:rPr lang="de-DE" sz="2000" i="1" spc="-9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5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𝑎𝑛𝑑𝑟𝑒𝑎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0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0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5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𝑀𝑎𝑙𝑒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000" i="1" spc="11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000" i="1" spc="-6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000" i="1" spc="33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m:oMathPara>
                </a14:m>
                <a:endParaRPr lang="de-DE" sz="2000" spc="337" dirty="0">
                  <a:solidFill>
                    <a:srgbClr val="00837F"/>
                  </a:solidFill>
                  <a:latin typeface="Lucida Sans Unicode"/>
                  <a:cs typeface="Lucida Sans Unicode"/>
                </a:endParaRPr>
              </a:p>
              <a:p>
                <a:pPr marL="352425" indent="-342900">
                  <a:spcBef>
                    <a:spcPts val="57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𝑄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𝑥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)= ∃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3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3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5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32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4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𝑙𝑖𝑘𝑒𝑠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3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3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))</m:t>
                    </m:r>
                  </m:oMath>
                </a14:m>
                <a:endParaRPr lang="de-DE" sz="2000" dirty="0">
                  <a:latin typeface="Lucida Sans Unicode"/>
                  <a:cs typeface="Lucida Sans Unicode"/>
                </a:endParaRPr>
              </a:p>
              <a:p>
                <a:pPr marL="9525">
                  <a:spcBef>
                    <a:spcPts val="575"/>
                  </a:spcBef>
                </a:pPr>
                <a:endParaRPr lang="de-DE" sz="1982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03" y="1815951"/>
                <a:ext cx="7671210" cy="1856311"/>
              </a:xfrm>
              <a:prstGeom prst="rect">
                <a:avLst/>
              </a:prstGeom>
              <a:blipFill>
                <a:blip r:embed="rId2"/>
                <a:stretch>
                  <a:fillRect l="-1818" r="-3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/>
          <p:nvPr/>
        </p:nvSpPr>
        <p:spPr>
          <a:xfrm>
            <a:off x="821917" y="3501008"/>
            <a:ext cx="7704867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8003" y="0"/>
                </a:lnTo>
              </a:path>
            </a:pathLst>
          </a:custGeom>
          <a:ln w="17995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C683DE96-612E-9E47-8ED6-B3CF9C3DE3DA}"/>
              </a:ext>
            </a:extLst>
          </p:cNvPr>
          <p:cNvSpPr txBox="1"/>
          <p:nvPr/>
        </p:nvSpPr>
        <p:spPr>
          <a:xfrm>
            <a:off x="3443702" y="5667772"/>
            <a:ext cx="791501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solidFill>
                  <a:srgbClr val="E41F32"/>
                </a:solidFill>
                <a:latin typeface="Tahoma"/>
                <a:cs typeface="Tahoma"/>
              </a:rPr>
              <a:t>Class</a:t>
            </a:r>
            <a:r>
              <a:rPr sz="1982" spc="-79" dirty="0">
                <a:solidFill>
                  <a:srgbClr val="E41F32"/>
                </a:solidFill>
                <a:latin typeface="Tahoma"/>
                <a:cs typeface="Tahoma"/>
              </a:rPr>
              <a:t> </a:t>
            </a:r>
            <a:r>
              <a:rPr sz="1982" spc="-99" dirty="0">
                <a:solidFill>
                  <a:srgbClr val="E41F32"/>
                </a:solidFill>
                <a:latin typeface="Tahoma"/>
                <a:cs typeface="Tahoma"/>
              </a:rPr>
              <a:t>1</a:t>
            </a:r>
            <a:endParaRPr sz="1982" dirty="0">
              <a:latin typeface="Tahoma"/>
              <a:cs typeface="Tahom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13009F1-657D-184F-BBDA-C0F866D2EA28}"/>
              </a:ext>
            </a:extLst>
          </p:cNvPr>
          <p:cNvSpPr/>
          <p:nvPr/>
        </p:nvSpPr>
        <p:spPr>
          <a:xfrm>
            <a:off x="2513263" y="3642320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381ACEFF-9401-F847-A45E-34FDBA26AEE1}"/>
              </a:ext>
            </a:extLst>
          </p:cNvPr>
          <p:cNvSpPr/>
          <p:nvPr/>
        </p:nvSpPr>
        <p:spPr>
          <a:xfrm>
            <a:off x="2513263" y="3642320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1E4E1186-3A75-7A4F-8D79-E4C2E4EF71FF}"/>
              </a:ext>
            </a:extLst>
          </p:cNvPr>
          <p:cNvSpPr/>
          <p:nvPr/>
        </p:nvSpPr>
        <p:spPr>
          <a:xfrm>
            <a:off x="1799858" y="506912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687BD041-1EFD-924A-BD57-5674C08B13FA}"/>
              </a:ext>
            </a:extLst>
          </p:cNvPr>
          <p:cNvSpPr/>
          <p:nvPr/>
        </p:nvSpPr>
        <p:spPr>
          <a:xfrm>
            <a:off x="1799858" y="506912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3699D49-FD05-2849-9EA0-0214509CFDD5}"/>
              </a:ext>
            </a:extLst>
          </p:cNvPr>
          <p:cNvSpPr/>
          <p:nvPr/>
        </p:nvSpPr>
        <p:spPr>
          <a:xfrm>
            <a:off x="3226665" y="506912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FBBAFE4A-BEF6-9841-A9CE-DE69F6E38AB3}"/>
                  </a:ext>
                </a:extLst>
              </p:cNvPr>
              <p:cNvSpPr txBox="1"/>
              <p:nvPr/>
            </p:nvSpPr>
            <p:spPr>
              <a:xfrm>
                <a:off x="755576" y="4918087"/>
                <a:ext cx="1262314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  <a:tabLst>
                    <a:tab pos="2377079" algn="l"/>
                  </a:tabLst>
                </a:pPr>
                <a:r>
                  <a:rPr sz="1982" spc="-159" dirty="0">
                    <a:solidFill>
                      <a:srgbClr val="E41F32"/>
                    </a:solidFill>
                    <a:latin typeface="Arial"/>
                    <a:cs typeface="Arial"/>
                  </a:rPr>
                  <a:t>♀</a:t>
                </a:r>
                <a14:m>
                  <m:oMath xmlns:m="http://schemas.openxmlformats.org/officeDocument/2006/math">
                    <m:r>
                      <a:rPr lang="de-DE" sz="1982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𝑎𝑛𝑑𝑟𝑒𝑎</m:t>
                    </m:r>
                  </m:oMath>
                </a14:m>
                <a:endParaRPr sz="1982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FBBAFE4A-BEF6-9841-A9CE-DE69F6E38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18087"/>
                <a:ext cx="1262314" cy="329162"/>
              </a:xfrm>
              <a:prstGeom prst="rect">
                <a:avLst/>
              </a:prstGeom>
              <a:blipFill>
                <a:blip r:embed="rId3"/>
                <a:stretch>
                  <a:fillRect l="-10000" t="-18519" b="-37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16">
            <a:extLst>
              <a:ext uri="{FF2B5EF4-FFF2-40B4-BE49-F238E27FC236}">
                <a16:creationId xmlns:a16="http://schemas.microsoft.com/office/drawing/2014/main" id="{4C3D89EE-F2F0-734C-96B8-EE8EFBD59F23}"/>
              </a:ext>
            </a:extLst>
          </p:cNvPr>
          <p:cNvSpPr/>
          <p:nvPr/>
        </p:nvSpPr>
        <p:spPr>
          <a:xfrm>
            <a:off x="3226665" y="506912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68B06563-82E2-EB41-8931-A032DA47492E}"/>
                  </a:ext>
                </a:extLst>
              </p:cNvPr>
              <p:cNvSpPr txBox="1"/>
              <p:nvPr/>
            </p:nvSpPr>
            <p:spPr>
              <a:xfrm>
                <a:off x="3395337" y="4885452"/>
                <a:ext cx="985866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 xmlns:m="http://schemas.openxmlformats.org/officeDocument/2006/math">
                    <m:r>
                      <a:rPr lang="de-DE" sz="1982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</m:oMath>
                </a14:m>
                <a:r>
                  <a:rPr sz="1982" i="1" spc="-109" dirty="0">
                    <a:solidFill>
                      <a:srgbClr val="00837F"/>
                    </a:solidFill>
                    <a:latin typeface="Arial"/>
                    <a:cs typeface="Arial"/>
                  </a:rPr>
                  <a:t> </a:t>
                </a:r>
                <a:r>
                  <a:rPr sz="1982" spc="-426" dirty="0">
                    <a:solidFill>
                      <a:srgbClr val="00837F"/>
                    </a:solidFill>
                    <a:latin typeface="Arial"/>
                    <a:cs typeface="Arial"/>
                  </a:rPr>
                  <a:t>♀</a:t>
                </a:r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68B06563-82E2-EB41-8931-A032DA474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37" y="4885452"/>
                <a:ext cx="985866" cy="329162"/>
              </a:xfrm>
              <a:prstGeom prst="rect">
                <a:avLst/>
              </a:prstGeom>
              <a:blipFill>
                <a:blip r:embed="rId4"/>
                <a:stretch>
                  <a:fillRect l="-3797" t="-18519" r="-1266" b="-37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8">
            <a:extLst>
              <a:ext uri="{FF2B5EF4-FFF2-40B4-BE49-F238E27FC236}">
                <a16:creationId xmlns:a16="http://schemas.microsoft.com/office/drawing/2014/main" id="{5942213E-86EB-684B-9069-92A87738C98C}"/>
              </a:ext>
            </a:extLst>
          </p:cNvPr>
          <p:cNvSpPr/>
          <p:nvPr/>
        </p:nvSpPr>
        <p:spPr>
          <a:xfrm>
            <a:off x="1799858" y="5782529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F2368084-2578-F74B-A8CB-3A3402AF7561}"/>
              </a:ext>
            </a:extLst>
          </p:cNvPr>
          <p:cNvSpPr/>
          <p:nvPr/>
        </p:nvSpPr>
        <p:spPr>
          <a:xfrm>
            <a:off x="1799858" y="5782529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D09C7FC5-81D6-1C45-9F41-D24FFB7B94ED}"/>
                  </a:ext>
                </a:extLst>
              </p:cNvPr>
              <p:cNvSpPr txBox="1"/>
              <p:nvPr/>
            </p:nvSpPr>
            <p:spPr>
              <a:xfrm>
                <a:off x="1158495" y="5870454"/>
                <a:ext cx="359888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200" b="0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</m:oMath>
                  </m:oMathPara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D09C7FC5-81D6-1C45-9F41-D24FFB7B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95" y="5870454"/>
                <a:ext cx="359888" cy="362697"/>
              </a:xfrm>
              <a:prstGeom prst="rect">
                <a:avLst/>
              </a:prstGeom>
              <a:blipFill>
                <a:blip r:embed="rId5"/>
                <a:stretch>
                  <a:fillRect l="-20690" r="-82759" b="-37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1">
            <a:extLst>
              <a:ext uri="{FF2B5EF4-FFF2-40B4-BE49-F238E27FC236}">
                <a16:creationId xmlns:a16="http://schemas.microsoft.com/office/drawing/2014/main" id="{B27AA482-3421-394D-A01D-5F86832306A3}"/>
              </a:ext>
            </a:extLst>
          </p:cNvPr>
          <p:cNvSpPr txBox="1"/>
          <p:nvPr/>
        </p:nvSpPr>
        <p:spPr>
          <a:xfrm>
            <a:off x="1644669" y="5892726"/>
            <a:ext cx="251670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89" dirty="0">
                <a:solidFill>
                  <a:srgbClr val="FABB00"/>
                </a:solidFill>
                <a:latin typeface="Arial"/>
                <a:cs typeface="Arial"/>
              </a:rPr>
              <a:t>♂</a:t>
            </a:r>
            <a:endParaRPr sz="1982">
              <a:latin typeface="Arial"/>
              <a:cs typeface="Arial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DF674DC7-F62A-444C-BBA4-744F6ABE4599}"/>
              </a:ext>
            </a:extLst>
          </p:cNvPr>
          <p:cNvSpPr/>
          <p:nvPr/>
        </p:nvSpPr>
        <p:spPr>
          <a:xfrm>
            <a:off x="1882636" y="3741804"/>
            <a:ext cx="656858" cy="1312458"/>
          </a:xfrm>
          <a:custGeom>
            <a:avLst/>
            <a:gdLst/>
            <a:ahLst/>
            <a:cxnLst/>
            <a:rect l="l" t="t" r="r" b="b"/>
            <a:pathLst>
              <a:path w="331469" h="662305">
                <a:moveTo>
                  <a:pt x="331090" y="0"/>
                </a:moveTo>
                <a:lnTo>
                  <a:pt x="0" y="662179"/>
                </a:lnTo>
              </a:path>
            </a:pathLst>
          </a:custGeom>
          <a:ln w="10122">
            <a:solidFill>
              <a:srgbClr val="E4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CEB22253-A396-5F4F-A996-0DA4E136024B}"/>
              </a:ext>
            </a:extLst>
          </p:cNvPr>
          <p:cNvSpPr/>
          <p:nvPr/>
        </p:nvSpPr>
        <p:spPr>
          <a:xfrm>
            <a:off x="1853485" y="4995705"/>
            <a:ext cx="94376" cy="67951"/>
          </a:xfrm>
          <a:custGeom>
            <a:avLst/>
            <a:gdLst/>
            <a:ahLst/>
            <a:cxnLst/>
            <a:rect l="l" t="t" r="r" b="b"/>
            <a:pathLst>
              <a:path w="47625" h="34289">
                <a:moveTo>
                  <a:pt x="47076" y="23539"/>
                </a:moveTo>
                <a:lnTo>
                  <a:pt x="38157" y="23390"/>
                </a:lnTo>
                <a:lnTo>
                  <a:pt x="27583" y="26205"/>
                </a:lnTo>
                <a:lnTo>
                  <a:pt x="18112" y="30262"/>
                </a:lnTo>
                <a:lnTo>
                  <a:pt x="12504" y="33837"/>
                </a:lnTo>
                <a:lnTo>
                  <a:pt x="11998" y="27205"/>
                </a:lnTo>
                <a:lnTo>
                  <a:pt x="9562" y="17194"/>
                </a:lnTo>
                <a:lnTo>
                  <a:pt x="5470" y="7045"/>
                </a:lnTo>
                <a:lnTo>
                  <a:pt x="0" y="0"/>
                </a:lnTo>
              </a:path>
            </a:pathLst>
          </a:custGeom>
          <a:ln w="8097">
            <a:solidFill>
              <a:srgbClr val="E4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86AB6330-95F2-B942-85F9-92316E4B2EA7}"/>
                  </a:ext>
                </a:extLst>
              </p:cNvPr>
              <p:cNvSpPr txBox="1"/>
              <p:nvPr/>
            </p:nvSpPr>
            <p:spPr>
              <a:xfrm rot="17820000">
                <a:off x="1737969" y="4224684"/>
                <a:ext cx="646218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902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𝑓𝑟𝑖𝑒𝑛𝑑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86AB6330-95F2-B942-85F9-92316E4B2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20000">
                <a:off x="1737969" y="4224684"/>
                <a:ext cx="646218" cy="243656"/>
              </a:xfrm>
              <a:prstGeom prst="rect">
                <a:avLst/>
              </a:prstGeom>
              <a:blipFill>
                <a:blip r:embed="rId6"/>
                <a:stretch>
                  <a:fillRect l="-21951" t="-25000" r="-34146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902303B5-0D94-3D4B-B1EC-4D7B768739E2}"/>
                  </a:ext>
                </a:extLst>
              </p:cNvPr>
              <p:cNvSpPr txBox="1"/>
              <p:nvPr/>
            </p:nvSpPr>
            <p:spPr>
              <a:xfrm rot="3780000">
                <a:off x="2732908" y="4203328"/>
                <a:ext cx="646218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871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𝑓𝑟𝑖𝑒𝑛𝑑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902303B5-0D94-3D4B-B1EC-4D7B76873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80000">
                <a:off x="2732908" y="4203328"/>
                <a:ext cx="646218" cy="243656"/>
              </a:xfrm>
              <a:prstGeom prst="rect">
                <a:avLst/>
              </a:prstGeom>
              <a:blipFill>
                <a:blip r:embed="rId7"/>
                <a:stretch>
                  <a:fillRect l="-26190" t="-18182" r="-23810" b="-2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29D462B9-1BC7-EF4B-A9E4-5D985CB95111}"/>
                  </a:ext>
                </a:extLst>
              </p:cNvPr>
              <p:cNvSpPr txBox="1"/>
              <p:nvPr/>
            </p:nvSpPr>
            <p:spPr>
              <a:xfrm>
                <a:off x="2306992" y="5111073"/>
                <a:ext cx="493273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</m:t>
                      </m:r>
                      <m:r>
                        <a:rPr lang="de-DE" sz="1982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𝑘</m:t>
                      </m:r>
                      <m:r>
                        <a:rPr lang="de-DE" sz="1982" i="1" spc="-23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𝑒𝑠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29D462B9-1BC7-EF4B-A9E4-5D985CB95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92" y="5111073"/>
                <a:ext cx="493273" cy="329162"/>
              </a:xfrm>
              <a:prstGeom prst="rect">
                <a:avLst/>
              </a:prstGeom>
              <a:blipFill>
                <a:blip r:embed="rId8"/>
                <a:stretch>
                  <a:fillRect l="-12500" r="-25000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ject 30">
            <a:extLst>
              <a:ext uri="{FF2B5EF4-FFF2-40B4-BE49-F238E27FC236}">
                <a16:creationId xmlns:a16="http://schemas.microsoft.com/office/drawing/2014/main" id="{72F04359-73A4-524B-B01F-DFE0135E5C8A}"/>
              </a:ext>
            </a:extLst>
          </p:cNvPr>
          <p:cNvSpPr/>
          <p:nvPr/>
        </p:nvSpPr>
        <p:spPr>
          <a:xfrm>
            <a:off x="1850006" y="5174434"/>
            <a:ext cx="0" cy="58639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349"/>
                </a:lnTo>
              </a:path>
            </a:pathLst>
          </a:custGeom>
          <a:ln w="10122">
            <a:solidFill>
              <a:srgbClr val="E4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17C82962-9E65-2249-816E-6B1A6DD3CE10}"/>
              </a:ext>
            </a:extLst>
          </p:cNvPr>
          <p:cNvSpPr/>
          <p:nvPr/>
        </p:nvSpPr>
        <p:spPr>
          <a:xfrm>
            <a:off x="1797856" y="5720600"/>
            <a:ext cx="104443" cy="49076"/>
          </a:xfrm>
          <a:custGeom>
            <a:avLst/>
            <a:gdLst/>
            <a:ahLst/>
            <a:cxnLst/>
            <a:rect l="l" t="t" r="r" b="b"/>
            <a:pathLst>
              <a:path w="52705" h="24764">
                <a:moveTo>
                  <a:pt x="52633" y="0"/>
                </a:moveTo>
                <a:lnTo>
                  <a:pt x="44589" y="3855"/>
                </a:lnTo>
                <a:lnTo>
                  <a:pt x="36391" y="11102"/>
                </a:lnTo>
                <a:lnTo>
                  <a:pt x="29734" y="18966"/>
                </a:lnTo>
                <a:lnTo>
                  <a:pt x="26316" y="24671"/>
                </a:lnTo>
                <a:lnTo>
                  <a:pt x="22898" y="18966"/>
                </a:lnTo>
                <a:lnTo>
                  <a:pt x="16242" y="11102"/>
                </a:lnTo>
                <a:lnTo>
                  <a:pt x="8044" y="3855"/>
                </a:lnTo>
                <a:lnTo>
                  <a:pt x="0" y="0"/>
                </a:lnTo>
              </a:path>
            </a:pathLst>
          </a:custGeom>
          <a:ln w="8097">
            <a:solidFill>
              <a:srgbClr val="E4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A5F3BE55-A284-CC4E-9CD6-7AD92D9F34D8}"/>
                  </a:ext>
                </a:extLst>
              </p:cNvPr>
              <p:cNvSpPr txBox="1"/>
              <p:nvPr/>
            </p:nvSpPr>
            <p:spPr>
              <a:xfrm>
                <a:off x="1268803" y="5287143"/>
                <a:ext cx="493273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</m:t>
                      </m:r>
                      <m:r>
                        <a:rPr lang="de-DE" sz="1982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𝑘</m:t>
                      </m:r>
                      <m:r>
                        <a:rPr lang="de-DE" sz="1982" i="1" spc="-23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𝑒𝑠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A5F3BE55-A284-CC4E-9CD6-7AD92D9F3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03" y="5287143"/>
                <a:ext cx="493273" cy="329162"/>
              </a:xfrm>
              <a:prstGeom prst="rect">
                <a:avLst/>
              </a:prstGeom>
              <a:blipFill>
                <a:blip r:embed="rId9"/>
                <a:stretch>
                  <a:fillRect l="-12500" r="-27500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ject 33">
            <a:extLst>
              <a:ext uri="{FF2B5EF4-FFF2-40B4-BE49-F238E27FC236}">
                <a16:creationId xmlns:a16="http://schemas.microsoft.com/office/drawing/2014/main" id="{D5342401-D57C-554A-B270-2FBE1371F61F}"/>
              </a:ext>
            </a:extLst>
          </p:cNvPr>
          <p:cNvSpPr/>
          <p:nvPr/>
        </p:nvSpPr>
        <p:spPr>
          <a:xfrm>
            <a:off x="4552858" y="3636541"/>
            <a:ext cx="0" cy="2497822"/>
          </a:xfrm>
          <a:custGeom>
            <a:avLst/>
            <a:gdLst/>
            <a:ahLst/>
            <a:cxnLst/>
            <a:rect l="l" t="t" r="r" b="b"/>
            <a:pathLst>
              <a:path h="1260475">
                <a:moveTo>
                  <a:pt x="0" y="1260015"/>
                </a:moveTo>
                <a:lnTo>
                  <a:pt x="0" y="0"/>
                </a:lnTo>
              </a:path>
            </a:pathLst>
          </a:custGeom>
          <a:ln w="5060">
            <a:solidFill>
              <a:srgbClr val="FABB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BD575A01-AF29-C743-8FC9-934AFB8B52E6}"/>
              </a:ext>
            </a:extLst>
          </p:cNvPr>
          <p:cNvSpPr txBox="1"/>
          <p:nvPr/>
        </p:nvSpPr>
        <p:spPr>
          <a:xfrm>
            <a:off x="7743167" y="5621494"/>
            <a:ext cx="791501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solidFill>
                  <a:srgbClr val="92D050"/>
                </a:solidFill>
                <a:latin typeface="Tahoma"/>
                <a:cs typeface="Tahoma"/>
              </a:rPr>
              <a:t>Class</a:t>
            </a:r>
            <a:r>
              <a:rPr sz="1982" spc="-79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sz="1982" spc="-99" dirty="0">
                <a:solidFill>
                  <a:srgbClr val="92D050"/>
                </a:solidFill>
                <a:latin typeface="Tahoma"/>
                <a:cs typeface="Tahoma"/>
              </a:rPr>
              <a:t>2</a:t>
            </a:r>
            <a:endParaRPr sz="1982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72CC1564-CCF2-8849-9730-23420BA119F2}"/>
              </a:ext>
            </a:extLst>
          </p:cNvPr>
          <p:cNvSpPr/>
          <p:nvPr/>
        </p:nvSpPr>
        <p:spPr>
          <a:xfrm>
            <a:off x="6812598" y="3604691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832579B2-BF03-CB45-98EF-94DF7A281295}"/>
              </a:ext>
            </a:extLst>
          </p:cNvPr>
          <p:cNvSpPr/>
          <p:nvPr/>
        </p:nvSpPr>
        <p:spPr>
          <a:xfrm>
            <a:off x="6812598" y="3604691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099D0E7D-F310-9944-AB29-509911CEED86}"/>
              </a:ext>
            </a:extLst>
          </p:cNvPr>
          <p:cNvSpPr/>
          <p:nvPr/>
        </p:nvSpPr>
        <p:spPr>
          <a:xfrm>
            <a:off x="6099193" y="5031498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327AD500-C72D-084D-8622-DE9FC33E46BB}"/>
              </a:ext>
            </a:extLst>
          </p:cNvPr>
          <p:cNvSpPr/>
          <p:nvPr/>
        </p:nvSpPr>
        <p:spPr>
          <a:xfrm>
            <a:off x="6099193" y="5031498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1F93E36A-5CF0-0346-9624-3BD673189DB6}"/>
              </a:ext>
            </a:extLst>
          </p:cNvPr>
          <p:cNvSpPr/>
          <p:nvPr/>
        </p:nvSpPr>
        <p:spPr>
          <a:xfrm>
            <a:off x="7526002" y="5031498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E2D67C80-B52C-674A-9789-D83C613E7C3C}"/>
              </a:ext>
            </a:extLst>
          </p:cNvPr>
          <p:cNvSpPr/>
          <p:nvPr/>
        </p:nvSpPr>
        <p:spPr>
          <a:xfrm>
            <a:off x="7526002" y="5031498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2">
                <a:extLst>
                  <a:ext uri="{FF2B5EF4-FFF2-40B4-BE49-F238E27FC236}">
                    <a16:creationId xmlns:a16="http://schemas.microsoft.com/office/drawing/2014/main" id="{96331717-5A50-7943-A6BE-015B85A3FCE7}"/>
                  </a:ext>
                </a:extLst>
              </p:cNvPr>
              <p:cNvSpPr txBox="1"/>
              <p:nvPr/>
            </p:nvSpPr>
            <p:spPr>
              <a:xfrm>
                <a:off x="4932040" y="4816867"/>
                <a:ext cx="3609290" cy="471444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  <a:tabLst>
                    <a:tab pos="2441256" algn="l"/>
                  </a:tabLst>
                </a:pPr>
                <a:r>
                  <a:rPr lang="de-DE" sz="1982" spc="-89" dirty="0">
                    <a:solidFill>
                      <a:srgbClr val="92D050"/>
                    </a:solidFill>
                    <a:latin typeface="Arial"/>
                    <a:cs typeface="Arial"/>
                  </a:rPr>
                  <a:t>♂</a:t>
                </a:r>
                <a14:m>
                  <m:oMath xmlns:m="http://schemas.openxmlformats.org/officeDocument/2006/math">
                    <m:r>
                      <a:rPr lang="de-DE" sz="2973" i="1" spc="-133" baseline="5555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𝑎𝑛𝑑𝑟𝑒𝑎</m:t>
                    </m:r>
                    <m:r>
                      <a:rPr lang="de-DE" sz="1982" b="0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                                                </m:t>
                    </m:r>
                    <m:r>
                      <a:rPr lang="de-DE" sz="1982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</m:oMath>
                </a14:m>
                <a:r>
                  <a:rPr lang="de-DE" sz="1982" i="1" spc="-109" dirty="0">
                    <a:solidFill>
                      <a:srgbClr val="00837F"/>
                    </a:solidFill>
                    <a:latin typeface="Arial"/>
                    <a:cs typeface="Arial"/>
                  </a:rPr>
                  <a:t> </a:t>
                </a:r>
                <a:r>
                  <a:rPr lang="de-DE" sz="1982" spc="-426" dirty="0">
                    <a:solidFill>
                      <a:srgbClr val="00837F"/>
                    </a:solidFill>
                    <a:latin typeface="Arial"/>
                    <a:cs typeface="Arial"/>
                  </a:rPr>
                  <a:t>♀</a:t>
                </a:r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2" name="object 42">
                <a:extLst>
                  <a:ext uri="{FF2B5EF4-FFF2-40B4-BE49-F238E27FC236}">
                    <a16:creationId xmlns:a16="http://schemas.microsoft.com/office/drawing/2014/main" id="{96331717-5A50-7943-A6BE-015B85A3F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816867"/>
                <a:ext cx="3609290" cy="471444"/>
              </a:xfrm>
              <a:prstGeom prst="rect">
                <a:avLst/>
              </a:prstGeom>
              <a:blipFill>
                <a:blip r:embed="rId10"/>
                <a:stretch>
                  <a:fillRect l="-3509" r="-3509" b="-210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ject 43">
            <a:extLst>
              <a:ext uri="{FF2B5EF4-FFF2-40B4-BE49-F238E27FC236}">
                <a16:creationId xmlns:a16="http://schemas.microsoft.com/office/drawing/2014/main" id="{DF37AC65-5980-3B47-9B84-BDF31AFD71B1}"/>
              </a:ext>
            </a:extLst>
          </p:cNvPr>
          <p:cNvSpPr/>
          <p:nvPr/>
        </p:nvSpPr>
        <p:spPr>
          <a:xfrm>
            <a:off x="6099193" y="5744900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62E2F32D-690B-4F4B-9FE0-BEB244C4FAC7}"/>
              </a:ext>
            </a:extLst>
          </p:cNvPr>
          <p:cNvSpPr/>
          <p:nvPr/>
        </p:nvSpPr>
        <p:spPr>
          <a:xfrm>
            <a:off x="6099193" y="5744900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1A69CDFF-8211-0F49-B9B3-3B7D07125460}"/>
              </a:ext>
            </a:extLst>
          </p:cNvPr>
          <p:cNvSpPr/>
          <p:nvPr/>
        </p:nvSpPr>
        <p:spPr>
          <a:xfrm>
            <a:off x="6181971" y="3704175"/>
            <a:ext cx="656858" cy="1312458"/>
          </a:xfrm>
          <a:custGeom>
            <a:avLst/>
            <a:gdLst/>
            <a:ahLst/>
            <a:cxnLst/>
            <a:rect l="l" t="t" r="r" b="b"/>
            <a:pathLst>
              <a:path w="331469" h="662305">
                <a:moveTo>
                  <a:pt x="331090" y="0"/>
                </a:moveTo>
                <a:lnTo>
                  <a:pt x="0" y="662179"/>
                </a:lnTo>
              </a:path>
            </a:pathLst>
          </a:custGeom>
          <a:ln w="10122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214282E3-58EE-F64C-A5FC-DD4D9D72C0AB}"/>
              </a:ext>
            </a:extLst>
          </p:cNvPr>
          <p:cNvSpPr/>
          <p:nvPr/>
        </p:nvSpPr>
        <p:spPr>
          <a:xfrm>
            <a:off x="6152820" y="4958076"/>
            <a:ext cx="94376" cy="67951"/>
          </a:xfrm>
          <a:custGeom>
            <a:avLst/>
            <a:gdLst/>
            <a:ahLst/>
            <a:cxnLst/>
            <a:rect l="l" t="t" r="r" b="b"/>
            <a:pathLst>
              <a:path w="47625" h="34289">
                <a:moveTo>
                  <a:pt x="47076" y="23539"/>
                </a:moveTo>
                <a:lnTo>
                  <a:pt x="38157" y="23390"/>
                </a:lnTo>
                <a:lnTo>
                  <a:pt x="27583" y="26205"/>
                </a:lnTo>
                <a:lnTo>
                  <a:pt x="18112" y="30262"/>
                </a:lnTo>
                <a:lnTo>
                  <a:pt x="12504" y="33837"/>
                </a:lnTo>
                <a:lnTo>
                  <a:pt x="11998" y="27205"/>
                </a:lnTo>
                <a:lnTo>
                  <a:pt x="9562" y="17194"/>
                </a:lnTo>
                <a:lnTo>
                  <a:pt x="5470" y="7045"/>
                </a:lnTo>
                <a:lnTo>
                  <a:pt x="0" y="0"/>
                </a:lnTo>
              </a:path>
            </a:pathLst>
          </a:custGeom>
          <a:ln w="8097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7">
                <a:extLst>
                  <a:ext uri="{FF2B5EF4-FFF2-40B4-BE49-F238E27FC236}">
                    <a16:creationId xmlns:a16="http://schemas.microsoft.com/office/drawing/2014/main" id="{B82A862A-3C66-0642-8AB4-464A7A43BE40}"/>
                  </a:ext>
                </a:extLst>
              </p:cNvPr>
              <p:cNvSpPr txBox="1"/>
              <p:nvPr/>
            </p:nvSpPr>
            <p:spPr>
              <a:xfrm rot="17820000">
                <a:off x="6037240" y="4187055"/>
                <a:ext cx="646218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902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𝑓𝑟𝑖𝑒𝑛𝑑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7" name="object 47">
                <a:extLst>
                  <a:ext uri="{FF2B5EF4-FFF2-40B4-BE49-F238E27FC236}">
                    <a16:creationId xmlns:a16="http://schemas.microsoft.com/office/drawing/2014/main" id="{B82A862A-3C66-0642-8AB4-464A7A43B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20000">
                <a:off x="6037240" y="4187055"/>
                <a:ext cx="646218" cy="243656"/>
              </a:xfrm>
              <a:prstGeom prst="rect">
                <a:avLst/>
              </a:prstGeom>
              <a:blipFill>
                <a:blip r:embed="rId11"/>
                <a:stretch>
                  <a:fillRect l="-19048" t="-27273" r="-30952" b="-21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bject 49">
            <a:extLst>
              <a:ext uri="{FF2B5EF4-FFF2-40B4-BE49-F238E27FC236}">
                <a16:creationId xmlns:a16="http://schemas.microsoft.com/office/drawing/2014/main" id="{7A52E470-8356-1B4C-AD59-6470D72739EB}"/>
              </a:ext>
            </a:extLst>
          </p:cNvPr>
          <p:cNvSpPr/>
          <p:nvPr/>
        </p:nvSpPr>
        <p:spPr>
          <a:xfrm>
            <a:off x="7479381" y="4958076"/>
            <a:ext cx="94376" cy="67951"/>
          </a:xfrm>
          <a:custGeom>
            <a:avLst/>
            <a:gdLst/>
            <a:ahLst/>
            <a:cxnLst/>
            <a:rect l="l" t="t" r="r" b="b"/>
            <a:pathLst>
              <a:path w="47625" h="34289">
                <a:moveTo>
                  <a:pt x="47076" y="0"/>
                </a:moveTo>
                <a:lnTo>
                  <a:pt x="41606" y="7045"/>
                </a:lnTo>
                <a:lnTo>
                  <a:pt x="37514" y="17194"/>
                </a:lnTo>
                <a:lnTo>
                  <a:pt x="35078" y="27205"/>
                </a:lnTo>
                <a:lnTo>
                  <a:pt x="34572" y="33837"/>
                </a:lnTo>
                <a:lnTo>
                  <a:pt x="28963" y="30262"/>
                </a:lnTo>
                <a:lnTo>
                  <a:pt x="19493" y="26205"/>
                </a:lnTo>
                <a:lnTo>
                  <a:pt x="8918" y="23390"/>
                </a:lnTo>
                <a:lnTo>
                  <a:pt x="0" y="23539"/>
                </a:lnTo>
              </a:path>
            </a:pathLst>
          </a:custGeom>
          <a:ln w="8097">
            <a:solidFill>
              <a:srgbClr val="A0B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50">
                <a:extLst>
                  <a:ext uri="{FF2B5EF4-FFF2-40B4-BE49-F238E27FC236}">
                    <a16:creationId xmlns:a16="http://schemas.microsoft.com/office/drawing/2014/main" id="{6CB8EAD9-F461-FA43-A7AD-69FCA1BE5FA3}"/>
                  </a:ext>
                </a:extLst>
              </p:cNvPr>
              <p:cNvSpPr txBox="1"/>
              <p:nvPr/>
            </p:nvSpPr>
            <p:spPr>
              <a:xfrm rot="3780000">
                <a:off x="7032180" y="4165699"/>
                <a:ext cx="646218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871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𝑓𝑟𝑖𝑒𝑛𝑑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0" name="object 50">
                <a:extLst>
                  <a:ext uri="{FF2B5EF4-FFF2-40B4-BE49-F238E27FC236}">
                    <a16:creationId xmlns:a16="http://schemas.microsoft.com/office/drawing/2014/main" id="{6CB8EAD9-F461-FA43-A7AD-69FCA1BE5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80000">
                <a:off x="7032180" y="4165699"/>
                <a:ext cx="646218" cy="243656"/>
              </a:xfrm>
              <a:prstGeom prst="rect">
                <a:avLst/>
              </a:prstGeom>
              <a:blipFill>
                <a:blip r:embed="rId12"/>
                <a:stretch>
                  <a:fillRect l="-26190" t="-18182" r="-26190" b="-3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52">
                <a:extLst>
                  <a:ext uri="{FF2B5EF4-FFF2-40B4-BE49-F238E27FC236}">
                    <a16:creationId xmlns:a16="http://schemas.microsoft.com/office/drawing/2014/main" id="{A313E3C6-AB27-0B45-AECE-9CE252ED8EA3}"/>
                  </a:ext>
                </a:extLst>
              </p:cNvPr>
              <p:cNvSpPr txBox="1"/>
              <p:nvPr/>
            </p:nvSpPr>
            <p:spPr>
              <a:xfrm>
                <a:off x="6572325" y="5100838"/>
                <a:ext cx="493273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</m:t>
                      </m:r>
                      <m:r>
                        <a:rPr lang="de-DE" sz="1982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𝑘</m:t>
                      </m:r>
                      <m:r>
                        <a:rPr lang="de-DE" sz="1982" i="1" spc="-23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𝑒𝑠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2" name="object 52">
                <a:extLst>
                  <a:ext uri="{FF2B5EF4-FFF2-40B4-BE49-F238E27FC236}">
                    <a16:creationId xmlns:a16="http://schemas.microsoft.com/office/drawing/2014/main" id="{A313E3C6-AB27-0B45-AECE-9CE252ED8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325" y="5100838"/>
                <a:ext cx="493273" cy="329162"/>
              </a:xfrm>
              <a:prstGeom prst="rect">
                <a:avLst/>
              </a:prstGeom>
              <a:blipFill>
                <a:blip r:embed="rId13"/>
                <a:stretch>
                  <a:fillRect l="-12500" r="-25000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bject 53">
            <a:extLst>
              <a:ext uri="{FF2B5EF4-FFF2-40B4-BE49-F238E27FC236}">
                <a16:creationId xmlns:a16="http://schemas.microsoft.com/office/drawing/2014/main" id="{E8ED5468-2B6D-3248-97E0-A263812CBA1A}"/>
              </a:ext>
            </a:extLst>
          </p:cNvPr>
          <p:cNvSpPr/>
          <p:nvPr/>
        </p:nvSpPr>
        <p:spPr>
          <a:xfrm>
            <a:off x="6149341" y="5136805"/>
            <a:ext cx="0" cy="58639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349"/>
                </a:lnTo>
              </a:path>
            </a:pathLst>
          </a:custGeom>
          <a:ln w="10122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581F9B3A-EB8C-EC4E-BBD4-2069CB517A74}"/>
              </a:ext>
            </a:extLst>
          </p:cNvPr>
          <p:cNvSpPr/>
          <p:nvPr/>
        </p:nvSpPr>
        <p:spPr>
          <a:xfrm>
            <a:off x="6097191" y="5682971"/>
            <a:ext cx="104443" cy="49076"/>
          </a:xfrm>
          <a:custGeom>
            <a:avLst/>
            <a:gdLst/>
            <a:ahLst/>
            <a:cxnLst/>
            <a:rect l="l" t="t" r="r" b="b"/>
            <a:pathLst>
              <a:path w="52705" h="24764">
                <a:moveTo>
                  <a:pt x="52633" y="0"/>
                </a:moveTo>
                <a:lnTo>
                  <a:pt x="44589" y="3855"/>
                </a:lnTo>
                <a:lnTo>
                  <a:pt x="36391" y="11102"/>
                </a:lnTo>
                <a:lnTo>
                  <a:pt x="29734" y="18966"/>
                </a:lnTo>
                <a:lnTo>
                  <a:pt x="26316" y="24671"/>
                </a:lnTo>
                <a:lnTo>
                  <a:pt x="22898" y="18966"/>
                </a:lnTo>
                <a:lnTo>
                  <a:pt x="16242" y="11102"/>
                </a:lnTo>
                <a:lnTo>
                  <a:pt x="8044" y="3855"/>
                </a:lnTo>
                <a:lnTo>
                  <a:pt x="0" y="0"/>
                </a:lnTo>
              </a:path>
            </a:pathLst>
          </a:custGeom>
          <a:ln w="8097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55">
                <a:extLst>
                  <a:ext uri="{FF2B5EF4-FFF2-40B4-BE49-F238E27FC236}">
                    <a16:creationId xmlns:a16="http://schemas.microsoft.com/office/drawing/2014/main" id="{06005219-1080-B841-BDBC-C6E69AECDC68}"/>
                  </a:ext>
                </a:extLst>
              </p:cNvPr>
              <p:cNvSpPr txBox="1"/>
              <p:nvPr/>
            </p:nvSpPr>
            <p:spPr>
              <a:xfrm>
                <a:off x="5351458" y="5262267"/>
                <a:ext cx="950053" cy="649378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9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  <a:p>
                <a:pPr>
                  <a:spcBef>
                    <a:spcPts val="30"/>
                  </a:spcBef>
                </a:pPr>
                <a:endParaRPr sz="208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5" name="object 55">
                <a:extLst>
                  <a:ext uri="{FF2B5EF4-FFF2-40B4-BE49-F238E27FC236}">
                    <a16:creationId xmlns:a16="http://schemas.microsoft.com/office/drawing/2014/main" id="{06005219-1080-B841-BDBC-C6E69AECD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458" y="5262267"/>
                <a:ext cx="950053" cy="6493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56">
                <a:extLst>
                  <a:ext uri="{FF2B5EF4-FFF2-40B4-BE49-F238E27FC236}">
                    <a16:creationId xmlns:a16="http://schemas.microsoft.com/office/drawing/2014/main" id="{93F45A93-4301-AA44-AB04-DBEE781E4D03}"/>
                  </a:ext>
                </a:extLst>
              </p:cNvPr>
              <p:cNvSpPr txBox="1"/>
              <p:nvPr/>
            </p:nvSpPr>
            <p:spPr>
              <a:xfrm>
                <a:off x="2553628" y="6258359"/>
                <a:ext cx="3225542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𝑐𝑒𝑟𝑡</m:t>
                      </m:r>
                      <m:r>
                        <a:rPr lang="de-DE" sz="1982" i="1" spc="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1982" i="1" spc="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𝑄</m:t>
                      </m:r>
                      <m:r>
                        <a:rPr lang="de-DE" sz="1982" i="1" spc="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1982" i="1" spc="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lang="de-DE" sz="1982" i="1" spc="-386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1982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1982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1982" i="1" spc="-386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1982" i="1" spc="9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𝑂</m:t>
                      </m:r>
                      <m:r>
                        <a:rPr lang="de-DE" sz="1982" i="1" spc="9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 = {</m:t>
                      </m:r>
                      <m:r>
                        <a:rPr lang="de-DE" sz="1982" i="1" spc="7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𝑗𝑜h𝑛</m:t>
                      </m:r>
                      <m:r>
                        <a:rPr lang="de-DE" sz="1982" i="1" spc="7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m:oMathPara>
                </a14:m>
                <a:endParaRPr sz="1982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56" name="object 56">
                <a:extLst>
                  <a:ext uri="{FF2B5EF4-FFF2-40B4-BE49-F238E27FC236}">
                    <a16:creationId xmlns:a16="http://schemas.microsoft.com/office/drawing/2014/main" id="{93F45A93-4301-AA44-AB04-DBEE781E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28" y="6258359"/>
                <a:ext cx="3225542" cy="329162"/>
              </a:xfrm>
              <a:prstGeom prst="rect">
                <a:avLst/>
              </a:prstGeom>
              <a:blipFill>
                <a:blip r:embed="rId15"/>
                <a:stretch>
                  <a:fillRect t="-3704" b="-296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F7B8CBF8-6FCD-774C-97F3-559C3B80101B}"/>
              </a:ext>
            </a:extLst>
          </p:cNvPr>
          <p:cNvCxnSpPr>
            <a:cxnSpLocks/>
          </p:cNvCxnSpPr>
          <p:nvPr/>
        </p:nvCxnSpPr>
        <p:spPr>
          <a:xfrm>
            <a:off x="2588413" y="3741804"/>
            <a:ext cx="638252" cy="134086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0CAC0B5A-45C6-954C-AD74-AE409EDF7438}"/>
              </a:ext>
            </a:extLst>
          </p:cNvPr>
          <p:cNvCxnSpPr>
            <a:cxnSpLocks/>
          </p:cNvCxnSpPr>
          <p:nvPr/>
        </p:nvCxnSpPr>
        <p:spPr>
          <a:xfrm flipH="1">
            <a:off x="1913193" y="5139479"/>
            <a:ext cx="1310489" cy="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4C7448AA-884F-2046-B18B-63FD905A9D75}"/>
              </a:ext>
            </a:extLst>
          </p:cNvPr>
          <p:cNvCxnSpPr>
            <a:cxnSpLocks/>
          </p:cNvCxnSpPr>
          <p:nvPr/>
        </p:nvCxnSpPr>
        <p:spPr>
          <a:xfrm>
            <a:off x="6907060" y="3700668"/>
            <a:ext cx="638252" cy="134086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F919766A-36FB-BD4D-A25C-7AEA3F341229}"/>
              </a:ext>
            </a:extLst>
          </p:cNvPr>
          <p:cNvCxnSpPr>
            <a:cxnSpLocks/>
          </p:cNvCxnSpPr>
          <p:nvPr/>
        </p:nvCxnSpPr>
        <p:spPr>
          <a:xfrm flipH="1" flipV="1">
            <a:off x="6197370" y="5101850"/>
            <a:ext cx="1282012" cy="8185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hteck 71">
            <a:extLst>
              <a:ext uri="{FF2B5EF4-FFF2-40B4-BE49-F238E27FC236}">
                <a16:creationId xmlns:a16="http://schemas.microsoft.com/office/drawing/2014/main" id="{3CA91794-2F3E-A04E-B0F5-1CAC11939AF7}"/>
              </a:ext>
            </a:extLst>
          </p:cNvPr>
          <p:cNvSpPr/>
          <p:nvPr/>
        </p:nvSpPr>
        <p:spPr>
          <a:xfrm>
            <a:off x="5379322" y="5844048"/>
            <a:ext cx="24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spc="176" baseline="5555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53F5F20A-CAB7-A54C-89F2-E2625607E2D9}"/>
                  </a:ext>
                </a:extLst>
              </p:cNvPr>
              <p:cNvSpPr/>
              <p:nvPr/>
            </p:nvSpPr>
            <p:spPr>
              <a:xfrm>
                <a:off x="5087879" y="5719042"/>
                <a:ext cx="1131592" cy="423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37832"/>
                <a14:m>
                  <m:oMath xmlns:m="http://schemas.openxmlformats.org/officeDocument/2006/math">
                    <m:r>
                      <a:rPr lang="de-DE" sz="2200" i="1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𝑏𝑖𝑙𝑙</m:t>
                    </m:r>
                    <m:r>
                      <a:rPr lang="de-DE" i="1" baseline="5555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pc="89" dirty="0">
                    <a:solidFill>
                      <a:srgbClr val="FABB00"/>
                    </a:solidFill>
                    <a:latin typeface="Arial"/>
                    <a:cs typeface="Arial"/>
                  </a:rPr>
                  <a:t>♂</a:t>
                </a:r>
                <a:endParaRPr lang="de-DE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53F5F20A-CAB7-A54C-89F2-E2625607E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79" y="5719042"/>
                <a:ext cx="1131592" cy="423065"/>
              </a:xfrm>
              <a:prstGeom prst="rect">
                <a:avLst/>
              </a:prstGeom>
              <a:blipFill>
                <a:blip r:embed="rId16"/>
                <a:stretch>
                  <a:fillRect r="-3333" b="-17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91633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9" grpId="0" animBg="1"/>
      <p:bldP spid="50" grpId="0"/>
      <p:bldP spid="52" grpId="0"/>
      <p:bldP spid="53" grpId="0" animBg="1"/>
      <p:bldP spid="54" grpId="0" animBg="1"/>
      <p:bldP spid="55" grpId="0"/>
      <p:bldP spid="72" grpId="0"/>
      <p:bldP spid="7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DE132-93A2-0C4B-9D1D-E65DED25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Convex</a:t>
            </a:r>
            <a:r>
              <a:rPr lang="de-DE" dirty="0"/>
              <a:t> </a:t>
            </a:r>
            <a:r>
              <a:rPr lang="de-DE" dirty="0" err="1"/>
              <a:t>Cones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2F225D-9E58-6941-8A99-69DC22244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C9B01-7689-F24A-9900-AC373A5B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531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218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Idea: </a:t>
            </a:r>
            <a:r>
              <a:rPr spc="-13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Interpret </a:t>
            </a:r>
            <a:r>
              <a:rPr spc="-11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Concepts </a:t>
            </a:r>
            <a:r>
              <a:rPr spc="-178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by </a:t>
            </a:r>
            <a:r>
              <a:rPr spc="-13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spc="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Cones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60104" y="963324"/>
                <a:ext cx="5671780" cy="1551353"/>
              </a:xfrm>
              <a:prstGeom prst="rect">
                <a:avLst/>
              </a:prstGeom>
            </p:spPr>
            <p:txBody>
              <a:bodyPr vert="horz" wrap="square" lIns="0" tIns="17491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17144">
                  <a:spcBef>
                    <a:spcPts val="1377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⊆ </m:t>
                    </m:r>
                    <m:r>
                      <a:rPr lang="de-DE" sz="2200" i="1" spc="-1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-14" baseline="27777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r>
                  <a:rPr lang="de-DE" sz="2200" i="1" spc="-14" baseline="27777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69" dirty="0" err="1">
                    <a:latin typeface="Myriad Pro" panose="020B0503030403020204" pitchFamily="34" charset="0"/>
                    <a:cs typeface="Tahoma"/>
                  </a:rPr>
                  <a:t>is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a </a:t>
                </a:r>
                <a:r>
                  <a:rPr lang="de-DE" sz="2200" spc="-8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lang="de-DE" sz="2200" spc="-8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cone</a:t>
                </a:r>
                <a:r>
                  <a:rPr lang="de-DE" sz="2200" spc="-9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40" dirty="0" err="1">
                    <a:latin typeface="Myriad Pro" panose="020B0503030403020204" pitchFamily="34" charset="0"/>
                    <a:cs typeface="Tahoma"/>
                  </a:rPr>
                  <a:t>iff</a:t>
                </a:r>
                <a:r>
                  <a:rPr lang="de-DE" sz="2200" spc="-4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79" dirty="0" err="1"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200" spc="226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20" dirty="0">
                    <a:latin typeface="Myriad Pro" panose="020B0503030403020204" pitchFamily="34" charset="0"/>
                    <a:cs typeface="Tahoma"/>
                  </a:rPr>
                  <a:t>all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74244" indent="0">
                  <a:spcBef>
                    <a:spcPts val="1377"/>
                  </a:spcBef>
                  <a:buClr>
                    <a:srgbClr val="004B59"/>
                  </a:buClr>
                  <a:buSzPct val="80000"/>
                  <a:buNone/>
                  <a:tabLst>
                    <a:tab pos="369964" algn="l"/>
                  </a:tabLst>
                </a:pPr>
                <a:r>
                  <a:rPr lang="de-DE" sz="2200" i="1" spc="5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    </a:t>
                </a:r>
                <a14:m>
                  <m:oMath xmlns:m="http://schemas.openxmlformats.org/officeDocument/2006/math">
                    <m:r>
                      <a:rPr lang="de-DE" sz="2200" i="1" spc="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de-D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 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𝜆</m:t>
                    </m:r>
                    <m:r>
                      <a:rPr lang="de-D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µ ∈ </m:t>
                    </m:r>
                    <m:r>
                      <a:rPr lang="de-DE" sz="2200" i="1" spc="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149" baseline="-119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≥</m:t>
                    </m:r>
                    <m:r>
                      <a:rPr lang="de-DE" sz="2200" i="1" spc="149" baseline="-119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Century Gothic"/>
                      </a:rPr>
                      <m:t>0</m:t>
                    </m:r>
                    <m:r>
                      <a:rPr lang="de-DE" sz="2200" i="1" spc="99" dirty="0">
                        <a:latin typeface="Cambria Math" panose="02040503050406030204" pitchFamily="18" charset="0"/>
                        <a:cs typeface="Tahoma"/>
                      </a:rPr>
                      <m:t>: 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𝜆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+ µ</m:t>
                    </m:r>
                    <m:r>
                      <a:rPr lang="de-DE" sz="2200" i="1" spc="-2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</m:t>
                    </m:r>
                    <m:r>
                      <a:rPr lang="de-DE" sz="2200" i="1" spc="-4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</m:oMath>
                </a14:m>
                <a:endParaRPr lang="de-DE" sz="2200" i="1" spc="-30" dirty="0">
                  <a:solidFill>
                    <a:srgbClr val="00837F"/>
                  </a:solidFill>
                  <a:latin typeface="Myriad Pro" panose="020B0503030403020204" pitchFamily="34" charset="0"/>
                  <a:cs typeface="Arial"/>
                </a:endParaRPr>
              </a:p>
              <a:p>
                <a:pPr marL="417144">
                  <a:spcBef>
                    <a:spcPts val="1377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h𝑢𝑙𝑙</m:t>
                    </m:r>
                    <m:r>
                      <a:rPr lang="de-DE" sz="2200" i="1" spc="-37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28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119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)</a:t>
                </a:r>
                <a:r>
                  <a:rPr lang="de-DE" sz="2200" spc="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spc="89" dirty="0">
                    <a:latin typeface="Myriad Pro" panose="020B0503030403020204" pitchFamily="34" charset="0"/>
                  </a:rPr>
                  <a:t>=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</a:rPr>
                  <a:t>smallest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</a:rPr>
                  <a:t>cone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50" dirty="0" err="1">
                    <a:latin typeface="Myriad Pro" panose="020B0503030403020204" pitchFamily="34" charset="0"/>
                  </a:rPr>
                  <a:t>containing</a:t>
                </a:r>
                <a:r>
                  <a:rPr lang="de-DE" sz="2200" dirty="0">
                    <a:latin typeface="Myriad Pro" panose="020B0503030403020204" pitchFamily="34" charset="0"/>
                  </a:rPr>
                  <a:t> </a:t>
                </a:r>
                <a:r>
                  <a:rPr lang="de-DE" sz="2200" i="1" spc="-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X</a:t>
                </a:r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0104" y="963324"/>
                <a:ext cx="5671780" cy="1551353"/>
              </a:xfrm>
              <a:prstGeom prst="rect">
                <a:avLst/>
              </a:prstGeom>
              <a:blipFill>
                <a:blip r:embed="rId2"/>
                <a:stretch>
                  <a:fillRect l="-895" b="-88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/>
              <p:cNvSpPr txBox="1"/>
              <p:nvPr/>
            </p:nvSpPr>
            <p:spPr>
              <a:xfrm>
                <a:off x="8509330" y="2070435"/>
                <a:ext cx="222728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8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𝑤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30" y="2070435"/>
                <a:ext cx="222728" cy="362697"/>
              </a:xfrm>
              <a:prstGeom prst="rect">
                <a:avLst/>
              </a:prstGeom>
              <a:blipFill>
                <a:blip r:embed="rId3"/>
                <a:stretch>
                  <a:fillRect l="-22222" r="-2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8"/>
              <p:cNvSpPr txBox="1"/>
              <p:nvPr/>
            </p:nvSpPr>
            <p:spPr>
              <a:xfrm>
                <a:off x="7930246" y="1263141"/>
                <a:ext cx="166102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8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𝑣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46" y="1263141"/>
                <a:ext cx="166102" cy="362697"/>
              </a:xfrm>
              <a:prstGeom prst="rect">
                <a:avLst/>
              </a:prstGeom>
              <a:blipFill>
                <a:blip r:embed="rId4"/>
                <a:stretch>
                  <a:fillRect l="-21429" r="-3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9"/>
              <p:cNvSpPr txBox="1"/>
              <p:nvPr/>
            </p:nvSpPr>
            <p:spPr>
              <a:xfrm>
                <a:off x="8488014" y="1342507"/>
                <a:ext cx="217694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1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𝑋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014" y="1342507"/>
                <a:ext cx="217694" cy="362697"/>
              </a:xfrm>
              <a:prstGeom prst="rect">
                <a:avLst/>
              </a:prstGeom>
              <a:blipFill>
                <a:blip r:embed="rId5"/>
                <a:stretch>
                  <a:fillRect l="-33333" r="-38889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object 6">
            <a:extLst>
              <a:ext uri="{FF2B5EF4-FFF2-40B4-BE49-F238E27FC236}">
                <a16:creationId xmlns:a16="http://schemas.microsoft.com/office/drawing/2014/main" id="{8418809C-2C44-F94D-8CC7-3CBEE79895F5}"/>
              </a:ext>
            </a:extLst>
          </p:cNvPr>
          <p:cNvGrpSpPr>
            <a:grpSpLocks noChangeAspect="1"/>
          </p:cNvGrpSpPr>
          <p:nvPr/>
        </p:nvGrpSpPr>
        <p:grpSpPr>
          <a:xfrm>
            <a:off x="7087540" y="1444966"/>
            <a:ext cx="1613637" cy="1613637"/>
            <a:chOff x="2840916" y="542091"/>
            <a:chExt cx="1090295" cy="1090295"/>
          </a:xfrm>
        </p:grpSpPr>
        <p:sp>
          <p:nvSpPr>
            <p:cNvPr id="40" name="object 7">
              <a:extLst>
                <a:ext uri="{FF2B5EF4-FFF2-40B4-BE49-F238E27FC236}">
                  <a16:creationId xmlns:a16="http://schemas.microsoft.com/office/drawing/2014/main" id="{61EB48CC-B85A-6145-8682-EB64B35F1D62}"/>
                </a:ext>
              </a:extLst>
            </p:cNvPr>
            <p:cNvSpPr/>
            <p:nvPr/>
          </p:nvSpPr>
          <p:spPr>
            <a:xfrm>
              <a:off x="2845996" y="547171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360004" y="720008"/>
                  </a:moveTo>
                  <a:lnTo>
                    <a:pt x="360004" y="0"/>
                  </a:lnTo>
                </a:path>
                <a:path w="1080135" h="1080135">
                  <a:moveTo>
                    <a:pt x="360004" y="720008"/>
                  </a:moveTo>
                  <a:lnTo>
                    <a:pt x="1080013" y="720008"/>
                  </a:lnTo>
                </a:path>
                <a:path w="1080135" h="1080135">
                  <a:moveTo>
                    <a:pt x="360004" y="720008"/>
                  </a:moveTo>
                  <a:lnTo>
                    <a:pt x="360004" y="1080013"/>
                  </a:lnTo>
                </a:path>
                <a:path w="1080135" h="1080135">
                  <a:moveTo>
                    <a:pt x="360004" y="720008"/>
                  </a:moveTo>
                  <a:lnTo>
                    <a:pt x="0" y="720008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>
              <a:extLst>
                <a:ext uri="{FF2B5EF4-FFF2-40B4-BE49-F238E27FC236}">
                  <a16:creationId xmlns:a16="http://schemas.microsoft.com/office/drawing/2014/main" id="{603BF326-12B4-4348-A407-45FC991B83AB}"/>
                </a:ext>
              </a:extLst>
            </p:cNvPr>
            <p:cNvSpPr/>
            <p:nvPr/>
          </p:nvSpPr>
          <p:spPr>
            <a:xfrm>
              <a:off x="3209653" y="550099"/>
              <a:ext cx="713740" cy="711200"/>
            </a:xfrm>
            <a:custGeom>
              <a:avLst/>
              <a:gdLst/>
              <a:ahLst/>
              <a:cxnLst/>
              <a:rect l="l" t="t" r="r" b="b"/>
              <a:pathLst>
                <a:path w="713739" h="711200">
                  <a:moveTo>
                    <a:pt x="410353" y="0"/>
                  </a:moveTo>
                  <a:lnTo>
                    <a:pt x="0" y="710754"/>
                  </a:lnTo>
                  <a:lnTo>
                    <a:pt x="713428" y="303075"/>
                  </a:lnTo>
                  <a:lnTo>
                    <a:pt x="410353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9">
              <a:extLst>
                <a:ext uri="{FF2B5EF4-FFF2-40B4-BE49-F238E27FC236}">
                  <a16:creationId xmlns:a16="http://schemas.microsoft.com/office/drawing/2014/main" id="{D0D518FF-ACD2-0C4D-A2FC-EFE5472B3BFB}"/>
                </a:ext>
              </a:extLst>
            </p:cNvPr>
            <p:cNvSpPr/>
            <p:nvPr/>
          </p:nvSpPr>
          <p:spPr>
            <a:xfrm>
              <a:off x="3212327" y="911682"/>
              <a:ext cx="609600" cy="352425"/>
            </a:xfrm>
            <a:custGeom>
              <a:avLst/>
              <a:gdLst/>
              <a:ahLst/>
              <a:cxnLst/>
              <a:rect l="l" t="t" r="r" b="b"/>
              <a:pathLst>
                <a:path w="609600" h="352425">
                  <a:moveTo>
                    <a:pt x="0" y="351845"/>
                  </a:moveTo>
                  <a:lnTo>
                    <a:pt x="60941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0">
              <a:extLst>
                <a:ext uri="{FF2B5EF4-FFF2-40B4-BE49-F238E27FC236}">
                  <a16:creationId xmlns:a16="http://schemas.microsoft.com/office/drawing/2014/main" id="{B1D7863D-C69D-8E4F-8E07-90DB8A04CF4B}"/>
                </a:ext>
              </a:extLst>
            </p:cNvPr>
            <p:cNvSpPr/>
            <p:nvPr/>
          </p:nvSpPr>
          <p:spPr>
            <a:xfrm>
              <a:off x="3791395" y="898719"/>
              <a:ext cx="34925" cy="46355"/>
            </a:xfrm>
            <a:custGeom>
              <a:avLst/>
              <a:gdLst/>
              <a:ahLst/>
              <a:cxnLst/>
              <a:rect l="l" t="t" r="r" b="b"/>
              <a:pathLst>
                <a:path w="34925" h="46355">
                  <a:moveTo>
                    <a:pt x="0" y="0"/>
                  </a:moveTo>
                  <a:lnTo>
                    <a:pt x="7383" y="5054"/>
                  </a:lnTo>
                  <a:lnTo>
                    <a:pt x="17792" y="8542"/>
                  </a:lnTo>
                  <a:lnTo>
                    <a:pt x="27963" y="10380"/>
                  </a:lnTo>
                  <a:lnTo>
                    <a:pt x="34634" y="10488"/>
                  </a:lnTo>
                  <a:lnTo>
                    <a:pt x="31392" y="16319"/>
                  </a:lnTo>
                  <a:lnTo>
                    <a:pt x="27898" y="26046"/>
                  </a:lnTo>
                  <a:lnTo>
                    <a:pt x="25714" y="36804"/>
                  </a:lnTo>
                  <a:lnTo>
                    <a:pt x="26400" y="45726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12">
            <a:extLst>
              <a:ext uri="{FF2B5EF4-FFF2-40B4-BE49-F238E27FC236}">
                <a16:creationId xmlns:a16="http://schemas.microsoft.com/office/drawing/2014/main" id="{F1A189A5-D473-BB46-954D-B4355E0926A7}"/>
              </a:ext>
            </a:extLst>
          </p:cNvPr>
          <p:cNvGrpSpPr>
            <a:grpSpLocks noChangeAspect="1"/>
          </p:cNvGrpSpPr>
          <p:nvPr/>
        </p:nvGrpSpPr>
        <p:grpSpPr>
          <a:xfrm>
            <a:off x="7661964" y="1545722"/>
            <a:ext cx="553538" cy="921939"/>
            <a:chOff x="3204592" y="643089"/>
            <a:chExt cx="374015" cy="622935"/>
          </a:xfrm>
        </p:grpSpPr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504FA1E1-E75E-6D41-9890-80ECE6510A8B}"/>
                </a:ext>
              </a:extLst>
            </p:cNvPr>
            <p:cNvSpPr/>
            <p:nvPr/>
          </p:nvSpPr>
          <p:spPr>
            <a:xfrm>
              <a:off x="3209653" y="651437"/>
              <a:ext cx="352425" cy="609600"/>
            </a:xfrm>
            <a:custGeom>
              <a:avLst/>
              <a:gdLst/>
              <a:ahLst/>
              <a:cxnLst/>
              <a:rect l="l" t="t" r="r" b="b"/>
              <a:pathLst>
                <a:path w="352425" h="609600">
                  <a:moveTo>
                    <a:pt x="0" y="609416"/>
                  </a:moveTo>
                  <a:lnTo>
                    <a:pt x="351845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4">
              <a:extLst>
                <a:ext uri="{FF2B5EF4-FFF2-40B4-BE49-F238E27FC236}">
                  <a16:creationId xmlns:a16="http://schemas.microsoft.com/office/drawing/2014/main" id="{C7DDA3DA-77D0-F145-814F-74B2DEBD66AE}"/>
                </a:ext>
              </a:extLst>
            </p:cNvPr>
            <p:cNvSpPr/>
            <p:nvPr/>
          </p:nvSpPr>
          <p:spPr>
            <a:xfrm>
              <a:off x="3528735" y="647151"/>
              <a:ext cx="46355" cy="34925"/>
            </a:xfrm>
            <a:custGeom>
              <a:avLst/>
              <a:gdLst/>
              <a:ahLst/>
              <a:cxnLst/>
              <a:rect l="l" t="t" r="r" b="b"/>
              <a:pathLst>
                <a:path w="46354" h="34925">
                  <a:moveTo>
                    <a:pt x="0" y="8233"/>
                  </a:moveTo>
                  <a:lnTo>
                    <a:pt x="8922" y="8919"/>
                  </a:lnTo>
                  <a:lnTo>
                    <a:pt x="19679" y="6735"/>
                  </a:lnTo>
                  <a:lnTo>
                    <a:pt x="29407" y="3242"/>
                  </a:lnTo>
                  <a:lnTo>
                    <a:pt x="35238" y="0"/>
                  </a:lnTo>
                  <a:lnTo>
                    <a:pt x="35346" y="6671"/>
                  </a:lnTo>
                  <a:lnTo>
                    <a:pt x="37184" y="16841"/>
                  </a:lnTo>
                  <a:lnTo>
                    <a:pt x="40671" y="27250"/>
                  </a:lnTo>
                  <a:lnTo>
                    <a:pt x="45726" y="34634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7314444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218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Idea: </a:t>
            </a:r>
            <a:r>
              <a:rPr spc="-13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Interpret </a:t>
            </a:r>
            <a:r>
              <a:rPr spc="-11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Concepts </a:t>
            </a:r>
            <a:r>
              <a:rPr spc="-178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by </a:t>
            </a:r>
            <a:r>
              <a:rPr spc="-13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spc="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Cones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60104" y="963324"/>
                <a:ext cx="5671780" cy="2668198"/>
              </a:xfrm>
              <a:prstGeom prst="rect">
                <a:avLst/>
              </a:prstGeom>
            </p:spPr>
            <p:txBody>
              <a:bodyPr vert="horz" wrap="square" lIns="0" tIns="17491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17144">
                  <a:spcBef>
                    <a:spcPts val="1377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⊆ 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ℝ</m:t>
                    </m:r>
                    <m:r>
                      <a:rPr lang="de-DE" sz="2200" i="1" spc="-14" baseline="27777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r>
                  <a:rPr lang="de-DE" sz="2200" i="1" spc="-14" baseline="27777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69" dirty="0" err="1">
                    <a:latin typeface="Myriad Pro" panose="020B0503030403020204" pitchFamily="34" charset="0"/>
                    <a:cs typeface="Tahoma"/>
                  </a:rPr>
                  <a:t>is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a </a:t>
                </a:r>
                <a:r>
                  <a:rPr lang="de-DE" sz="2200" spc="-8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lang="de-DE" sz="2200" spc="-8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cone</a:t>
                </a:r>
                <a:r>
                  <a:rPr lang="de-DE" sz="2200" spc="-9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40" dirty="0" err="1">
                    <a:latin typeface="Myriad Pro" panose="020B0503030403020204" pitchFamily="34" charset="0"/>
                    <a:cs typeface="Tahoma"/>
                  </a:rPr>
                  <a:t>iff</a:t>
                </a:r>
                <a:r>
                  <a:rPr lang="de-DE" sz="2200" spc="-4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79" dirty="0" err="1"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200" spc="226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20" dirty="0">
                    <a:latin typeface="Myriad Pro" panose="020B0503030403020204" pitchFamily="34" charset="0"/>
                    <a:cs typeface="Tahoma"/>
                  </a:rPr>
                  <a:t>all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74244" indent="0">
                  <a:spcBef>
                    <a:spcPts val="1377"/>
                  </a:spcBef>
                  <a:buClr>
                    <a:srgbClr val="004B59"/>
                  </a:buClr>
                  <a:buSzPct val="80000"/>
                  <a:buNone/>
                  <a:tabLst>
                    <a:tab pos="369964" algn="l"/>
                  </a:tabLst>
                </a:pPr>
                <a:r>
                  <a:rPr lang="de-DE" sz="2200" i="1" spc="5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    </a:t>
                </a:r>
                <a14:m>
                  <m:oMath xmlns:m="http://schemas.openxmlformats.org/officeDocument/2006/math">
                    <m:r>
                      <a:rPr lang="de-DE" sz="2200" i="1" spc="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de-D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 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𝜆</m:t>
                    </m:r>
                    <m:r>
                      <a:rPr lang="de-D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µ ∈ </m:t>
                    </m:r>
                    <m:sSub>
                      <m:sSubPr>
                        <m:ctrlPr>
                          <a:rPr lang="de-DE" sz="2200" b="0" i="1" spc="9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de-DE" sz="2200" i="1" spc="9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ℝ</m:t>
                        </m:r>
                      </m:e>
                      <m:sub>
                        <m:r>
                          <a:rPr lang="de-DE" sz="2200" b="0" i="1" spc="9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≥0</m:t>
                        </m:r>
                      </m:sub>
                    </m:sSub>
                    <m:r>
                      <a:rPr lang="de-DE" sz="2200" i="1" spc="99" dirty="0">
                        <a:latin typeface="Cambria Math" panose="02040503050406030204" pitchFamily="18" charset="0"/>
                        <a:cs typeface="Tahoma"/>
                      </a:rPr>
                      <m:t>: 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𝜆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+ µ</m:t>
                    </m:r>
                    <m:r>
                      <a:rPr lang="de-DE" sz="2200" i="1" spc="-2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</m:t>
                    </m:r>
                    <m:r>
                      <a:rPr lang="de-DE" sz="2200" i="1" spc="-4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</m:oMath>
                </a14:m>
                <a:endParaRPr lang="de-DE" sz="2200" i="1" spc="-30" dirty="0">
                  <a:solidFill>
                    <a:srgbClr val="00837F"/>
                  </a:solidFill>
                  <a:latin typeface="Myriad Pro" panose="020B0503030403020204" pitchFamily="34" charset="0"/>
                  <a:cs typeface="Arial"/>
                </a:endParaRPr>
              </a:p>
              <a:p>
                <a:pPr marL="417144">
                  <a:spcBef>
                    <a:spcPts val="1377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h𝑢𝑙𝑙</m:t>
                    </m:r>
                    <m:r>
                      <a:rPr lang="de-DE" sz="2200" i="1" spc="-37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28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119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)</a:t>
                </a:r>
                <a:r>
                  <a:rPr lang="de-DE" sz="2200" spc="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spc="89" dirty="0">
                    <a:latin typeface="Myriad Pro" panose="020B0503030403020204" pitchFamily="34" charset="0"/>
                  </a:rPr>
                  <a:t>=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</a:rPr>
                  <a:t>smallest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</a:rPr>
                  <a:t>cone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50" dirty="0">
                    <a:latin typeface="Myriad Pro" panose="020B0503030403020204" pitchFamily="34" charset="0"/>
                  </a:rPr>
                  <a:t>containing</a:t>
                </a:r>
                <a:r>
                  <a:rPr lang="de-DE" sz="2200" dirty="0">
                    <a:latin typeface="Myriad Pro" panose="020B0503030403020204" pitchFamily="34" charset="0"/>
                  </a:rPr>
                  <a:t> </a:t>
                </a:r>
                <a:r>
                  <a:rPr lang="de-DE" sz="2200" i="1" spc="-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X</a:t>
                </a:r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417144">
                  <a:spcBef>
                    <a:spcPts val="1169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:r>
                  <a:rPr lang="de-DE" sz="2200" spc="-4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Polar</a:t>
                </a:r>
                <a:r>
                  <a:rPr lang="de-DE" sz="2200" spc="2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 </a:t>
                </a:r>
                <a:r>
                  <a:rPr lang="de-DE" sz="2200" spc="-99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cone</a:t>
                </a:r>
                <a:endParaRPr lang="de-DE" sz="2200" dirty="0">
                  <a:solidFill>
                    <a:srgbClr val="032EF0"/>
                  </a:solidFill>
                  <a:latin typeface="Myriad Pro" panose="020B0503030403020204" pitchFamily="34" charset="0"/>
                </a:endParaRPr>
              </a:p>
              <a:p>
                <a:pPr marL="56006" indent="0">
                  <a:spcBef>
                    <a:spcPts val="1972"/>
                  </a:spcBef>
                  <a:buNone/>
                </a:pPr>
                <a:r>
                  <a:rPr lang="de-DE" sz="2200" i="1" spc="277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20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ar-AE" sz="220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</m:e>
                      <m:sup>
                        <m:r>
                          <a:rPr lang="de-DE" sz="2200" b="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  <m:r>
                      <a:rPr lang="ar-AE" sz="2200" i="1" spc="414" baseline="3174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ar-A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ar-AE" sz="2200" i="1" spc="12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12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𝑣</m:t>
                        </m:r>
                        <m:r>
                          <a:rPr lang="ar-AE" sz="2200" i="1" spc="12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∈</m:t>
                        </m:r>
                        <m:sSup>
                          <m:sSupPr>
                            <m:ctrlPr>
                              <a:rPr lang="ar-AE" sz="2200" i="1" spc="129" dirty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ar-AE" sz="2200" i="1" spc="129" dirty="0" smtClean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ℝ</m:t>
                            </m:r>
                          </m:e>
                          <m:sup>
                            <m:r>
                              <a:rPr lang="de-DE" sz="2200" b="0" i="1" spc="129" dirty="0" smtClean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ar-AE" sz="2200" i="1" spc="-1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∀</m:t>
                    </m:r>
                    <m:r>
                      <a:rPr lang="ar-AE" sz="22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ar-AE" sz="22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∈ </m:t>
                    </m:r>
                    <m:r>
                      <a:rPr lang="ar-A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ar-A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, </m:t>
                    </m:r>
                    <m:r>
                      <a:rPr lang="ar-A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b="0" i="1" spc="7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⋅</m:t>
                    </m:r>
                    <m:r>
                      <a:rPr lang="ar-A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ar-A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 ≤ 0}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>
          <p:sp>
            <p:nvSpPr>
              <p:cNvPr id="5" name="object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0104" y="963324"/>
                <a:ext cx="5671780" cy="2668198"/>
              </a:xfrm>
              <a:prstGeom prst="rect">
                <a:avLst/>
              </a:prstGeom>
              <a:blipFill>
                <a:blip r:embed="rId2"/>
                <a:stretch>
                  <a:fillRect l="-895" b="-23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 txBox="1"/>
          <p:nvPr/>
        </p:nvSpPr>
        <p:spPr>
          <a:xfrm>
            <a:off x="340525" y="4038417"/>
            <a:ext cx="4790533" cy="40462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65434" rIns="0" bIns="0" rtlCol="0">
            <a:spAutoFit/>
          </a:bodyPr>
          <a:lstStyle/>
          <a:p>
            <a:pPr marL="83053">
              <a:spcBef>
                <a:spcPts val="515"/>
              </a:spcBef>
            </a:pPr>
            <a:r>
              <a:rPr sz="2200" spc="-6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Proposition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/>
              <p:cNvSpPr txBox="1"/>
              <p:nvPr/>
            </p:nvSpPr>
            <p:spPr>
              <a:xfrm>
                <a:off x="335654" y="4465428"/>
                <a:ext cx="4790533" cy="1885891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txBody>
              <a:bodyPr vert="horz" wrap="square" lIns="0" tIns="124577" rIns="0" bIns="0" rtlCol="0">
                <a:spAutoFit/>
              </a:bodyPr>
              <a:lstStyle/>
              <a:p>
                <a:pPr marL="83053">
                  <a:spcBef>
                    <a:spcPts val="981"/>
                  </a:spcBef>
                </a:pPr>
                <a:r>
                  <a:rPr lang="de-DE" sz="2200" i="1" spc="20" dirty="0">
                    <a:latin typeface="Myriad Pro" panose="020B0503030403020204" pitchFamily="34" charset="0"/>
                    <a:cs typeface="Calibri"/>
                  </a:rPr>
                  <a:t>For </a:t>
                </a:r>
                <a:r>
                  <a:rPr lang="de-DE" sz="2200" i="1" spc="-10" dirty="0">
                    <a:latin typeface="Myriad Pro" panose="020B0503030403020204" pitchFamily="34" charset="0"/>
                    <a:cs typeface="Calibri"/>
                  </a:rPr>
                  <a:t>closed </a:t>
                </a:r>
                <a:r>
                  <a:rPr lang="de-DE" sz="2200" i="1" dirty="0">
                    <a:latin typeface="Myriad Pro" panose="020B0503030403020204" pitchFamily="34" charset="0"/>
                    <a:cs typeface="Calibri"/>
                  </a:rPr>
                  <a:t>convex </a:t>
                </a:r>
                <a:r>
                  <a:rPr lang="de-DE" sz="2200" i="1" spc="-20" dirty="0">
                    <a:latin typeface="Myriad Pro" panose="020B0503030403020204" pitchFamily="34" charset="0"/>
                    <a:cs typeface="Calibri"/>
                  </a:rPr>
                  <a:t>cones </a:t>
                </a:r>
                <a:r>
                  <a:rPr lang="de-DE" sz="2200" i="1" spc="11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X, </a:t>
                </a:r>
                <a:r>
                  <a:rPr lang="de-DE" sz="2200" i="1" spc="-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Y</a:t>
                </a:r>
                <a:r>
                  <a:rPr lang="de-DE" sz="2200" i="1" spc="238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i="1" spc="10" dirty="0">
                    <a:latin typeface="Myriad Pro" panose="020B0503030403020204" pitchFamily="34" charset="0"/>
                    <a:cs typeface="Calibri"/>
                  </a:rPr>
                  <a:t>:</a:t>
                </a:r>
                <a:endParaRPr lang="de-DE" sz="2200" i="1" dirty="0">
                  <a:latin typeface="Myriad Pro" panose="020B0503030403020204" pitchFamily="34" charset="0"/>
                  <a:cs typeface="Calibri"/>
                </a:endParaRPr>
              </a:p>
              <a:p>
                <a:pPr marL="425953" indent="-342900">
                  <a:spcBef>
                    <a:spcPts val="981"/>
                  </a:spcBef>
                  <a:buFont typeface="Arial" panose="020B0604020202020204" pitchFamily="34" charset="0"/>
                  <a:buChar char="•"/>
                </a:pPr>
                <a:r>
                  <a:rPr lang="de-DE" sz="2200" spc="979" baseline="13888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de-DE" sz="2200" b="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</m:e>
                      <m:sup>
                        <m:r>
                          <a:rPr lang="de-DE" sz="2200" b="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</m:oMath>
                </a14:m>
                <a:r>
                  <a:rPr lang="de-DE" sz="2200" i="1" spc="414" baseline="27777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i="1" spc="-10" dirty="0">
                    <a:latin typeface="Myriad Pro" panose="020B0503030403020204" pitchFamily="34" charset="0"/>
                    <a:cs typeface="Calibri"/>
                  </a:rPr>
                  <a:t>is </a:t>
                </a:r>
                <a:r>
                  <a:rPr lang="de-DE" sz="2200" i="1" spc="-79" dirty="0">
                    <a:latin typeface="Myriad Pro" panose="020B0503030403020204" pitchFamily="34" charset="0"/>
                    <a:cs typeface="Calibri"/>
                  </a:rPr>
                  <a:t>a </a:t>
                </a:r>
                <a:r>
                  <a:rPr lang="de-DE" sz="2200" i="1" spc="-10" dirty="0">
                    <a:latin typeface="Myriad Pro" panose="020B0503030403020204" pitchFamily="34" charset="0"/>
                    <a:cs typeface="Calibri"/>
                  </a:rPr>
                  <a:t>closed </a:t>
                </a:r>
                <a:r>
                  <a:rPr lang="de-DE" sz="2200" i="1" dirty="0">
                    <a:latin typeface="Myriad Pro" panose="020B0503030403020204" pitchFamily="34" charset="0"/>
                    <a:cs typeface="Calibri"/>
                  </a:rPr>
                  <a:t>convex</a:t>
                </a:r>
                <a:r>
                  <a:rPr lang="de-DE" sz="2200" i="1" spc="-168" dirty="0">
                    <a:latin typeface="Myriad Pro" panose="020B0503030403020204" pitchFamily="34" charset="0"/>
                    <a:cs typeface="Calibri"/>
                  </a:rPr>
                  <a:t> </a:t>
                </a:r>
                <a:r>
                  <a:rPr lang="de-DE" sz="2200" i="1" spc="-20" dirty="0">
                    <a:latin typeface="Myriad Pro" panose="020B0503030403020204" pitchFamily="34" charset="0"/>
                    <a:cs typeface="Calibri"/>
                  </a:rPr>
                  <a:t>cone</a:t>
                </a:r>
                <a:endParaRPr lang="de-DE" sz="2200" i="1" dirty="0">
                  <a:latin typeface="Myriad Pro" panose="020B0503030403020204" pitchFamily="34" charset="0"/>
                  <a:cs typeface="Calibri"/>
                </a:endParaRPr>
              </a:p>
              <a:p>
                <a:pPr marL="425953" indent="-342900">
                  <a:spcBef>
                    <a:spcPts val="981"/>
                  </a:spcBef>
                  <a:buFont typeface="Arial" panose="020B0604020202020204" pitchFamily="34" charset="0"/>
                  <a:buChar char="•"/>
                </a:pPr>
                <a:r>
                  <a:rPr lang="de-DE" sz="2200" spc="979" baseline="13888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spc="238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 spc="238" dirty="0" smtClean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de-DE" sz="2200" b="0" i="1" spc="238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  <m:r>
                      <a:rPr lang="de-DE" sz="2200" i="1" spc="355" baseline="277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</m:oMath>
                </a14:m>
                <a:endParaRPr lang="de-DE" sz="2200" i="1" dirty="0">
                  <a:latin typeface="Myriad Pro" panose="020B0503030403020204" pitchFamily="34" charset="0"/>
                  <a:cs typeface="Arial"/>
                </a:endParaRPr>
              </a:p>
              <a:p>
                <a:pPr marL="425953" indent="-342900">
                  <a:spcBef>
                    <a:spcPts val="981"/>
                  </a:spcBef>
                  <a:buFont typeface="Arial" panose="020B0604020202020204" pitchFamily="34" charset="0"/>
                  <a:buChar char="•"/>
                </a:pPr>
                <a:r>
                  <a:rPr lang="de-DE" sz="2200" spc="1100" baseline="13888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h𝑢𝑙𝑙</m:t>
                    </m:r>
                    <m:r>
                      <a:rPr lang="de-DE" sz="22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∪</m:t>
                    </m:r>
                    <m:r>
                      <a:rPr lang="de-DE" sz="22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𝑌</m:t>
                    </m:r>
                    <m:r>
                      <a:rPr lang="de-DE" sz="2200" i="1" spc="-21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200" i="1" spc="-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sSup>
                      <m:sSupPr>
                        <m:ctrlPr>
                          <a:rPr lang="de-DE" sz="2200" i="1" spc="277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 spc="226" dirty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lang="de-DE" sz="2200" i="1" spc="-268" dirty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∩</m:t>
                            </m:r>
                            <m:sSup>
                              <m:sSupPr>
                                <m:ctrlP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spc="277" dirty="0" smtClean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de-DE" sz="2200" b="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</m:oMath>
                </a14:m>
                <a:endParaRPr sz="2200" baseline="27777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54" y="4465428"/>
                <a:ext cx="4790533" cy="1885891"/>
              </a:xfrm>
              <a:prstGeom prst="rect">
                <a:avLst/>
              </a:prstGeom>
              <a:blipFill>
                <a:blip r:embed="rId3"/>
                <a:stretch>
                  <a:fillRect l="-1852" b="-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object 8"/>
          <p:cNvGrpSpPr/>
          <p:nvPr/>
        </p:nvGrpSpPr>
        <p:grpSpPr>
          <a:xfrm>
            <a:off x="5633917" y="1074235"/>
            <a:ext cx="2858968" cy="2858968"/>
            <a:chOff x="2840925" y="542091"/>
            <a:chExt cx="1442720" cy="1442720"/>
          </a:xfrm>
        </p:grpSpPr>
        <p:sp>
          <p:nvSpPr>
            <p:cNvPr id="9" name="object 9"/>
            <p:cNvSpPr/>
            <p:nvPr/>
          </p:nvSpPr>
          <p:spPr>
            <a:xfrm>
              <a:off x="2840925" y="853174"/>
              <a:ext cx="1131570" cy="1131570"/>
            </a:xfrm>
            <a:custGeom>
              <a:avLst/>
              <a:gdLst/>
              <a:ahLst/>
              <a:cxnLst/>
              <a:rect l="l" t="t" r="r" b="b"/>
              <a:pathLst>
                <a:path w="1131570" h="1131570">
                  <a:moveTo>
                    <a:pt x="0" y="0"/>
                  </a:moveTo>
                  <a:lnTo>
                    <a:pt x="1131086" y="1131086"/>
                  </a:lnTo>
                  <a:lnTo>
                    <a:pt x="710754" y="410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198002" y="547171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360004" y="720008"/>
                  </a:moveTo>
                  <a:lnTo>
                    <a:pt x="360004" y="0"/>
                  </a:lnTo>
                </a:path>
                <a:path w="1080135" h="1080135">
                  <a:moveTo>
                    <a:pt x="360004" y="720008"/>
                  </a:moveTo>
                  <a:lnTo>
                    <a:pt x="1080013" y="720008"/>
                  </a:lnTo>
                </a:path>
                <a:path w="1080135" h="1080135">
                  <a:moveTo>
                    <a:pt x="360004" y="720008"/>
                  </a:moveTo>
                  <a:lnTo>
                    <a:pt x="360004" y="1080013"/>
                  </a:lnTo>
                </a:path>
                <a:path w="1080135" h="1080135">
                  <a:moveTo>
                    <a:pt x="360004" y="720008"/>
                  </a:moveTo>
                  <a:lnTo>
                    <a:pt x="0" y="720008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561659" y="550099"/>
              <a:ext cx="713740" cy="711200"/>
            </a:xfrm>
            <a:custGeom>
              <a:avLst/>
              <a:gdLst/>
              <a:ahLst/>
              <a:cxnLst/>
              <a:rect l="l" t="t" r="r" b="b"/>
              <a:pathLst>
                <a:path w="713739" h="711200">
                  <a:moveTo>
                    <a:pt x="410353" y="0"/>
                  </a:moveTo>
                  <a:lnTo>
                    <a:pt x="0" y="710754"/>
                  </a:lnTo>
                  <a:lnTo>
                    <a:pt x="713428" y="303075"/>
                  </a:lnTo>
                  <a:lnTo>
                    <a:pt x="410353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564332" y="911682"/>
              <a:ext cx="609600" cy="352425"/>
            </a:xfrm>
            <a:custGeom>
              <a:avLst/>
              <a:gdLst/>
              <a:ahLst/>
              <a:cxnLst/>
              <a:rect l="l" t="t" r="r" b="b"/>
              <a:pathLst>
                <a:path w="609600" h="352425">
                  <a:moveTo>
                    <a:pt x="0" y="351845"/>
                  </a:moveTo>
                  <a:lnTo>
                    <a:pt x="60941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143401" y="898719"/>
              <a:ext cx="34925" cy="46355"/>
            </a:xfrm>
            <a:custGeom>
              <a:avLst/>
              <a:gdLst/>
              <a:ahLst/>
              <a:cxnLst/>
              <a:rect l="l" t="t" r="r" b="b"/>
              <a:pathLst>
                <a:path w="34925" h="46355">
                  <a:moveTo>
                    <a:pt x="0" y="0"/>
                  </a:moveTo>
                  <a:lnTo>
                    <a:pt x="7383" y="5054"/>
                  </a:lnTo>
                  <a:lnTo>
                    <a:pt x="17792" y="8542"/>
                  </a:lnTo>
                  <a:lnTo>
                    <a:pt x="27963" y="10380"/>
                  </a:lnTo>
                  <a:lnTo>
                    <a:pt x="34634" y="10488"/>
                  </a:lnTo>
                  <a:lnTo>
                    <a:pt x="31392" y="16319"/>
                  </a:lnTo>
                  <a:lnTo>
                    <a:pt x="27898" y="26046"/>
                  </a:lnTo>
                  <a:lnTo>
                    <a:pt x="25714" y="36804"/>
                  </a:lnTo>
                  <a:lnTo>
                    <a:pt x="26400" y="45726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/>
              <p:cNvSpPr txBox="1"/>
              <p:nvPr/>
            </p:nvSpPr>
            <p:spPr>
              <a:xfrm>
                <a:off x="8384592" y="1704400"/>
                <a:ext cx="222728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8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𝑤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592" y="1704400"/>
                <a:ext cx="222728" cy="362697"/>
              </a:xfrm>
              <a:prstGeom prst="rect">
                <a:avLst/>
              </a:prstGeom>
              <a:blipFill>
                <a:blip r:embed="rId4"/>
                <a:stretch>
                  <a:fillRect l="-16667" r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object 15"/>
          <p:cNvGrpSpPr/>
          <p:nvPr/>
        </p:nvGrpSpPr>
        <p:grpSpPr>
          <a:xfrm>
            <a:off x="7052095" y="1274248"/>
            <a:ext cx="741167" cy="1234440"/>
            <a:chOff x="3556579" y="643023"/>
            <a:chExt cx="374015" cy="622935"/>
          </a:xfrm>
        </p:grpSpPr>
        <p:sp>
          <p:nvSpPr>
            <p:cNvPr id="16" name="object 16"/>
            <p:cNvSpPr/>
            <p:nvPr/>
          </p:nvSpPr>
          <p:spPr>
            <a:xfrm>
              <a:off x="3561659" y="651437"/>
              <a:ext cx="352425" cy="609600"/>
            </a:xfrm>
            <a:custGeom>
              <a:avLst/>
              <a:gdLst/>
              <a:ahLst/>
              <a:cxnLst/>
              <a:rect l="l" t="t" r="r" b="b"/>
              <a:pathLst>
                <a:path w="352425" h="609600">
                  <a:moveTo>
                    <a:pt x="0" y="609416"/>
                  </a:moveTo>
                  <a:lnTo>
                    <a:pt x="351845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880741" y="647150"/>
              <a:ext cx="46355" cy="34925"/>
            </a:xfrm>
            <a:custGeom>
              <a:avLst/>
              <a:gdLst/>
              <a:ahLst/>
              <a:cxnLst/>
              <a:rect l="l" t="t" r="r" b="b"/>
              <a:pathLst>
                <a:path w="46354" h="34925">
                  <a:moveTo>
                    <a:pt x="0" y="8233"/>
                  </a:moveTo>
                  <a:lnTo>
                    <a:pt x="8922" y="8919"/>
                  </a:lnTo>
                  <a:lnTo>
                    <a:pt x="19679" y="6735"/>
                  </a:lnTo>
                  <a:lnTo>
                    <a:pt x="29407" y="3242"/>
                  </a:lnTo>
                  <a:lnTo>
                    <a:pt x="35238" y="0"/>
                  </a:lnTo>
                  <a:lnTo>
                    <a:pt x="35346" y="6671"/>
                  </a:lnTo>
                  <a:lnTo>
                    <a:pt x="37184" y="16841"/>
                  </a:lnTo>
                  <a:lnTo>
                    <a:pt x="40671" y="27250"/>
                  </a:lnTo>
                  <a:lnTo>
                    <a:pt x="45726" y="34634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8"/>
              <p:cNvSpPr txBox="1"/>
              <p:nvPr/>
            </p:nvSpPr>
            <p:spPr>
              <a:xfrm>
                <a:off x="7502242" y="1055286"/>
                <a:ext cx="166102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8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𝑣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242" y="1055286"/>
                <a:ext cx="166102" cy="362697"/>
              </a:xfrm>
              <a:prstGeom prst="rect">
                <a:avLst/>
              </a:prstGeom>
              <a:blipFill>
                <a:blip r:embed="rId5"/>
                <a:stretch>
                  <a:fillRect l="-21429" r="-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9"/>
              <p:cNvSpPr txBox="1"/>
              <p:nvPr/>
            </p:nvSpPr>
            <p:spPr>
              <a:xfrm>
                <a:off x="8177850" y="1073834"/>
                <a:ext cx="217694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1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𝑋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850" y="1073834"/>
                <a:ext cx="217694" cy="362697"/>
              </a:xfrm>
              <a:prstGeom prst="rect">
                <a:avLst/>
              </a:prstGeom>
              <a:blipFill>
                <a:blip r:embed="rId6"/>
                <a:stretch>
                  <a:fillRect l="-35294" r="-41176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0"/>
              <p:cNvSpPr txBox="1"/>
              <p:nvPr/>
            </p:nvSpPr>
            <p:spPr>
              <a:xfrm>
                <a:off x="6286397" y="2766312"/>
                <a:ext cx="650413" cy="37539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75503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b="0" i="1" spc="414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de-DE" sz="2200" b="0" i="1" spc="414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𝑋</m:t>
                          </m:r>
                        </m:e>
                        <m:sup>
                          <m:r>
                            <a:rPr lang="de-DE" sz="2200" b="0" i="1" spc="414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20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97" y="2766312"/>
                <a:ext cx="650413" cy="375392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object 21"/>
          <p:cNvGrpSpPr/>
          <p:nvPr/>
        </p:nvGrpSpPr>
        <p:grpSpPr>
          <a:xfrm>
            <a:off x="5818191" y="1772898"/>
            <a:ext cx="1975607" cy="1975607"/>
            <a:chOff x="2933915" y="894657"/>
            <a:chExt cx="996950" cy="996950"/>
          </a:xfrm>
        </p:grpSpPr>
        <p:sp>
          <p:nvSpPr>
            <p:cNvPr id="22" name="object 22"/>
            <p:cNvSpPr/>
            <p:nvPr/>
          </p:nvSpPr>
          <p:spPr>
            <a:xfrm>
              <a:off x="2942263" y="911682"/>
              <a:ext cx="609600" cy="352425"/>
            </a:xfrm>
            <a:custGeom>
              <a:avLst/>
              <a:gdLst/>
              <a:ahLst/>
              <a:cxnLst/>
              <a:rect l="l" t="t" r="r" b="b"/>
              <a:pathLst>
                <a:path w="609600" h="352425">
                  <a:moveTo>
                    <a:pt x="609416" y="351845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937976" y="898719"/>
              <a:ext cx="34925" cy="46355"/>
            </a:xfrm>
            <a:custGeom>
              <a:avLst/>
              <a:gdLst/>
              <a:ahLst/>
              <a:cxnLst/>
              <a:rect l="l" t="t" r="r" b="b"/>
              <a:pathLst>
                <a:path w="34925" h="46355">
                  <a:moveTo>
                    <a:pt x="8233" y="45726"/>
                  </a:moveTo>
                  <a:lnTo>
                    <a:pt x="8919" y="36804"/>
                  </a:lnTo>
                  <a:lnTo>
                    <a:pt x="6735" y="26046"/>
                  </a:lnTo>
                  <a:lnTo>
                    <a:pt x="3242" y="16319"/>
                  </a:lnTo>
                  <a:lnTo>
                    <a:pt x="0" y="10488"/>
                  </a:lnTo>
                  <a:lnTo>
                    <a:pt x="6671" y="10380"/>
                  </a:lnTo>
                  <a:lnTo>
                    <a:pt x="16841" y="8542"/>
                  </a:lnTo>
                  <a:lnTo>
                    <a:pt x="27250" y="5054"/>
                  </a:lnTo>
                  <a:lnTo>
                    <a:pt x="34634" y="0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561659" y="1273507"/>
              <a:ext cx="352425" cy="609600"/>
            </a:xfrm>
            <a:custGeom>
              <a:avLst/>
              <a:gdLst/>
              <a:ahLst/>
              <a:cxnLst/>
              <a:rect l="l" t="t" r="r" b="b"/>
              <a:pathLst>
                <a:path w="352425" h="609600">
                  <a:moveTo>
                    <a:pt x="0" y="0"/>
                  </a:moveTo>
                  <a:lnTo>
                    <a:pt x="351845" y="609416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880741" y="1852575"/>
              <a:ext cx="46355" cy="34925"/>
            </a:xfrm>
            <a:custGeom>
              <a:avLst/>
              <a:gdLst/>
              <a:ahLst/>
              <a:cxnLst/>
              <a:rect l="l" t="t" r="r" b="b"/>
              <a:pathLst>
                <a:path w="46354" h="34925">
                  <a:moveTo>
                    <a:pt x="45726" y="0"/>
                  </a:moveTo>
                  <a:lnTo>
                    <a:pt x="40671" y="7383"/>
                  </a:lnTo>
                  <a:lnTo>
                    <a:pt x="37184" y="17792"/>
                  </a:lnTo>
                  <a:lnTo>
                    <a:pt x="35346" y="27963"/>
                  </a:lnTo>
                  <a:lnTo>
                    <a:pt x="35238" y="34634"/>
                  </a:lnTo>
                  <a:lnTo>
                    <a:pt x="29407" y="31392"/>
                  </a:lnTo>
                  <a:lnTo>
                    <a:pt x="19679" y="27898"/>
                  </a:lnTo>
                  <a:lnTo>
                    <a:pt x="8922" y="25714"/>
                  </a:lnTo>
                  <a:lnTo>
                    <a:pt x="0" y="26400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617485" y="4032287"/>
            <a:ext cx="2666694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Why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convex</a:t>
            </a:r>
            <a:r>
              <a:rPr sz="2200" spc="-4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cones</a:t>
            </a:r>
            <a:r>
              <a:rPr lang="de-DE" sz="2200" spc="-89" dirty="0">
                <a:latin typeface="Myriad Pro" panose="020B0503030403020204" pitchFamily="34" charset="0"/>
                <a:cs typeface="Tahoma"/>
              </a:rPr>
              <a:t> 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?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7"/>
              <p:cNvSpPr txBox="1"/>
              <p:nvPr/>
            </p:nvSpPr>
            <p:spPr>
              <a:xfrm>
                <a:off x="5740817" y="4497072"/>
                <a:ext cx="3196027" cy="2098941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368705" indent="-294461">
                  <a:spcBef>
                    <a:spcPts val="188"/>
                  </a:spcBef>
                  <a:buClr>
                    <a:srgbClr val="004B59"/>
                  </a:buClr>
                  <a:buSzPct val="80000"/>
                  <a:buFontTx/>
                  <a:buChar char="►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=</m:t>
                    </m:r>
                    <m:sSup>
                      <m:sSupPr>
                        <m:ctrlPr>
                          <a:rPr lang="de-DE" sz="2200" i="1" spc="277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de-DE" sz="2200" i="1" spc="277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</m:e>
                      <m:sup>
                        <m:r>
                          <a:rPr lang="de-DE" sz="2200" i="1" spc="277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</m:oMath>
                </a14:m>
                <a:br>
                  <a:rPr lang="de-DE" sz="2200" baseline="27777" dirty="0">
                    <a:latin typeface="Myriad Pro" panose="020B0503030403020204" pitchFamily="34" charset="0"/>
                    <a:cs typeface="Arial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X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149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⊓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Y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= 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X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268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∩</m:t>
                    </m:r>
                    <m:r>
                      <m:rPr>
                        <m:nor/>
                      </m:rPr>
                      <a:rPr lang="de-DE" sz="2200" spc="-297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 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Y</m:t>
                    </m:r>
                  </m:oMath>
                </a14:m>
                <a:br>
                  <a:rPr lang="de-DE" sz="2200" spc="-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X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a:rPr lang="de-DE" sz="2200" i="1" spc="-89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Tahoma"/>
                      </a:rPr>
                      <m:t>⊔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Y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= </m:t>
                    </m:r>
                    <m:r>
                      <m:rPr>
                        <m:nor/>
                      </m:rPr>
                      <a:rPr lang="de-DE" sz="2200" i="1" spc="-3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hull</m:t>
                    </m:r>
                    <m:r>
                      <m:rPr>
                        <m:nor/>
                      </m:rPr>
                      <a:rPr lang="de-DE" sz="2200" i="1" spc="-3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(</m:t>
                    </m:r>
                    <m:r>
                      <m:rPr>
                        <m:nor/>
                      </m:rPr>
                      <a:rPr lang="de-DE" sz="2200" i="1" spc="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X</m:t>
                    </m:r>
                    <m:r>
                      <m:rPr>
                        <m:nor/>
                      </m:rPr>
                      <a:rPr lang="de-DE" sz="2200" i="1" spc="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268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∪ 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Y</m:t>
                    </m:r>
                    <m:r>
                      <m:rPr>
                        <m:nor/>
                      </m:rPr>
                      <a:rPr lang="de-DE" sz="2200" i="1" spc="-79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119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)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Lucida Sans Unicode"/>
                </a:endParaRPr>
              </a:p>
              <a:p>
                <a:pPr marL="368705" indent="-294461">
                  <a:spcBef>
                    <a:spcPts val="188"/>
                  </a:spcBef>
                  <a:buClr>
                    <a:srgbClr val="004B59"/>
                  </a:buClr>
                  <a:buSzPct val="80000"/>
                  <a:buFontTx/>
                  <a:buChar char="►"/>
                  <a:tabLst>
                    <a:tab pos="369964" algn="l"/>
                  </a:tabLst>
                </a:pPr>
                <a:r>
                  <a:rPr lang="de-DE" sz="2200" spc="-50" dirty="0" err="1"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/</a:t>
                </a:r>
                <a:r>
                  <a:rPr lang="de-DE" sz="2200" spc="-50" dirty="0" err="1">
                    <a:latin typeface="Myriad Pro" panose="020B0503030403020204" pitchFamily="34" charset="0"/>
                    <a:cs typeface="Tahoma"/>
                  </a:rPr>
                  <a:t>conic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  </a:t>
                </a:r>
                <a:r>
                  <a:rPr lang="de-DE" sz="2200" spc="-50" dirty="0" err="1">
                    <a:latin typeface="Myriad Pro" panose="020B0503030403020204" pitchFamily="34" charset="0"/>
                    <a:cs typeface="Tahoma"/>
                  </a:rPr>
                  <a:t>optimization</a:t>
                </a:r>
                <a:endParaRPr lang="de-DE" sz="2200" dirty="0">
                  <a:latin typeface="Myriad Pro" panose="020B0503030403020204" pitchFamily="34" charset="0"/>
                  <a:cs typeface="Lucida Sans Unicode"/>
                </a:endParaRPr>
              </a:p>
              <a:p>
                <a:pPr marL="368705" indent="-294461">
                  <a:spcBef>
                    <a:spcPts val="188"/>
                  </a:spcBef>
                  <a:buClr>
                    <a:srgbClr val="004B59"/>
                  </a:buClr>
                  <a:buSzPct val="80000"/>
                  <a:buFontTx/>
                  <a:buChar char="►"/>
                  <a:tabLst>
                    <a:tab pos="369964" algn="l"/>
                  </a:tabLst>
                </a:pPr>
                <a:endParaRPr lang="de-DE"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27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817" y="4497072"/>
                <a:ext cx="3196027" cy="2098941"/>
              </a:xfrm>
              <a:prstGeom prst="rect">
                <a:avLst/>
              </a:prstGeom>
              <a:blipFill>
                <a:blip r:embed="rId8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2774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39" y="158625"/>
            <a:ext cx="5134062" cy="46121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20" dirty="0">
                <a:solidFill>
                  <a:srgbClr val="004B59"/>
                </a:solidFill>
                <a:latin typeface="Tahoma"/>
                <a:cs typeface="Tahoma"/>
              </a:rPr>
              <a:t>Not </a:t>
            </a:r>
            <a:r>
              <a:rPr sz="2774" spc="-59" dirty="0">
                <a:solidFill>
                  <a:srgbClr val="004B59"/>
                </a:solidFill>
                <a:latin typeface="Tahoma"/>
                <a:cs typeface="Tahoma"/>
              </a:rPr>
              <a:t>all </a:t>
            </a:r>
            <a:r>
              <a:rPr sz="2774" spc="-149" dirty="0">
                <a:solidFill>
                  <a:srgbClr val="004B59"/>
                </a:solidFill>
                <a:latin typeface="Tahoma"/>
                <a:cs typeface="Tahoma"/>
              </a:rPr>
              <a:t>Cones </a:t>
            </a:r>
            <a:r>
              <a:rPr sz="2774" spc="-109" dirty="0">
                <a:solidFill>
                  <a:srgbClr val="004B59"/>
                </a:solidFill>
                <a:latin typeface="Tahoma"/>
                <a:cs typeface="Tahoma"/>
              </a:rPr>
              <a:t>Appropriate </a:t>
            </a:r>
            <a:r>
              <a:rPr sz="2774" spc="-129" dirty="0">
                <a:solidFill>
                  <a:srgbClr val="004B59"/>
                </a:solidFill>
                <a:latin typeface="Tahoma"/>
                <a:cs typeface="Tahoma"/>
              </a:rPr>
              <a:t>for</a:t>
            </a:r>
            <a:r>
              <a:rPr sz="2774" spc="495" dirty="0">
                <a:solidFill>
                  <a:srgbClr val="004B59"/>
                </a:solidFill>
                <a:latin typeface="Tahoma"/>
                <a:cs typeface="Tahoma"/>
              </a:rPr>
              <a:t> </a:t>
            </a:r>
            <a:r>
              <a:rPr sz="2774" spc="129" dirty="0">
                <a:solidFill>
                  <a:srgbClr val="00837F"/>
                </a:solidFill>
                <a:latin typeface="Lucida Sans Unicode"/>
                <a:cs typeface="Lucida Sans Unicode"/>
              </a:rPr>
              <a:t>ALC</a:t>
            </a:r>
            <a:endParaRPr sz="2774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5102" y="1120664"/>
            <a:ext cx="2507889" cy="2507889"/>
            <a:chOff x="363791" y="565520"/>
            <a:chExt cx="1265555" cy="1265555"/>
          </a:xfrm>
        </p:grpSpPr>
        <p:sp>
          <p:nvSpPr>
            <p:cNvPr id="4" name="object 4"/>
            <p:cNvSpPr/>
            <p:nvPr/>
          </p:nvSpPr>
          <p:spPr>
            <a:xfrm>
              <a:off x="366331" y="568060"/>
              <a:ext cx="0" cy="1260475"/>
            </a:xfrm>
            <a:custGeom>
              <a:avLst/>
              <a:gdLst/>
              <a:ahLst/>
              <a:cxnLst/>
              <a:rect l="l" t="t" r="r" b="b"/>
              <a:pathLst>
                <a:path h="1260475">
                  <a:moveTo>
                    <a:pt x="0" y="1260015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331" y="928065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359994" y="0"/>
                  </a:moveTo>
                  <a:lnTo>
                    <a:pt x="0" y="0"/>
                  </a:lnTo>
                  <a:lnTo>
                    <a:pt x="0" y="893686"/>
                  </a:lnTo>
                  <a:lnTo>
                    <a:pt x="359994" y="0"/>
                  </a:lnTo>
                  <a:close/>
                </a:path>
                <a:path w="900430" h="900430">
                  <a:moveTo>
                    <a:pt x="900010" y="540016"/>
                  </a:moveTo>
                  <a:lnTo>
                    <a:pt x="0" y="900010"/>
                  </a:lnTo>
                  <a:lnTo>
                    <a:pt x="900010" y="900010"/>
                  </a:lnTo>
                  <a:lnTo>
                    <a:pt x="900010" y="54001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331" y="1828076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01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0761" y="943380"/>
              <a:ext cx="880744" cy="878840"/>
            </a:xfrm>
            <a:custGeom>
              <a:avLst/>
              <a:gdLst/>
              <a:ahLst/>
              <a:cxnLst/>
              <a:rect l="l" t="t" r="r" b="b"/>
              <a:pathLst>
                <a:path w="880744" h="878839">
                  <a:moveTo>
                    <a:pt x="615041" y="0"/>
                  </a:moveTo>
                  <a:lnTo>
                    <a:pt x="0" y="878369"/>
                  </a:lnTo>
                  <a:lnTo>
                    <a:pt x="880266" y="265224"/>
                  </a:lnTo>
                  <a:lnTo>
                    <a:pt x="61504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827456" y="1991435"/>
                <a:ext cx="2340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56" y="1991435"/>
                <a:ext cx="234053" cy="358348"/>
              </a:xfrm>
              <a:prstGeom prst="rect">
                <a:avLst/>
              </a:prstGeom>
              <a:blipFill>
                <a:blip r:embed="rId2"/>
                <a:stretch>
                  <a:fillRect l="-31579" r="-26316" b="-103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/>
              <p:cNvSpPr txBox="1"/>
              <p:nvPr/>
            </p:nvSpPr>
            <p:spPr>
              <a:xfrm>
                <a:off x="1813573" y="2205453"/>
                <a:ext cx="22650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198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3" y="2205453"/>
                <a:ext cx="226503" cy="358348"/>
              </a:xfrm>
              <a:prstGeom prst="rect">
                <a:avLst/>
              </a:prstGeom>
              <a:blipFill>
                <a:blip r:embed="rId3"/>
                <a:stretch>
                  <a:fillRect l="-33333" r="-16667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10"/>
          <p:cNvSpPr/>
          <p:nvPr/>
        </p:nvSpPr>
        <p:spPr>
          <a:xfrm>
            <a:off x="730136" y="1125698"/>
            <a:ext cx="2497822" cy="2497822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015" y="1260015"/>
                </a:moveTo>
                <a:lnTo>
                  <a:pt x="1259105" y="1211683"/>
                </a:lnTo>
                <a:lnTo>
                  <a:pt x="1256397" y="1163812"/>
                </a:lnTo>
                <a:lnTo>
                  <a:pt x="1251924" y="1116433"/>
                </a:lnTo>
                <a:lnTo>
                  <a:pt x="1245719" y="1069580"/>
                </a:lnTo>
                <a:lnTo>
                  <a:pt x="1237813" y="1023285"/>
                </a:lnTo>
                <a:lnTo>
                  <a:pt x="1228239" y="977581"/>
                </a:lnTo>
                <a:lnTo>
                  <a:pt x="1217031" y="932500"/>
                </a:lnTo>
                <a:lnTo>
                  <a:pt x="1204221" y="888076"/>
                </a:lnTo>
                <a:lnTo>
                  <a:pt x="1189841" y="844339"/>
                </a:lnTo>
                <a:lnTo>
                  <a:pt x="1173925" y="801325"/>
                </a:lnTo>
                <a:lnTo>
                  <a:pt x="1156503" y="759064"/>
                </a:lnTo>
                <a:lnTo>
                  <a:pt x="1137611" y="717589"/>
                </a:lnTo>
                <a:lnTo>
                  <a:pt x="1117279" y="676934"/>
                </a:lnTo>
                <a:lnTo>
                  <a:pt x="1095541" y="637130"/>
                </a:lnTo>
                <a:lnTo>
                  <a:pt x="1072429" y="598211"/>
                </a:lnTo>
                <a:lnTo>
                  <a:pt x="1047976" y="560209"/>
                </a:lnTo>
                <a:lnTo>
                  <a:pt x="1022214" y="523156"/>
                </a:lnTo>
                <a:lnTo>
                  <a:pt x="995177" y="487086"/>
                </a:lnTo>
                <a:lnTo>
                  <a:pt x="966896" y="452030"/>
                </a:lnTo>
                <a:lnTo>
                  <a:pt x="937404" y="418022"/>
                </a:lnTo>
                <a:lnTo>
                  <a:pt x="906735" y="385095"/>
                </a:lnTo>
                <a:lnTo>
                  <a:pt x="874920" y="353280"/>
                </a:lnTo>
                <a:lnTo>
                  <a:pt x="841992" y="322610"/>
                </a:lnTo>
                <a:lnTo>
                  <a:pt x="807984" y="293119"/>
                </a:lnTo>
                <a:lnTo>
                  <a:pt x="772929" y="264838"/>
                </a:lnTo>
                <a:lnTo>
                  <a:pt x="736858" y="237800"/>
                </a:lnTo>
                <a:lnTo>
                  <a:pt x="699806" y="212039"/>
                </a:lnTo>
                <a:lnTo>
                  <a:pt x="661804" y="187586"/>
                </a:lnTo>
                <a:lnTo>
                  <a:pt x="622884" y="164474"/>
                </a:lnTo>
                <a:lnTo>
                  <a:pt x="583081" y="142735"/>
                </a:lnTo>
                <a:lnTo>
                  <a:pt x="542425" y="122404"/>
                </a:lnTo>
                <a:lnTo>
                  <a:pt x="500951" y="103511"/>
                </a:lnTo>
                <a:lnTo>
                  <a:pt x="458690" y="86090"/>
                </a:lnTo>
                <a:lnTo>
                  <a:pt x="415675" y="70173"/>
                </a:lnTo>
                <a:lnTo>
                  <a:pt x="371939" y="55793"/>
                </a:lnTo>
                <a:lnTo>
                  <a:pt x="327514" y="42983"/>
                </a:lnTo>
                <a:lnTo>
                  <a:pt x="282433" y="31775"/>
                </a:lnTo>
                <a:lnTo>
                  <a:pt x="236729" y="22202"/>
                </a:lnTo>
                <a:lnTo>
                  <a:pt x="190434" y="14296"/>
                </a:lnTo>
                <a:lnTo>
                  <a:pt x="143581" y="8090"/>
                </a:lnTo>
                <a:lnTo>
                  <a:pt x="96203" y="3617"/>
                </a:lnTo>
                <a:lnTo>
                  <a:pt x="48331" y="909"/>
                </a:lnTo>
                <a:lnTo>
                  <a:pt x="0" y="0"/>
                </a:lnTo>
              </a:path>
            </a:pathLst>
          </a:custGeom>
          <a:ln w="1012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2272220" y="1210517"/>
                <a:ext cx="3357401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⊔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r>
                  <a:rPr lang="de-DE" sz="2200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  <a:cs typeface="Arial"/>
                      </a:rPr>
                      <m:t>= 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h𝑢𝑙𝑙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∪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220" y="1210517"/>
                <a:ext cx="3357401" cy="358348"/>
              </a:xfrm>
              <a:prstGeom prst="rect">
                <a:avLst/>
              </a:prstGeom>
              <a:blipFill>
                <a:blip r:embed="rId4"/>
                <a:stretch>
                  <a:fillRect l="-2264" b="-37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2"/>
          <p:cNvSpPr txBox="1"/>
          <p:nvPr/>
        </p:nvSpPr>
        <p:spPr>
          <a:xfrm>
            <a:off x="725075" y="4129372"/>
            <a:ext cx="6147542" cy="139247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42312" indent="-342900">
              <a:spcBef>
                <a:spcPts val="1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95131" algn="l"/>
              </a:tabLst>
            </a:pPr>
            <a:r>
              <a:rPr lang="de-DE" sz="2200" spc="-50" dirty="0" err="1">
                <a:latin typeface="Myriad Pro" panose="020B0503030403020204" pitchFamily="34" charset="0"/>
                <a:cs typeface="Tahoma"/>
              </a:rPr>
              <a:t>Distributivity</a:t>
            </a:r>
            <a:r>
              <a:rPr lang="de-DE" sz="2200" spc="-5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19" dirty="0" err="1">
                <a:latin typeface="Myriad Pro" panose="020B0503030403020204" pitchFamily="34" charset="0"/>
                <a:cs typeface="Tahoma"/>
              </a:rPr>
              <a:t>law</a:t>
            </a:r>
            <a:r>
              <a:rPr lang="de-DE" sz="2200" spc="-11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>
                <a:latin typeface="Myriad Pro" panose="020B0503030403020204" pitchFamily="34" charset="0"/>
                <a:cs typeface="Tahoma"/>
              </a:rPr>
              <a:t>not</a:t>
            </a:r>
            <a:r>
              <a:rPr lang="de-DE" sz="2200" spc="258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 err="1">
                <a:latin typeface="Myriad Pro" panose="020B0503030403020204" pitchFamily="34" charset="0"/>
                <a:cs typeface="Tahoma"/>
              </a:rPr>
              <a:t>fulfilled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42312" indent="-342900">
              <a:spcBef>
                <a:spcPts val="337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95131" algn="l"/>
              </a:tabLst>
            </a:pPr>
            <a:r>
              <a:rPr lang="de-DE" sz="2200" spc="-40" dirty="0" err="1">
                <a:latin typeface="Myriad Pro" panose="020B0503030403020204" pitchFamily="34" charset="0"/>
                <a:cs typeface="Tahoma"/>
              </a:rPr>
              <a:t>What</a:t>
            </a:r>
            <a:r>
              <a:rPr lang="de-DE" sz="2200" spc="-4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09" dirty="0" err="1">
                <a:latin typeface="Myriad Pro" panose="020B0503030403020204" pitchFamily="34" charset="0"/>
                <a:cs typeface="Tahoma"/>
              </a:rPr>
              <a:t>should</a:t>
            </a:r>
            <a:r>
              <a:rPr lang="de-DE" sz="2200" spc="-10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208" dirty="0" err="1">
                <a:latin typeface="Myriad Pro" panose="020B0503030403020204" pitchFamily="34" charset="0"/>
                <a:cs typeface="Tahoma"/>
              </a:rPr>
              <a:t>we</a:t>
            </a:r>
            <a:r>
              <a:rPr lang="de-DE" sz="2200" spc="218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89" dirty="0">
                <a:latin typeface="Myriad Pro" panose="020B0503030403020204" pitchFamily="34" charset="0"/>
                <a:cs typeface="Tahoma"/>
              </a:rPr>
              <a:t>do?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42526" lvl="1" indent="-333471">
              <a:lnSpc>
                <a:spcPts val="2378"/>
              </a:lnSpc>
              <a:spcBef>
                <a:spcPts val="347"/>
              </a:spcBef>
              <a:buClr>
                <a:srgbClr val="004B59"/>
              </a:buClr>
              <a:buAutoNum type="arabicPeriod"/>
              <a:tabLst>
                <a:tab pos="943785" algn="l"/>
              </a:tabLst>
            </a:pPr>
            <a:r>
              <a:rPr lang="de-DE" sz="2200" spc="-30" dirty="0" err="1">
                <a:latin typeface="Myriad Pro" panose="020B0503030403020204" pitchFamily="34" charset="0"/>
                <a:cs typeface="Tahoma"/>
              </a:rPr>
              <a:t>Restrict</a:t>
            </a:r>
            <a:r>
              <a:rPr lang="de-DE" sz="2200" spc="-3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50" dirty="0" err="1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family</a:t>
            </a:r>
            <a:r>
              <a:rPr lang="de-DE" sz="2200" spc="-50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 err="1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of</a:t>
            </a:r>
            <a:r>
              <a:rPr lang="de-DE" sz="2200" spc="-6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09" dirty="0" err="1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cones</a:t>
            </a:r>
            <a:r>
              <a:rPr lang="de-DE" sz="2200" spc="-10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30" dirty="0">
                <a:latin typeface="Myriad Pro" panose="020B0503030403020204" pitchFamily="34" charset="0"/>
                <a:cs typeface="Tahoma"/>
              </a:rPr>
              <a:t>(in </a:t>
            </a:r>
            <a:r>
              <a:rPr lang="de-DE" sz="2200" spc="-69" dirty="0" err="1">
                <a:latin typeface="Myriad Pro" panose="020B0503030403020204" pitchFamily="34" charset="0"/>
                <a:cs typeface="Tahoma"/>
              </a:rPr>
              <a:t>the</a:t>
            </a:r>
            <a:r>
              <a:rPr lang="de-DE" sz="2200" spc="476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59" dirty="0" err="1">
                <a:latin typeface="Myriad Pro" panose="020B0503030403020204" pitchFamily="34" charset="0"/>
                <a:cs typeface="Tahoma"/>
              </a:rPr>
              <a:t>following</a:t>
            </a:r>
            <a:r>
              <a:rPr lang="de-DE" sz="2200" spc="-59" dirty="0">
                <a:latin typeface="Myriad Pro" panose="020B0503030403020204" pitchFamily="34" charset="0"/>
                <a:cs typeface="Tahoma"/>
              </a:rPr>
              <a:t>)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42526" lvl="1" indent="-333471">
              <a:lnSpc>
                <a:spcPts val="2378"/>
              </a:lnSpc>
              <a:buClr>
                <a:srgbClr val="004B59"/>
              </a:buClr>
              <a:buAutoNum type="arabicPeriod"/>
              <a:tabLst>
                <a:tab pos="943785" algn="l"/>
              </a:tabLst>
            </a:pPr>
            <a:r>
              <a:rPr lang="de-DE" sz="2200" spc="-89" dirty="0">
                <a:latin typeface="Myriad Pro" panose="020B0503030403020204" pitchFamily="34" charset="0"/>
                <a:cs typeface="Tahoma"/>
              </a:rPr>
              <a:t>Search </a:t>
            </a:r>
            <a:r>
              <a:rPr lang="de-DE" sz="2200" spc="-79" dirty="0" err="1">
                <a:latin typeface="Myriad Pro" panose="020B0503030403020204" pitchFamily="34" charset="0"/>
                <a:cs typeface="Tahoma"/>
              </a:rPr>
              <a:t>for</a:t>
            </a:r>
            <a:r>
              <a:rPr lang="de-DE" sz="2200" spc="-7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9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a </a:t>
            </a:r>
            <a:r>
              <a:rPr lang="de-DE" sz="22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(</a:t>
            </a:r>
            <a:r>
              <a:rPr lang="de-DE" sz="2200" spc="-50" dirty="0" err="1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the</a:t>
            </a:r>
            <a:r>
              <a:rPr lang="de-DE" sz="22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) </a:t>
            </a:r>
            <a:r>
              <a:rPr lang="de-DE" sz="2200" spc="-50" dirty="0" err="1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logic</a:t>
            </a:r>
            <a:r>
              <a:rPr lang="de-DE" sz="22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 err="1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of</a:t>
            </a:r>
            <a:r>
              <a:rPr lang="de-DE" sz="2200" spc="-6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09" dirty="0" err="1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cones</a:t>
            </a:r>
            <a:r>
              <a:rPr lang="de-DE" sz="2200" spc="13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>
                <a:latin typeface="Myriad Pro" panose="020B0503030403020204" pitchFamily="34" charset="0"/>
                <a:cs typeface="Tahoma"/>
              </a:rPr>
              <a:t>(</a:t>
            </a:r>
            <a:r>
              <a:rPr lang="de-DE" sz="2200" spc="-69" dirty="0" err="1">
                <a:latin typeface="Myriad Pro" panose="020B0503030403020204" pitchFamily="34" charset="0"/>
                <a:cs typeface="Tahoma"/>
              </a:rPr>
              <a:t>thereafter</a:t>
            </a:r>
            <a:r>
              <a:rPr lang="de-DE" sz="2200" spc="-69" dirty="0">
                <a:latin typeface="Myriad Pro" panose="020B0503030403020204" pitchFamily="34" charset="0"/>
                <a:cs typeface="Tahoma"/>
              </a:rPr>
              <a:t>)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425690" y="2152169"/>
                <a:ext cx="4344966" cy="693824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R="47818" algn="r">
                  <a:spcBef>
                    <a:spcPts val="178"/>
                  </a:spcBef>
                  <a:tabLst>
                    <a:tab pos="2447548" algn="l"/>
                    <a:tab pos="29622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198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i="1" spc="-16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⊓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2200" b="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⊔</m:t>
                      </m:r>
                      <m:r>
                        <a:rPr lang="de-DE" sz="2200" i="1" spc="-20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i="1" spc="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2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r>
                        <a:rPr lang="de-DE" sz="22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r>
                        <a:rPr lang="de-DE" sz="2200" i="1" spc="-19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</m:oMath>
                  </m:oMathPara>
                </a14:m>
                <a:endParaRPr lang="de-DE" sz="2200" dirty="0">
                  <a:latin typeface="Arial"/>
                  <a:cs typeface="Arial"/>
                </a:endParaRPr>
              </a:p>
              <a:p>
                <a:pPr marR="10067" algn="r">
                  <a:spcBef>
                    <a:spcPts val="69"/>
                  </a:spcBef>
                  <a:tabLst>
                    <a:tab pos="513417" algn="l"/>
                    <a:tab pos="2962225" algn="l"/>
                    <a:tab pos="347690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1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≠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d>
                        <m:dPr>
                          <m:ctrlPr>
                            <a:rPr lang="de-DE" sz="2200" i="1" spc="12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 spc="-198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𝐶</m:t>
                          </m:r>
                          <m:r>
                            <a:rPr lang="de-DE" sz="2200" i="1" spc="12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de-DE" sz="2200" b="0" i="1" spc="-168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  <m:t>⊓</m:t>
                          </m:r>
                          <m:r>
                            <a:rPr lang="de-DE" sz="2200" i="1" spc="-20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𝐴</m:t>
                          </m:r>
                        </m:e>
                      </m:d>
                      <m:r>
                        <a:rPr lang="de-DE" sz="2200" b="0" i="1" spc="-208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⊔</m:t>
                      </m:r>
                      <m:r>
                        <a:rPr lang="de-DE" sz="2200" i="1" spc="-20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spc="-19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b="0" i="1" spc="12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2200" i="1" spc="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2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r>
                        <a:rPr lang="de-DE" sz="22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⊥</m:t>
                      </m:r>
                    </m:oMath>
                  </m:oMathPara>
                </a14:m>
                <a:endParaRPr sz="2200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690" y="2152169"/>
                <a:ext cx="4344966" cy="693824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9">
                <a:extLst>
                  <a:ext uri="{FF2B5EF4-FFF2-40B4-BE49-F238E27FC236}">
                    <a16:creationId xmlns:a16="http://schemas.microsoft.com/office/drawing/2014/main" id="{C7948A0B-3EBE-3346-8D74-5B89CF8CE940}"/>
                  </a:ext>
                </a:extLst>
              </p:cNvPr>
              <p:cNvSpPr txBox="1"/>
              <p:nvPr/>
            </p:nvSpPr>
            <p:spPr>
              <a:xfrm>
                <a:off x="2123728" y="3142660"/>
                <a:ext cx="22650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9">
                <a:extLst>
                  <a:ext uri="{FF2B5EF4-FFF2-40B4-BE49-F238E27FC236}">
                    <a16:creationId xmlns:a16="http://schemas.microsoft.com/office/drawing/2014/main" id="{C7948A0B-3EBE-3346-8D74-5B89CF8CE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42660"/>
                <a:ext cx="226503" cy="358348"/>
              </a:xfrm>
              <a:prstGeom prst="rect">
                <a:avLst/>
              </a:prstGeom>
              <a:blipFill>
                <a:blip r:embed="rId6"/>
                <a:stretch>
                  <a:fillRect l="-31579" r="-31579"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344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DE132-93A2-0C4B-9D1D-E65DED25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954143" cy="1362075"/>
          </a:xfrm>
        </p:spPr>
        <p:txBody>
          <a:bodyPr/>
          <a:lstStyle/>
          <a:p>
            <a:r>
              <a:rPr lang="de-DE" dirty="0" err="1"/>
              <a:t>Faithful</a:t>
            </a:r>
            <a:r>
              <a:rPr lang="de-DE" dirty="0"/>
              <a:t> Embedding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 AL-CONES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2F225D-9E58-6941-8A99-69DC22244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C9B01-7689-F24A-9900-AC373A5B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00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D8776-2E75-6042-A43B-1CFA240F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 in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ways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7B1A7-FC17-834F-92BC-56F831475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Text-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(such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) </a:t>
            </a:r>
            <a:r>
              <a:rPr lang="de-DE" dirty="0" err="1"/>
              <a:t>require</a:t>
            </a:r>
            <a:r>
              <a:rPr lang="de-DE" dirty="0"/>
              <a:t> a </a:t>
            </a:r>
            <a:r>
              <a:rPr lang="de-DE" dirty="0" err="1"/>
              <a:t>deep</a:t>
            </a:r>
            <a:r>
              <a:rPr lang="de-DE" dirty="0"/>
              <a:t>, </a:t>
            </a:r>
            <a:r>
              <a:rPr lang="de-DE" dirty="0" err="1"/>
              <a:t>here</a:t>
            </a:r>
            <a:r>
              <a:rPr lang="de-DE" dirty="0"/>
              <a:t>: </a:t>
            </a:r>
            <a:r>
              <a:rPr lang="de-DE" dirty="0" err="1">
                <a:solidFill>
                  <a:srgbClr val="FF0000"/>
                </a:solidFill>
              </a:rPr>
              <a:t>semantical</a:t>
            </a:r>
            <a:r>
              <a:rPr lang="de-DE" dirty="0"/>
              <a:t>, 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r>
              <a:rPr lang="de-DE" dirty="0"/>
              <a:t>Word </a:t>
            </a:r>
            <a:r>
              <a:rPr lang="de-DE" dirty="0" err="1"/>
              <a:t>Embeddings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representing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vectors</a:t>
            </a:r>
            <a:r>
              <a:rPr lang="de-DE" dirty="0"/>
              <a:t> in a </a:t>
            </a:r>
            <a:r>
              <a:rPr lang="de-DE" dirty="0" err="1"/>
              <a:t>low</a:t>
            </a:r>
            <a:r>
              <a:rPr lang="de-DE" dirty="0"/>
              <a:t>-dimensional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space</a:t>
            </a:r>
            <a:endParaRPr lang="de-DE" dirty="0"/>
          </a:p>
          <a:p>
            <a:r>
              <a:rPr lang="de-DE" dirty="0" err="1"/>
              <a:t>Semantical</a:t>
            </a:r>
            <a:r>
              <a:rPr lang="de-DE" dirty="0"/>
              <a:t> </a:t>
            </a:r>
            <a:r>
              <a:rPr lang="de-DE" dirty="0" err="1"/>
              <a:t>similarity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reflected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nearness</a:t>
            </a:r>
            <a:r>
              <a:rPr lang="de-DE" dirty="0"/>
              <a:t> (e.g. </a:t>
            </a:r>
            <a:r>
              <a:rPr lang="de-DE" dirty="0" err="1"/>
              <a:t>cosine</a:t>
            </a:r>
            <a:r>
              <a:rPr lang="de-DE" dirty="0"/>
              <a:t>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‘ </a:t>
            </a:r>
            <a:r>
              <a:rPr lang="de-DE" dirty="0" err="1"/>
              <a:t>vectors</a:t>
            </a:r>
            <a:r>
              <a:rPr lang="de-DE" dirty="0"/>
              <a:t> </a:t>
            </a:r>
          </a:p>
          <a:p>
            <a:r>
              <a:rPr lang="de-DE" dirty="0"/>
              <a:t>Prominent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word2Vec (</a:t>
            </a:r>
            <a:r>
              <a:rPr lang="de-DE" dirty="0" err="1"/>
              <a:t>Mikolov</a:t>
            </a:r>
            <a:r>
              <a:rPr lang="de-DE" dirty="0"/>
              <a:t> et al. 13)</a:t>
            </a:r>
          </a:p>
          <a:p>
            <a:pPr lvl="1"/>
            <a:r>
              <a:rPr lang="de-DE" dirty="0"/>
              <a:t>Learning in word2Vec </a:t>
            </a:r>
            <a:r>
              <a:rPr lang="de-DE" dirty="0" err="1"/>
              <a:t>based</a:t>
            </a:r>
            <a:r>
              <a:rPr lang="de-DE" dirty="0"/>
              <a:t> on a </a:t>
            </a:r>
            <a:r>
              <a:rPr lang="de-DE" dirty="0" err="1">
                <a:solidFill>
                  <a:srgbClr val="FF0000"/>
                </a:solidFill>
              </a:rPr>
              <a:t>shallow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 </a:t>
            </a:r>
          </a:p>
          <a:p>
            <a:pPr lvl="1"/>
            <a:r>
              <a:rPr lang="de-DE" dirty="0"/>
              <a:t>But,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:  </a:t>
            </a:r>
            <a:r>
              <a:rPr lang="de-DE" dirty="0" err="1"/>
              <a:t>reading</a:t>
            </a:r>
            <a:r>
              <a:rPr lang="de-DE" dirty="0"/>
              <a:t> a </a:t>
            </a:r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, </a:t>
            </a:r>
            <a:r>
              <a:rPr lang="en-US" dirty="0"/>
              <a:t>relating each word with surrounding words (= </a:t>
            </a:r>
            <a:r>
              <a:rPr lang="en-US" dirty="0">
                <a:solidFill>
                  <a:srgbClr val="FF0000"/>
                </a:solidFill>
              </a:rPr>
              <a:t>context</a:t>
            </a:r>
            <a:r>
              <a:rPr lang="en-US" dirty="0"/>
              <a:t>)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 =&gt; The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self-supervised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learning</a:t>
            </a:r>
            <a:endParaRPr lang="de-DE" dirty="0">
              <a:solidFill>
                <a:srgbClr val="032EF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7C5274-E24A-324D-A96D-4290E3FD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89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6" y="147724"/>
            <a:ext cx="6588713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129" dirty="0">
                <a:solidFill>
                  <a:srgbClr val="004B59"/>
                </a:solidFill>
                <a:latin typeface="Tahoma"/>
                <a:cs typeface="Tahoma"/>
              </a:rPr>
              <a:t>Searching for </a:t>
            </a:r>
            <a:r>
              <a:rPr sz="2774" spc="-50" dirty="0">
                <a:solidFill>
                  <a:srgbClr val="00837F"/>
                </a:solidFill>
                <a:latin typeface="Lucida Sans Unicode"/>
                <a:cs typeface="Lucida Sans Unicode"/>
              </a:rPr>
              <a:t>ALC</a:t>
            </a:r>
            <a:r>
              <a:rPr sz="2774" spc="-50" dirty="0">
                <a:solidFill>
                  <a:srgbClr val="004B59"/>
                </a:solidFill>
                <a:latin typeface="Tahoma"/>
                <a:cs typeface="Tahoma"/>
              </a:rPr>
              <a:t>-cones </a:t>
            </a:r>
            <a:r>
              <a:rPr sz="2774" spc="-129" dirty="0">
                <a:solidFill>
                  <a:srgbClr val="004B59"/>
                </a:solidFill>
                <a:latin typeface="Tahoma"/>
                <a:cs typeface="Tahoma"/>
              </a:rPr>
              <a:t>(Nomen </a:t>
            </a:r>
            <a:r>
              <a:rPr sz="2774" spc="-139" dirty="0">
                <a:solidFill>
                  <a:srgbClr val="004B59"/>
                </a:solidFill>
                <a:latin typeface="Tahoma"/>
                <a:cs typeface="Tahoma"/>
              </a:rPr>
              <a:t>est</a:t>
            </a:r>
            <a:r>
              <a:rPr sz="2774" spc="525" dirty="0">
                <a:solidFill>
                  <a:srgbClr val="004B59"/>
                </a:solidFill>
                <a:latin typeface="Tahoma"/>
                <a:cs typeface="Tahoma"/>
              </a:rPr>
              <a:t> </a:t>
            </a:r>
            <a:r>
              <a:rPr sz="2774" spc="-129" dirty="0">
                <a:solidFill>
                  <a:srgbClr val="004B59"/>
                </a:solidFill>
                <a:latin typeface="Tahoma"/>
                <a:cs typeface="Tahoma"/>
              </a:rPr>
              <a:t>Omen)</a:t>
            </a:r>
            <a:endParaRPr sz="2774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6069" y="2018190"/>
            <a:ext cx="7888588" cy="2563256"/>
            <a:chOff x="313816" y="1018438"/>
            <a:chExt cx="3980815" cy="1293495"/>
          </a:xfrm>
        </p:grpSpPr>
        <p:sp>
          <p:nvSpPr>
            <p:cNvPr id="4" name="object 4"/>
            <p:cNvSpPr/>
            <p:nvPr/>
          </p:nvSpPr>
          <p:spPr>
            <a:xfrm>
              <a:off x="313816" y="1018438"/>
              <a:ext cx="3980815" cy="242570"/>
            </a:xfrm>
            <a:custGeom>
              <a:avLst/>
              <a:gdLst/>
              <a:ahLst/>
              <a:cxnLst/>
              <a:rect l="l" t="t" r="r" b="b"/>
              <a:pathLst>
                <a:path w="3980815" h="242569">
                  <a:moveTo>
                    <a:pt x="0" y="242252"/>
                  </a:moveTo>
                  <a:lnTo>
                    <a:pt x="3980370" y="242252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42252"/>
                  </a:lnTo>
                  <a:close/>
                </a:path>
              </a:pathLst>
            </a:custGeom>
            <a:solidFill>
              <a:srgbClr val="032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1260691"/>
              <a:ext cx="3980815" cy="1050925"/>
            </a:xfrm>
            <a:custGeom>
              <a:avLst/>
              <a:gdLst/>
              <a:ahLst/>
              <a:cxnLst/>
              <a:rect l="l" t="t" r="r" b="b"/>
              <a:pathLst>
                <a:path w="3980815" h="1050925">
                  <a:moveTo>
                    <a:pt x="3980370" y="0"/>
                  </a:moveTo>
                  <a:lnTo>
                    <a:pt x="0" y="0"/>
                  </a:lnTo>
                  <a:lnTo>
                    <a:pt x="0" y="1050798"/>
                  </a:lnTo>
                  <a:lnTo>
                    <a:pt x="3980370" y="1050798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032EF0">
                <a:alpha val="1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667243" y="2009277"/>
                <a:ext cx="7616782" cy="1941270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50335">
                  <a:spcBef>
                    <a:spcPts val="188"/>
                  </a:spcBef>
                </a:pPr>
                <a:r>
                  <a:rPr lang="de-DE"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Definition </a:t>
                </a:r>
                <a:r>
                  <a:rPr lang="de-DE" sz="2378" spc="-99" dirty="0">
                    <a:solidFill>
                      <a:srgbClr val="FFFFFF"/>
                    </a:solidFill>
                    <a:latin typeface="Tahoma"/>
                    <a:cs typeface="Tahoma"/>
                  </a:rPr>
                  <a:t>(Axis-aligned </a:t>
                </a:r>
                <a:r>
                  <a:rPr lang="de-DE" sz="2378" spc="-119" dirty="0">
                    <a:solidFill>
                      <a:srgbClr val="FFFFFF"/>
                    </a:solidFill>
                    <a:latin typeface="Tahoma"/>
                    <a:cs typeface="Tahoma"/>
                  </a:rPr>
                  <a:t>Cone</a:t>
                </a:r>
                <a:r>
                  <a:rPr lang="de-DE" sz="2378" spc="226" dirty="0">
                    <a:solidFill>
                      <a:srgbClr val="FFFFFF"/>
                    </a:solidFill>
                    <a:latin typeface="Tahoma"/>
                    <a:cs typeface="Tahoma"/>
                  </a:rPr>
                  <a:t> </a:t>
                </a:r>
                <a:r>
                  <a:rPr lang="de-DE" sz="2378" spc="-99" dirty="0">
                    <a:solidFill>
                      <a:srgbClr val="FFFFFF"/>
                    </a:solidFill>
                    <a:latin typeface="Tahoma"/>
                    <a:cs typeface="Tahoma"/>
                  </a:rPr>
                  <a:t>(al-cone))</a:t>
                </a:r>
                <a:endParaRPr lang="de-DE" sz="2378" dirty="0">
                  <a:latin typeface="Tahoma"/>
                  <a:cs typeface="Tahoma"/>
                </a:endParaRPr>
              </a:p>
              <a:p>
                <a:pPr>
                  <a:lnSpc>
                    <a:spcPct val="100000"/>
                  </a:lnSpc>
                </a:pPr>
                <a:endParaRPr lang="de-DE" sz="2774" dirty="0">
                  <a:latin typeface="Tahoma"/>
                  <a:cs typeface="Tahoma"/>
                </a:endParaRPr>
              </a:p>
              <a:p>
                <a:pPr>
                  <a:spcBef>
                    <a:spcPts val="69"/>
                  </a:spcBef>
                </a:pPr>
                <a:endParaRPr lang="de-DE" sz="2279" dirty="0">
                  <a:latin typeface="Tahoma"/>
                  <a:cs typeface="Tahoma"/>
                </a:endParaRPr>
              </a:p>
              <a:p>
                <a:pPr marL="289427">
                  <a:tabLst>
                    <a:tab pos="2988651" algn="l"/>
                  </a:tabLst>
                </a:pPr>
                <a14:m>
                  <m:oMath xmlns:m="http://schemas.openxmlformats.org/officeDocument/2006/math">
                    <m:r>
                      <a:rPr lang="de-DE" sz="218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</m:oMath>
                </a14:m>
                <a:r>
                  <a:rPr lang="de-DE" sz="2180" i="1" spc="-20" dirty="0">
                    <a:solidFill>
                      <a:srgbClr val="00837F"/>
                    </a:solidFill>
                    <a:latin typeface="Arial"/>
                    <a:cs typeface="Arial"/>
                  </a:rPr>
                  <a:t>  </a:t>
                </a:r>
                <a:r>
                  <a:rPr lang="de-DE" sz="2180" spc="-79" dirty="0">
                    <a:latin typeface="Tahoma"/>
                    <a:cs typeface="Tahoma"/>
                  </a:rPr>
                  <a:t>is </a:t>
                </a:r>
                <a:r>
                  <a:rPr lang="de-DE" sz="2180" spc="-119" dirty="0">
                    <a:latin typeface="Tahoma"/>
                    <a:cs typeface="Tahoma"/>
                  </a:rPr>
                  <a:t>an </a:t>
                </a:r>
                <a:r>
                  <a:rPr lang="de-DE" sz="2180" spc="-99" dirty="0">
                    <a:latin typeface="Tahoma"/>
                    <a:cs typeface="Tahoma"/>
                  </a:rPr>
                  <a:t>al-cone</a:t>
                </a:r>
                <a:r>
                  <a:rPr lang="de-DE" sz="2180" spc="168" dirty="0">
                    <a:latin typeface="Tahoma"/>
                    <a:cs typeface="Tahoma"/>
                  </a:rPr>
                  <a:t> </a:t>
                </a:r>
                <a:r>
                  <a:rPr lang="de-DE" sz="2180" spc="-59" dirty="0">
                    <a:latin typeface="Tahoma"/>
                    <a:cs typeface="Tahoma"/>
                  </a:rPr>
                  <a:t>in</a:t>
                </a:r>
                <a:r>
                  <a:rPr lang="de-DE" sz="2180" spc="30" dirty="0"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180" i="1" spc="-2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de-DE" sz="2180" i="1" spc="-2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ℝ</m:t>
                        </m:r>
                      </m:e>
                      <m:sup>
                        <m:r>
                          <a:rPr lang="de-DE" sz="2180" b="0" i="1" spc="-2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378" i="1" spc="-30" baseline="31250" dirty="0">
                    <a:solidFill>
                      <a:srgbClr val="00837F"/>
                    </a:solidFill>
                    <a:latin typeface="Arial"/>
                    <a:cs typeface="Arial"/>
                  </a:rPr>
                  <a:t>	</a:t>
                </a:r>
                <a:r>
                  <a:rPr lang="de-DE" sz="2180" spc="-50" dirty="0">
                    <a:latin typeface="Tahoma"/>
                    <a:cs typeface="Tahoma"/>
                  </a:rPr>
                  <a:t>iff </a:t>
                </a:r>
                <a14:m>
                  <m:oMath xmlns:m="http://schemas.openxmlformats.org/officeDocument/2006/math">
                    <m:r>
                      <a:rPr lang="de-DE" sz="218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18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= </m:t>
                    </m:r>
                    <m:r>
                      <a:rPr lang="de-DE" sz="218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378" i="1" spc="14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Book Antiqua"/>
                      </a:rPr>
                      <m:t>1 </m:t>
                    </m:r>
                    <m:r>
                      <a:rPr lang="de-DE" sz="218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×</m:t>
                    </m:r>
                    <m:r>
                      <a:rPr lang="de-DE" sz="2180" b="0" i="1" spc="-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…× </m:t>
                    </m:r>
                    <m:r>
                      <a:rPr lang="de-DE" sz="218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378" i="1" spc="-30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endParaRPr lang="de-DE" sz="2378" baseline="-10416" dirty="0">
                  <a:latin typeface="Arial"/>
                  <a:cs typeface="Arial"/>
                </a:endParaRPr>
              </a:p>
              <a:p>
                <a:pPr marL="3553662">
                  <a:spcBef>
                    <a:spcPts val="662"/>
                  </a:spcBef>
                </a:pPr>
                <a:r>
                  <a:rPr lang="de-DE" sz="2180" spc="-149" dirty="0">
                    <a:latin typeface="Tahoma"/>
                    <a:cs typeface="Tahoma"/>
                  </a:rPr>
                  <a:t>where </a:t>
                </a:r>
                <a:r>
                  <a:rPr lang="de-DE" sz="2180" spc="-129" dirty="0">
                    <a:latin typeface="Tahoma"/>
                    <a:cs typeface="Tahoma"/>
                  </a:rPr>
                  <a:t>each </a:t>
                </a:r>
                <a14:m>
                  <m:oMath xmlns:m="http://schemas.openxmlformats.org/officeDocument/2006/math">
                    <m:r>
                      <a:rPr lang="de-DE" sz="218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378" i="1" spc="14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𝑖</m:t>
                    </m:r>
                    <m:r>
                      <a:rPr lang="de-DE" sz="2378" i="1" spc="14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180" i="1" spc="-29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 </m:t>
                    </m:r>
                    <m:r>
                      <a:rPr lang="de-DE" sz="2180" i="1" spc="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18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ℝ</m:t>
                    </m:r>
                    <m:r>
                      <a:rPr lang="de-DE" sz="2180" i="1" spc="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de-DE" sz="218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ℝ</m:t>
                    </m:r>
                    <m:r>
                      <a:rPr lang="de-DE" sz="2378" i="1" spc="30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+</m:t>
                    </m:r>
                    <m:r>
                      <a:rPr lang="de-DE" sz="218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de-DE" sz="218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ℝ</m:t>
                    </m:r>
                    <m:r>
                      <a:rPr lang="de-DE" sz="2378" i="1" spc="59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−</m:t>
                    </m:r>
                    <m:r>
                      <a:rPr lang="de-DE" sz="218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de-DE" sz="2180" i="1" spc="-44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180" i="1" spc="24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180" i="1" spc="24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Tahoma"/>
                      </a:rPr>
                      <m:t>0</m:t>
                    </m:r>
                    <m:r>
                      <a:rPr lang="de-DE" sz="2180" i="1" spc="24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}}</m:t>
                    </m:r>
                  </m:oMath>
                </a14:m>
                <a:endParaRPr sz="2180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3" y="2009277"/>
                <a:ext cx="7616782" cy="1941270"/>
              </a:xfrm>
              <a:prstGeom prst="rect">
                <a:avLst/>
              </a:prstGeom>
              <a:blipFill>
                <a:blip r:embed="rId2"/>
                <a:stretch>
                  <a:fillRect l="-1830" t="-3896" b="-58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599018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69" y="584452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90"/>
                </a:moveTo>
                <a:lnTo>
                  <a:pt x="3980370" y="242290"/>
                </a:lnTo>
                <a:lnTo>
                  <a:pt x="3980370" y="0"/>
                </a:lnTo>
                <a:lnTo>
                  <a:pt x="0" y="0"/>
                </a:lnTo>
                <a:lnTo>
                  <a:pt x="0" y="242290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/>
              <p:nvPr/>
            </p:nvSpPr>
            <p:spPr>
              <a:xfrm>
                <a:off x="692411" y="575589"/>
                <a:ext cx="5607781" cy="39007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lang="de-DE" sz="2378" spc="-109" dirty="0">
                    <a:solidFill>
                      <a:srgbClr val="FFFFFF"/>
                    </a:solidFill>
                    <a:latin typeface="Tahoma"/>
                    <a:cs typeface="Tahoma"/>
                  </a:rPr>
                  <a:t>Example (Embedding for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tbox </a:t>
                </a:r>
                <a14:m>
                  <m:oMath xmlns:m="http://schemas.openxmlformats.org/officeDocument/2006/math">
                    <m:r>
                      <a:rPr lang="de-DE" sz="2378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378" b="0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r>
                  <a:rPr lang="de-DE" sz="2378" spc="178" dirty="0">
                    <a:solidFill>
                      <a:srgbClr val="FFFFFF"/>
                    </a:solidFill>
                    <a:latin typeface="Tahoma"/>
                    <a:cs typeface="Tahoma"/>
                  </a:rPr>
                  <a:t>)</a:t>
                </a:r>
                <a:endParaRPr sz="2378" dirty="0">
                  <a:latin typeface="Tahoma"/>
                  <a:cs typeface="Tahoma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1" y="575589"/>
                <a:ext cx="5607781" cy="390077"/>
              </a:xfrm>
              <a:prstGeom prst="rect">
                <a:avLst/>
              </a:prstGeom>
              <a:blipFill>
                <a:blip r:embed="rId2"/>
                <a:stretch>
                  <a:fillRect l="-2941" t="-22581" b="-451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/>
          <p:cNvGrpSpPr/>
          <p:nvPr/>
        </p:nvGrpSpPr>
        <p:grpSpPr>
          <a:xfrm>
            <a:off x="626069" y="1064588"/>
            <a:ext cx="7888588" cy="4795567"/>
            <a:chOff x="313816" y="537222"/>
            <a:chExt cx="3980815" cy="2419985"/>
          </a:xfrm>
        </p:grpSpPr>
        <p:sp>
          <p:nvSpPr>
            <p:cNvPr id="5" name="object 5"/>
            <p:cNvSpPr/>
            <p:nvPr/>
          </p:nvSpPr>
          <p:spPr>
            <a:xfrm>
              <a:off x="313816" y="537222"/>
              <a:ext cx="3980815" cy="2419985"/>
            </a:xfrm>
            <a:custGeom>
              <a:avLst/>
              <a:gdLst/>
              <a:ahLst/>
              <a:cxnLst/>
              <a:rect l="l" t="t" r="r" b="b"/>
              <a:pathLst>
                <a:path w="3980815" h="2419985">
                  <a:moveTo>
                    <a:pt x="3980370" y="0"/>
                  </a:moveTo>
                  <a:lnTo>
                    <a:pt x="0" y="0"/>
                  </a:lnTo>
                  <a:lnTo>
                    <a:pt x="0" y="2419705"/>
                  </a:lnTo>
                  <a:lnTo>
                    <a:pt x="3980370" y="2419705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9403" y="1662519"/>
              <a:ext cx="1710055" cy="0"/>
            </a:xfrm>
            <a:custGeom>
              <a:avLst/>
              <a:gdLst/>
              <a:ahLst/>
              <a:cxnLst/>
              <a:rect l="l" t="t" r="r" b="b"/>
              <a:pathLst>
                <a:path w="1710055">
                  <a:moveTo>
                    <a:pt x="0" y="0"/>
                  </a:moveTo>
                  <a:lnTo>
                    <a:pt x="767306" y="0"/>
                  </a:lnTo>
                </a:path>
                <a:path w="1710055">
                  <a:moveTo>
                    <a:pt x="942721" y="0"/>
                  </a:moveTo>
                  <a:lnTo>
                    <a:pt x="1205280" y="0"/>
                  </a:lnTo>
                </a:path>
                <a:path w="1710055">
                  <a:moveTo>
                    <a:pt x="1368744" y="0"/>
                  </a:moveTo>
                  <a:lnTo>
                    <a:pt x="1710027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4469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5" h="52705">
                  <a:moveTo>
                    <a:pt x="24671" y="52633"/>
                  </a:moveTo>
                  <a:lnTo>
                    <a:pt x="20816" y="44589"/>
                  </a:lnTo>
                  <a:lnTo>
                    <a:pt x="13569" y="36391"/>
                  </a:lnTo>
                  <a:lnTo>
                    <a:pt x="5705" y="29734"/>
                  </a:lnTo>
                  <a:lnTo>
                    <a:pt x="0" y="26316"/>
                  </a:lnTo>
                  <a:lnTo>
                    <a:pt x="5705" y="22898"/>
                  </a:lnTo>
                  <a:lnTo>
                    <a:pt x="13569" y="16242"/>
                  </a:lnTo>
                  <a:lnTo>
                    <a:pt x="20816" y="8044"/>
                  </a:lnTo>
                  <a:lnTo>
                    <a:pt x="24671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9693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4417" y="807505"/>
              <a:ext cx="0" cy="1710055"/>
            </a:xfrm>
            <a:custGeom>
              <a:avLst/>
              <a:gdLst/>
              <a:ahLst/>
              <a:cxnLst/>
              <a:rect l="l" t="t" r="r" b="b"/>
              <a:pathLst>
                <a:path h="1710055">
                  <a:moveTo>
                    <a:pt x="0" y="936042"/>
                  </a:moveTo>
                  <a:lnTo>
                    <a:pt x="0" y="1710027"/>
                  </a:lnTo>
                </a:path>
                <a:path h="1710055">
                  <a:moveTo>
                    <a:pt x="0" y="640306"/>
                  </a:moveTo>
                  <a:lnTo>
                    <a:pt x="0" y="773985"/>
                  </a:lnTo>
                </a:path>
                <a:path h="1710055">
                  <a:moveTo>
                    <a:pt x="0" y="0"/>
                  </a:moveTo>
                  <a:lnTo>
                    <a:pt x="0" y="205724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100" y="2497795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4">
                  <a:moveTo>
                    <a:pt x="52633" y="0"/>
                  </a:moveTo>
                  <a:lnTo>
                    <a:pt x="44589" y="3855"/>
                  </a:lnTo>
                  <a:lnTo>
                    <a:pt x="36391" y="11102"/>
                  </a:lnTo>
                  <a:lnTo>
                    <a:pt x="29734" y="18966"/>
                  </a:lnTo>
                  <a:lnTo>
                    <a:pt x="26316" y="24671"/>
                  </a:lnTo>
                  <a:lnTo>
                    <a:pt x="22898" y="18966"/>
                  </a:lnTo>
                  <a:lnTo>
                    <a:pt x="16242" y="11102"/>
                  </a:lnTo>
                  <a:lnTo>
                    <a:pt x="8044" y="3855"/>
                  </a:lnTo>
                  <a:lnTo>
                    <a:pt x="0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8100" y="802570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5">
                  <a:moveTo>
                    <a:pt x="0" y="24671"/>
                  </a:moveTo>
                  <a:lnTo>
                    <a:pt x="8044" y="20816"/>
                  </a:lnTo>
                  <a:lnTo>
                    <a:pt x="16242" y="13569"/>
                  </a:lnTo>
                  <a:lnTo>
                    <a:pt x="22898" y="5705"/>
                  </a:lnTo>
                  <a:lnTo>
                    <a:pt x="26316" y="0"/>
                  </a:lnTo>
                  <a:lnTo>
                    <a:pt x="29734" y="5705"/>
                  </a:lnTo>
                  <a:lnTo>
                    <a:pt x="36391" y="13569"/>
                  </a:lnTo>
                  <a:lnTo>
                    <a:pt x="44589" y="20816"/>
                  </a:lnTo>
                  <a:lnTo>
                    <a:pt x="52633" y="24671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  <a:blipFill>
                <a:blip r:embed="rId3"/>
                <a:stretch>
                  <a:fillRect l="-18750" r="-25000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  <a:blipFill>
                <a:blip r:embed="rId4"/>
                <a:stretch>
                  <a:fillRect l="-3704" r="-11111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5007238" y="3133962"/>
            <a:ext cx="324654" cy="322137"/>
          </a:xfrm>
          <a:custGeom>
            <a:avLst/>
            <a:gdLst/>
            <a:ahLst/>
            <a:cxnLst/>
            <a:rect l="l" t="t" r="r" b="b"/>
            <a:pathLst>
              <a:path w="163830" h="162560">
                <a:moveTo>
                  <a:pt x="163464" y="0"/>
                </a:moveTo>
                <a:lnTo>
                  <a:pt x="0" y="0"/>
                </a:lnTo>
                <a:lnTo>
                  <a:pt x="0" y="162057"/>
                </a:lnTo>
                <a:lnTo>
                  <a:pt x="163464" y="162057"/>
                </a:lnTo>
                <a:lnTo>
                  <a:pt x="16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  <a:blipFill>
                <a:blip r:embed="rId5"/>
                <a:stretch>
                  <a:fillRect l="-25000" r="-18750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>
            <a:off x="4152562" y="2007868"/>
            <a:ext cx="322137" cy="861969"/>
          </a:xfrm>
          <a:custGeom>
            <a:avLst/>
            <a:gdLst/>
            <a:ahLst/>
            <a:cxnLst/>
            <a:rect l="l" t="t" r="r" b="b"/>
            <a:pathLst>
              <a:path w="162560" h="434975">
                <a:moveTo>
                  <a:pt x="0" y="0"/>
                </a:moveTo>
                <a:lnTo>
                  <a:pt x="0" y="434581"/>
                </a:lnTo>
                <a:lnTo>
                  <a:pt x="162057" y="434581"/>
                </a:lnTo>
                <a:lnTo>
                  <a:pt x="162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5168">
                  <a:lnSpc>
                    <a:spcPts val="174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b="0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1585" i="1" spc="-28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  <a:blipFill>
                <a:blip r:embed="rId6"/>
                <a:stretch>
                  <a:fillRect l="-16667" t="-3509" r="-44444" b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/>
          <p:nvPr/>
        </p:nvSpPr>
        <p:spPr>
          <a:xfrm>
            <a:off x="4139327" y="3133962"/>
            <a:ext cx="348563" cy="322137"/>
          </a:xfrm>
          <a:custGeom>
            <a:avLst/>
            <a:gdLst/>
            <a:ahLst/>
            <a:cxnLst/>
            <a:rect l="l" t="t" r="r" b="b"/>
            <a:pathLst>
              <a:path w="175894" h="162560">
                <a:moveTo>
                  <a:pt x="175414" y="0"/>
                </a:moveTo>
                <a:lnTo>
                  <a:pt x="0" y="0"/>
                </a:lnTo>
                <a:lnTo>
                  <a:pt x="0" y="162057"/>
                </a:lnTo>
                <a:lnTo>
                  <a:pt x="175414" y="162057"/>
                </a:lnTo>
                <a:lnTo>
                  <a:pt x="175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05089" y="3138419"/>
            <a:ext cx="21643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40" dirty="0">
                <a:solidFill>
                  <a:srgbClr val="00837F"/>
                </a:solidFill>
                <a:latin typeface="Lucida Sans Unicode"/>
                <a:cs typeface="Lucida Sans Unicode"/>
              </a:rPr>
              <a:t>⊥</a:t>
            </a:r>
            <a:endParaRPr sz="1585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0881" y="3380141"/>
            <a:ext cx="62917" cy="1627045"/>
          </a:xfrm>
          <a:custGeom>
            <a:avLst/>
            <a:gdLst/>
            <a:ahLst/>
            <a:cxnLst/>
            <a:rect l="l" t="t" r="r" b="b"/>
            <a:pathLst>
              <a:path w="31750" h="821055">
                <a:moveTo>
                  <a:pt x="0" y="0"/>
                </a:moveTo>
                <a:lnTo>
                  <a:pt x="6474" y="4720"/>
                </a:lnTo>
                <a:lnTo>
                  <a:pt x="11466" y="11664"/>
                </a:lnTo>
                <a:lnTo>
                  <a:pt x="14679" y="20684"/>
                </a:lnTo>
                <a:lnTo>
                  <a:pt x="15815" y="31631"/>
                </a:lnTo>
                <a:lnTo>
                  <a:pt x="15815" y="378766"/>
                </a:lnTo>
                <a:lnTo>
                  <a:pt x="16952" y="389714"/>
                </a:lnTo>
                <a:lnTo>
                  <a:pt x="20165" y="398734"/>
                </a:lnTo>
                <a:lnTo>
                  <a:pt x="25157" y="405678"/>
                </a:lnTo>
                <a:lnTo>
                  <a:pt x="31631" y="410398"/>
                </a:lnTo>
                <a:lnTo>
                  <a:pt x="25157" y="415118"/>
                </a:lnTo>
                <a:lnTo>
                  <a:pt x="20165" y="422062"/>
                </a:lnTo>
                <a:lnTo>
                  <a:pt x="16952" y="431082"/>
                </a:lnTo>
                <a:lnTo>
                  <a:pt x="15815" y="442030"/>
                </a:lnTo>
                <a:lnTo>
                  <a:pt x="15815" y="789165"/>
                </a:lnTo>
                <a:lnTo>
                  <a:pt x="14679" y="800113"/>
                </a:lnTo>
                <a:lnTo>
                  <a:pt x="11466" y="809133"/>
                </a:lnTo>
                <a:lnTo>
                  <a:pt x="6474" y="816077"/>
                </a:lnTo>
                <a:lnTo>
                  <a:pt x="0" y="82079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/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⊔ 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  <a:blipFill>
                <a:blip r:embed="rId7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2"/>
          <p:cNvSpPr/>
          <p:nvPr/>
        </p:nvSpPr>
        <p:spPr>
          <a:xfrm>
            <a:off x="2452699" y="1582390"/>
            <a:ext cx="62917" cy="3425225"/>
          </a:xfrm>
          <a:custGeom>
            <a:avLst/>
            <a:gdLst/>
            <a:ahLst/>
            <a:cxnLst/>
            <a:rect l="l" t="t" r="r" b="b"/>
            <a:pathLst>
              <a:path w="31750" h="1728470">
                <a:moveTo>
                  <a:pt x="31631" y="0"/>
                </a:moveTo>
                <a:lnTo>
                  <a:pt x="25157" y="4720"/>
                </a:lnTo>
                <a:lnTo>
                  <a:pt x="20165" y="11664"/>
                </a:lnTo>
                <a:lnTo>
                  <a:pt x="16952" y="20684"/>
                </a:lnTo>
                <a:lnTo>
                  <a:pt x="15815" y="31631"/>
                </a:lnTo>
                <a:lnTo>
                  <a:pt x="15815" y="832365"/>
                </a:lnTo>
                <a:lnTo>
                  <a:pt x="14679" y="843313"/>
                </a:lnTo>
                <a:lnTo>
                  <a:pt x="11466" y="852333"/>
                </a:lnTo>
                <a:lnTo>
                  <a:pt x="6474" y="859277"/>
                </a:lnTo>
                <a:lnTo>
                  <a:pt x="0" y="863997"/>
                </a:lnTo>
                <a:lnTo>
                  <a:pt x="6474" y="868717"/>
                </a:lnTo>
                <a:lnTo>
                  <a:pt x="11466" y="875661"/>
                </a:lnTo>
                <a:lnTo>
                  <a:pt x="14679" y="884681"/>
                </a:lnTo>
                <a:lnTo>
                  <a:pt x="15815" y="895629"/>
                </a:lnTo>
                <a:lnTo>
                  <a:pt x="15815" y="1696363"/>
                </a:lnTo>
                <a:lnTo>
                  <a:pt x="16952" y="1707310"/>
                </a:lnTo>
                <a:lnTo>
                  <a:pt x="20165" y="1716330"/>
                </a:lnTo>
                <a:lnTo>
                  <a:pt x="25157" y="1723274"/>
                </a:lnTo>
                <a:lnTo>
                  <a:pt x="31631" y="172799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3"/>
              <p:cNvSpPr txBox="1"/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𝑇</m:t>
                      </m:r>
                    </m:oMath>
                  </m:oMathPara>
                </a14:m>
                <a:endParaRPr sz="1585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24"/>
          <p:cNvSpPr/>
          <p:nvPr/>
        </p:nvSpPr>
        <p:spPr>
          <a:xfrm>
            <a:off x="2600991" y="5092281"/>
            <a:ext cx="1627045" cy="62917"/>
          </a:xfrm>
          <a:custGeom>
            <a:avLst/>
            <a:gdLst/>
            <a:ahLst/>
            <a:cxnLst/>
            <a:rect l="l" t="t" r="r" b="b"/>
            <a:pathLst>
              <a:path w="821055" h="31750">
                <a:moveTo>
                  <a:pt x="0" y="0"/>
                </a:moveTo>
                <a:lnTo>
                  <a:pt x="4720" y="6474"/>
                </a:lnTo>
                <a:lnTo>
                  <a:pt x="11664" y="11466"/>
                </a:lnTo>
                <a:lnTo>
                  <a:pt x="20684" y="14679"/>
                </a:lnTo>
                <a:lnTo>
                  <a:pt x="31631" y="15815"/>
                </a:lnTo>
                <a:lnTo>
                  <a:pt x="378766" y="15815"/>
                </a:lnTo>
                <a:lnTo>
                  <a:pt x="389714" y="16952"/>
                </a:lnTo>
                <a:lnTo>
                  <a:pt x="398734" y="20165"/>
                </a:lnTo>
                <a:lnTo>
                  <a:pt x="405678" y="25157"/>
                </a:lnTo>
                <a:lnTo>
                  <a:pt x="410398" y="31631"/>
                </a:lnTo>
                <a:lnTo>
                  <a:pt x="415118" y="25157"/>
                </a:lnTo>
                <a:lnTo>
                  <a:pt x="422062" y="20165"/>
                </a:lnTo>
                <a:lnTo>
                  <a:pt x="431082" y="16952"/>
                </a:lnTo>
                <a:lnTo>
                  <a:pt x="442030" y="15815"/>
                </a:lnTo>
                <a:lnTo>
                  <a:pt x="789165" y="15815"/>
                </a:lnTo>
                <a:lnTo>
                  <a:pt x="800113" y="14679"/>
                </a:lnTo>
                <a:lnTo>
                  <a:pt x="809133" y="11466"/>
                </a:lnTo>
                <a:lnTo>
                  <a:pt x="816077" y="6474"/>
                </a:lnTo>
                <a:lnTo>
                  <a:pt x="82079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/>
              <p:cNvSpPr txBox="1"/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  <a:blipFill>
                <a:blip r:embed="rId9"/>
                <a:stretch>
                  <a:fillRect l="-3571" r="-7143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066452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/>
              <p:cNvSpPr txBox="1"/>
              <p:nvPr/>
            </p:nvSpPr>
            <p:spPr>
              <a:xfrm>
                <a:off x="193047" y="147724"/>
                <a:ext cx="6277901" cy="461219"/>
              </a:xfrm>
              <a:prstGeom prst="rect">
                <a:avLst/>
              </a:prstGeom>
            </p:spPr>
            <p:txBody>
              <a:bodyPr vert="horz" wrap="square" lIns="0" tIns="33975" rIns="0" bIns="0" rtlCol="0">
                <a:spAutoFit/>
              </a:bodyPr>
              <a:lstStyle/>
              <a:p>
                <a:pPr marL="25168">
                  <a:spcBef>
                    <a:spcPts val="268"/>
                  </a:spcBef>
                </a:pPr>
                <a:r>
                  <a:rPr sz="2774" spc="-99" dirty="0">
                    <a:solidFill>
                      <a:srgbClr val="004B59"/>
                    </a:solidFill>
                    <a:latin typeface="Tahoma"/>
                    <a:cs typeface="Tahoma"/>
                  </a:rPr>
                  <a:t>Al-Cones </a:t>
                </a:r>
                <a:r>
                  <a:rPr sz="2774" spc="-198" dirty="0">
                    <a:solidFill>
                      <a:srgbClr val="004B59"/>
                    </a:solidFill>
                    <a:latin typeface="Tahoma"/>
                    <a:cs typeface="Tahoma"/>
                  </a:rPr>
                  <a:t>are </a:t>
                </a:r>
                <a:r>
                  <a:rPr sz="2774" spc="-109" dirty="0">
                    <a:solidFill>
                      <a:srgbClr val="004B59"/>
                    </a:solidFill>
                    <a:latin typeface="Tahoma"/>
                    <a:cs typeface="Tahoma"/>
                  </a:rPr>
                  <a:t>Appropriate </a:t>
                </a:r>
                <a:r>
                  <a:rPr sz="2774" spc="-129" dirty="0">
                    <a:solidFill>
                      <a:srgbClr val="004B59"/>
                    </a:solidFill>
                    <a:latin typeface="Tahoma"/>
                    <a:cs typeface="Tahoma"/>
                  </a:rPr>
                  <a:t>for </a:t>
                </a:r>
                <a:r>
                  <a:rPr sz="2774" spc="-99" dirty="0">
                    <a:solidFill>
                      <a:srgbClr val="004B59"/>
                    </a:solidFill>
                    <a:latin typeface="Tahoma"/>
                    <a:cs typeface="Tahoma"/>
                  </a:rPr>
                  <a:t>Boolean</a:t>
                </a:r>
                <a:r>
                  <a:rPr sz="2774" spc="109" dirty="0">
                    <a:solidFill>
                      <a:srgbClr val="004B59"/>
                    </a:solidFill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z="28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endParaRPr sz="2774" dirty="0">
                  <a:latin typeface="Lucida Sans Unicode"/>
                  <a:cs typeface="Lucida Sans Unicode"/>
                </a:endParaRPr>
              </a:p>
            </p:txBody>
          </p:sp>
        </mc:Choice>
        <mc:Fallback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7" y="147724"/>
                <a:ext cx="6277901" cy="461219"/>
              </a:xfrm>
              <a:prstGeom prst="rect">
                <a:avLst/>
              </a:prstGeom>
              <a:blipFill>
                <a:blip r:embed="rId2"/>
                <a:stretch>
                  <a:fillRect l="-3030" t="-24324" b="-378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/>
          <p:cNvSpPr txBox="1"/>
          <p:nvPr/>
        </p:nvSpPr>
        <p:spPr>
          <a:xfrm>
            <a:off x="626069" y="2090997"/>
            <a:ext cx="7888588" cy="421842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Proposition </a:t>
            </a:r>
            <a:r>
              <a:rPr sz="2378" spc="-50" dirty="0">
                <a:solidFill>
                  <a:srgbClr val="FFFFFF"/>
                </a:solidFill>
                <a:latin typeface="Tahoma"/>
                <a:cs typeface="Tahoma"/>
              </a:rPr>
              <a:t>(Ö., </a:t>
            </a:r>
            <a:r>
              <a:rPr sz="2378" spc="-129" dirty="0">
                <a:solidFill>
                  <a:srgbClr val="FFFFFF"/>
                </a:solidFill>
                <a:latin typeface="Tahoma"/>
                <a:cs typeface="Tahoma"/>
              </a:rPr>
              <a:t>Leemhuis, </a:t>
            </a: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Wolter</a:t>
            </a:r>
            <a:r>
              <a:rPr sz="2378" spc="34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119" dirty="0">
                <a:solidFill>
                  <a:srgbClr val="FFFFFF"/>
                </a:solidFill>
                <a:latin typeface="Tahoma"/>
                <a:cs typeface="Tahoma"/>
              </a:rPr>
              <a:t>2020)</a:t>
            </a:r>
            <a:endParaRPr sz="2378" dirty="0">
              <a:latin typeface="Tahoma"/>
              <a:cs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4"/>
              <p:cNvSpPr txBox="1"/>
              <p:nvPr/>
            </p:nvSpPr>
            <p:spPr>
              <a:xfrm>
                <a:off x="626069" y="2611425"/>
                <a:ext cx="7888588" cy="101788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txBody>
              <a:bodyPr vert="horz" wrap="square" lIns="0" tIns="64174" rIns="0" bIns="0" rtlCol="0">
                <a:spAutoFit/>
              </a:bodyPr>
              <a:lstStyle/>
              <a:p>
                <a:pPr marL="90603">
                  <a:spcBef>
                    <a:spcPts val="503"/>
                  </a:spcBef>
                </a:pPr>
                <a:r>
                  <a:rPr sz="2180" i="1" spc="10" dirty="0">
                    <a:latin typeface="Calibri"/>
                    <a:cs typeface="Calibri"/>
                  </a:rPr>
                  <a:t>For </a:t>
                </a:r>
                <a:r>
                  <a:rPr sz="2180" i="1" dirty="0">
                    <a:latin typeface="Calibri"/>
                    <a:cs typeface="Calibri"/>
                  </a:rPr>
                  <a:t>Boolean</a:t>
                </a:r>
                <a:r>
                  <a:rPr sz="2378" baseline="27777" dirty="0">
                    <a:latin typeface="Book Antiqua"/>
                    <a:cs typeface="Book Antiqua"/>
                  </a:rPr>
                  <a:t>1</a:t>
                </a:r>
                <a:r>
                  <a:rPr sz="2378" spc="162" baseline="27777" dirty="0">
                    <a:latin typeface="Book Antiqua"/>
                    <a:cs typeface="Book Antiqu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z="20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sz="2180" i="1" dirty="0">
                    <a:latin typeface="Calibri"/>
                    <a:cs typeface="Calibri"/>
                  </a:rPr>
                  <a:t>-ontologies:</a:t>
                </a:r>
                <a:endParaRPr sz="2180" dirty="0">
                  <a:latin typeface="Calibri"/>
                  <a:cs typeface="Calibri"/>
                </a:endParaRPr>
              </a:p>
              <a:p>
                <a:pPr marL="473151">
                  <a:spcBef>
                    <a:spcPts val="2239"/>
                  </a:spcBef>
                </a:pPr>
                <a:r>
                  <a:rPr sz="2180" i="1" spc="-20" dirty="0">
                    <a:latin typeface="Calibri"/>
                    <a:cs typeface="Calibri"/>
                  </a:rPr>
                  <a:t>classically </a:t>
                </a:r>
                <a:r>
                  <a:rPr sz="2180" i="1" spc="-40" dirty="0">
                    <a:latin typeface="Calibri"/>
                    <a:cs typeface="Calibri"/>
                  </a:rPr>
                  <a:t>satisfiable </a:t>
                </a:r>
                <a:r>
                  <a:rPr sz="2180" i="1" spc="585" dirty="0">
                    <a:latin typeface="Calibri"/>
                    <a:cs typeface="Calibri"/>
                  </a:rPr>
                  <a:t>= </a:t>
                </a:r>
                <a:r>
                  <a:rPr sz="2180" i="1" spc="-40" dirty="0">
                    <a:latin typeface="Calibri"/>
                    <a:cs typeface="Calibri"/>
                  </a:rPr>
                  <a:t>satisfiable </a:t>
                </a:r>
                <a:r>
                  <a:rPr sz="2180" i="1" spc="-20" dirty="0">
                    <a:latin typeface="Calibri"/>
                    <a:cs typeface="Calibri"/>
                  </a:rPr>
                  <a:t>with faithful al-cone</a:t>
                </a:r>
                <a:r>
                  <a:rPr sz="2180" i="1" spc="149" dirty="0">
                    <a:latin typeface="Calibri"/>
                    <a:cs typeface="Calibri"/>
                  </a:rPr>
                  <a:t> </a:t>
                </a:r>
                <a:r>
                  <a:rPr sz="2180" i="1" spc="-30" dirty="0">
                    <a:latin typeface="Calibri"/>
                    <a:cs typeface="Calibri"/>
                  </a:rPr>
                  <a:t>model</a:t>
                </a:r>
                <a:endParaRPr sz="2180" dirty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2611425"/>
                <a:ext cx="7888588" cy="1017882"/>
              </a:xfrm>
              <a:prstGeom prst="rect">
                <a:avLst/>
              </a:prstGeom>
              <a:blipFill>
                <a:blip r:embed="rId3"/>
                <a:stretch>
                  <a:fillRect l="-965" t="-2469" b="-172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717577" y="6093296"/>
            <a:ext cx="3624044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8936" y="6095359"/>
            <a:ext cx="3532185" cy="310140"/>
          </a:xfrm>
          <a:prstGeom prst="rect">
            <a:avLst/>
          </a:prstGeom>
        </p:spPr>
        <p:txBody>
          <a:bodyPr vert="horz" wrap="square" lIns="0" tIns="35234" rIns="0" bIns="0" rtlCol="0">
            <a:spAutoFit/>
          </a:bodyPr>
          <a:lstStyle/>
          <a:p>
            <a:pPr marL="25168">
              <a:spcBef>
                <a:spcPts val="277"/>
              </a:spcBef>
            </a:pPr>
            <a:r>
              <a:rPr sz="1784" spc="133" baseline="37037" dirty="0">
                <a:latin typeface="Calibri"/>
                <a:cs typeface="Calibri"/>
              </a:rPr>
              <a:t>1</a:t>
            </a:r>
            <a:r>
              <a:rPr sz="1784" spc="89" dirty="0">
                <a:latin typeface="Calibri"/>
                <a:cs typeface="Calibri"/>
              </a:rPr>
              <a:t>No </a:t>
            </a:r>
            <a:r>
              <a:rPr sz="1784" spc="-20" dirty="0">
                <a:latin typeface="Calibri"/>
                <a:cs typeface="Calibri"/>
              </a:rPr>
              <a:t>roles </a:t>
            </a:r>
            <a:r>
              <a:rPr sz="1784" spc="20" dirty="0">
                <a:latin typeface="Calibri"/>
                <a:cs typeface="Calibri"/>
              </a:rPr>
              <a:t>(binary relations)</a:t>
            </a:r>
            <a:r>
              <a:rPr sz="1784" spc="-129" dirty="0">
                <a:latin typeface="Calibri"/>
                <a:cs typeface="Calibri"/>
              </a:rPr>
              <a:t> </a:t>
            </a:r>
            <a:r>
              <a:rPr sz="1784" spc="-30" dirty="0">
                <a:latin typeface="Calibri"/>
                <a:cs typeface="Calibri"/>
              </a:rPr>
              <a:t>allowed.</a:t>
            </a:r>
            <a:endParaRPr sz="1784" dirty="0">
              <a:latin typeface="Calibri"/>
              <a:cs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D152E2-DEB6-FF4F-9FD8-57EEBE07A570}"/>
              </a:ext>
            </a:extLst>
          </p:cNvPr>
          <p:cNvSpPr txBox="1"/>
          <p:nvPr/>
        </p:nvSpPr>
        <p:spPr>
          <a:xfrm>
            <a:off x="4698668" y="430730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faithfulness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43915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69" y="584452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90"/>
                </a:moveTo>
                <a:lnTo>
                  <a:pt x="3980370" y="242290"/>
                </a:lnTo>
                <a:lnTo>
                  <a:pt x="3980370" y="0"/>
                </a:lnTo>
                <a:lnTo>
                  <a:pt x="0" y="0"/>
                </a:lnTo>
                <a:lnTo>
                  <a:pt x="0" y="242290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lang="de-DE" sz="2378" spc="-109" dirty="0">
                    <a:solidFill>
                      <a:srgbClr val="FFFFFF"/>
                    </a:solidFill>
                    <a:latin typeface="Tahoma"/>
                    <a:cs typeface="Tahoma"/>
                  </a:rPr>
                  <a:t>Example (Embedding for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tbox </a:t>
                </a:r>
                <a14:m>
                  <m:oMath xmlns:m="http://schemas.openxmlformats.org/officeDocument/2006/math">
                    <m:r>
                      <a:rPr lang="de-DE" sz="2378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 ⊑ 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r>
                  <a:rPr lang="de-DE" sz="2378" spc="178" dirty="0">
                    <a:solidFill>
                      <a:srgbClr val="FFFFFF"/>
                    </a:solidFill>
                    <a:latin typeface="Tahoma"/>
                    <a:cs typeface="Tahoma"/>
                  </a:rPr>
                  <a:t>)</a:t>
                </a:r>
                <a:endParaRPr sz="2378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  <a:blipFill>
                <a:blip r:embed="rId2"/>
                <a:stretch>
                  <a:fillRect l="-2412" t="-22581" b="-451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/>
          <p:cNvGrpSpPr/>
          <p:nvPr/>
        </p:nvGrpSpPr>
        <p:grpSpPr>
          <a:xfrm>
            <a:off x="626069" y="1064588"/>
            <a:ext cx="7888588" cy="4795567"/>
            <a:chOff x="313816" y="537222"/>
            <a:chExt cx="3980815" cy="2419985"/>
          </a:xfrm>
        </p:grpSpPr>
        <p:sp>
          <p:nvSpPr>
            <p:cNvPr id="5" name="object 5"/>
            <p:cNvSpPr/>
            <p:nvPr/>
          </p:nvSpPr>
          <p:spPr>
            <a:xfrm>
              <a:off x="313816" y="537222"/>
              <a:ext cx="3980815" cy="2419985"/>
            </a:xfrm>
            <a:custGeom>
              <a:avLst/>
              <a:gdLst/>
              <a:ahLst/>
              <a:cxnLst/>
              <a:rect l="l" t="t" r="r" b="b"/>
              <a:pathLst>
                <a:path w="3980815" h="2419985">
                  <a:moveTo>
                    <a:pt x="3980370" y="0"/>
                  </a:moveTo>
                  <a:lnTo>
                    <a:pt x="0" y="0"/>
                  </a:lnTo>
                  <a:lnTo>
                    <a:pt x="0" y="2419705"/>
                  </a:lnTo>
                  <a:lnTo>
                    <a:pt x="3980370" y="2419705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9403" y="1662519"/>
              <a:ext cx="1710055" cy="0"/>
            </a:xfrm>
            <a:custGeom>
              <a:avLst/>
              <a:gdLst/>
              <a:ahLst/>
              <a:cxnLst/>
              <a:rect l="l" t="t" r="r" b="b"/>
              <a:pathLst>
                <a:path w="1710055">
                  <a:moveTo>
                    <a:pt x="0" y="0"/>
                  </a:moveTo>
                  <a:lnTo>
                    <a:pt x="767306" y="0"/>
                  </a:lnTo>
                </a:path>
                <a:path w="1710055">
                  <a:moveTo>
                    <a:pt x="942721" y="0"/>
                  </a:moveTo>
                  <a:lnTo>
                    <a:pt x="1205280" y="0"/>
                  </a:lnTo>
                </a:path>
                <a:path w="1710055">
                  <a:moveTo>
                    <a:pt x="1368744" y="0"/>
                  </a:moveTo>
                  <a:lnTo>
                    <a:pt x="1710027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4469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5" h="52705">
                  <a:moveTo>
                    <a:pt x="24671" y="52633"/>
                  </a:moveTo>
                  <a:lnTo>
                    <a:pt x="20816" y="44589"/>
                  </a:lnTo>
                  <a:lnTo>
                    <a:pt x="13569" y="36391"/>
                  </a:lnTo>
                  <a:lnTo>
                    <a:pt x="5705" y="29734"/>
                  </a:lnTo>
                  <a:lnTo>
                    <a:pt x="0" y="26316"/>
                  </a:lnTo>
                  <a:lnTo>
                    <a:pt x="5705" y="22898"/>
                  </a:lnTo>
                  <a:lnTo>
                    <a:pt x="13569" y="16242"/>
                  </a:lnTo>
                  <a:lnTo>
                    <a:pt x="20816" y="8044"/>
                  </a:lnTo>
                  <a:lnTo>
                    <a:pt x="24671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9693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4417" y="807505"/>
              <a:ext cx="0" cy="1710055"/>
            </a:xfrm>
            <a:custGeom>
              <a:avLst/>
              <a:gdLst/>
              <a:ahLst/>
              <a:cxnLst/>
              <a:rect l="l" t="t" r="r" b="b"/>
              <a:pathLst>
                <a:path h="1710055">
                  <a:moveTo>
                    <a:pt x="0" y="936042"/>
                  </a:moveTo>
                  <a:lnTo>
                    <a:pt x="0" y="1710027"/>
                  </a:lnTo>
                </a:path>
                <a:path h="1710055">
                  <a:moveTo>
                    <a:pt x="0" y="640306"/>
                  </a:moveTo>
                  <a:lnTo>
                    <a:pt x="0" y="773985"/>
                  </a:lnTo>
                </a:path>
                <a:path h="1710055">
                  <a:moveTo>
                    <a:pt x="0" y="0"/>
                  </a:moveTo>
                  <a:lnTo>
                    <a:pt x="0" y="205724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100" y="2497795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4">
                  <a:moveTo>
                    <a:pt x="52633" y="0"/>
                  </a:moveTo>
                  <a:lnTo>
                    <a:pt x="44589" y="3855"/>
                  </a:lnTo>
                  <a:lnTo>
                    <a:pt x="36391" y="11102"/>
                  </a:lnTo>
                  <a:lnTo>
                    <a:pt x="29734" y="18966"/>
                  </a:lnTo>
                  <a:lnTo>
                    <a:pt x="26316" y="24671"/>
                  </a:lnTo>
                  <a:lnTo>
                    <a:pt x="22898" y="18966"/>
                  </a:lnTo>
                  <a:lnTo>
                    <a:pt x="16242" y="11102"/>
                  </a:lnTo>
                  <a:lnTo>
                    <a:pt x="8044" y="3855"/>
                  </a:lnTo>
                  <a:lnTo>
                    <a:pt x="0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8100" y="802570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5">
                  <a:moveTo>
                    <a:pt x="0" y="24671"/>
                  </a:moveTo>
                  <a:lnTo>
                    <a:pt x="8044" y="20816"/>
                  </a:lnTo>
                  <a:lnTo>
                    <a:pt x="16242" y="13569"/>
                  </a:lnTo>
                  <a:lnTo>
                    <a:pt x="22898" y="5705"/>
                  </a:lnTo>
                  <a:lnTo>
                    <a:pt x="26316" y="0"/>
                  </a:lnTo>
                  <a:lnTo>
                    <a:pt x="29734" y="5705"/>
                  </a:lnTo>
                  <a:lnTo>
                    <a:pt x="36391" y="13569"/>
                  </a:lnTo>
                  <a:lnTo>
                    <a:pt x="44589" y="20816"/>
                  </a:lnTo>
                  <a:lnTo>
                    <a:pt x="52633" y="24671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  <a:blipFill>
                <a:blip r:embed="rId3"/>
                <a:stretch>
                  <a:fillRect l="-18750" r="-25000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  <a:blipFill>
                <a:blip r:embed="rId4"/>
                <a:stretch>
                  <a:fillRect l="-3704" r="-11111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5007238" y="3133962"/>
            <a:ext cx="324654" cy="322137"/>
          </a:xfrm>
          <a:custGeom>
            <a:avLst/>
            <a:gdLst/>
            <a:ahLst/>
            <a:cxnLst/>
            <a:rect l="l" t="t" r="r" b="b"/>
            <a:pathLst>
              <a:path w="163830" h="162560">
                <a:moveTo>
                  <a:pt x="163464" y="0"/>
                </a:moveTo>
                <a:lnTo>
                  <a:pt x="0" y="0"/>
                </a:lnTo>
                <a:lnTo>
                  <a:pt x="0" y="162057"/>
                </a:lnTo>
                <a:lnTo>
                  <a:pt x="163464" y="162057"/>
                </a:lnTo>
                <a:lnTo>
                  <a:pt x="16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  <a:blipFill>
                <a:blip r:embed="rId5"/>
                <a:stretch>
                  <a:fillRect l="-25000" r="-18750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>
            <a:off x="4152562" y="2007868"/>
            <a:ext cx="322137" cy="861969"/>
          </a:xfrm>
          <a:custGeom>
            <a:avLst/>
            <a:gdLst/>
            <a:ahLst/>
            <a:cxnLst/>
            <a:rect l="l" t="t" r="r" b="b"/>
            <a:pathLst>
              <a:path w="162560" h="434975">
                <a:moveTo>
                  <a:pt x="0" y="0"/>
                </a:moveTo>
                <a:lnTo>
                  <a:pt x="0" y="434581"/>
                </a:lnTo>
                <a:lnTo>
                  <a:pt x="162057" y="434581"/>
                </a:lnTo>
                <a:lnTo>
                  <a:pt x="162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5168">
                  <a:lnSpc>
                    <a:spcPts val="174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b="0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1585" i="1" spc="-28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  <a:blipFill>
                <a:blip r:embed="rId6"/>
                <a:stretch>
                  <a:fillRect l="-16667" t="-3509" r="-44444" b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/>
          <p:nvPr/>
        </p:nvSpPr>
        <p:spPr>
          <a:xfrm>
            <a:off x="4139327" y="3133962"/>
            <a:ext cx="348563" cy="322137"/>
          </a:xfrm>
          <a:custGeom>
            <a:avLst/>
            <a:gdLst/>
            <a:ahLst/>
            <a:cxnLst/>
            <a:rect l="l" t="t" r="r" b="b"/>
            <a:pathLst>
              <a:path w="175894" h="162560">
                <a:moveTo>
                  <a:pt x="175414" y="0"/>
                </a:moveTo>
                <a:lnTo>
                  <a:pt x="0" y="0"/>
                </a:lnTo>
                <a:lnTo>
                  <a:pt x="0" y="162057"/>
                </a:lnTo>
                <a:lnTo>
                  <a:pt x="175414" y="162057"/>
                </a:lnTo>
                <a:lnTo>
                  <a:pt x="175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05089" y="3138419"/>
            <a:ext cx="21643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40" dirty="0">
                <a:solidFill>
                  <a:srgbClr val="00837F"/>
                </a:solidFill>
                <a:latin typeface="Lucida Sans Unicode"/>
                <a:cs typeface="Lucida Sans Unicode"/>
              </a:rPr>
              <a:t>⊥</a:t>
            </a:r>
            <a:endParaRPr sz="1585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0881" y="3380141"/>
            <a:ext cx="62917" cy="1627045"/>
          </a:xfrm>
          <a:custGeom>
            <a:avLst/>
            <a:gdLst/>
            <a:ahLst/>
            <a:cxnLst/>
            <a:rect l="l" t="t" r="r" b="b"/>
            <a:pathLst>
              <a:path w="31750" h="821055">
                <a:moveTo>
                  <a:pt x="0" y="0"/>
                </a:moveTo>
                <a:lnTo>
                  <a:pt x="6474" y="4720"/>
                </a:lnTo>
                <a:lnTo>
                  <a:pt x="11466" y="11664"/>
                </a:lnTo>
                <a:lnTo>
                  <a:pt x="14679" y="20684"/>
                </a:lnTo>
                <a:lnTo>
                  <a:pt x="15815" y="31631"/>
                </a:lnTo>
                <a:lnTo>
                  <a:pt x="15815" y="378766"/>
                </a:lnTo>
                <a:lnTo>
                  <a:pt x="16952" y="389714"/>
                </a:lnTo>
                <a:lnTo>
                  <a:pt x="20165" y="398734"/>
                </a:lnTo>
                <a:lnTo>
                  <a:pt x="25157" y="405678"/>
                </a:lnTo>
                <a:lnTo>
                  <a:pt x="31631" y="410398"/>
                </a:lnTo>
                <a:lnTo>
                  <a:pt x="25157" y="415118"/>
                </a:lnTo>
                <a:lnTo>
                  <a:pt x="20165" y="422062"/>
                </a:lnTo>
                <a:lnTo>
                  <a:pt x="16952" y="431082"/>
                </a:lnTo>
                <a:lnTo>
                  <a:pt x="15815" y="442030"/>
                </a:lnTo>
                <a:lnTo>
                  <a:pt x="15815" y="789165"/>
                </a:lnTo>
                <a:lnTo>
                  <a:pt x="14679" y="800113"/>
                </a:lnTo>
                <a:lnTo>
                  <a:pt x="11466" y="809133"/>
                </a:lnTo>
                <a:lnTo>
                  <a:pt x="6474" y="816077"/>
                </a:lnTo>
                <a:lnTo>
                  <a:pt x="0" y="82079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/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⊔ 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  <a:blipFill>
                <a:blip r:embed="rId7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2"/>
          <p:cNvSpPr/>
          <p:nvPr/>
        </p:nvSpPr>
        <p:spPr>
          <a:xfrm>
            <a:off x="2452699" y="1582390"/>
            <a:ext cx="62917" cy="3425225"/>
          </a:xfrm>
          <a:custGeom>
            <a:avLst/>
            <a:gdLst/>
            <a:ahLst/>
            <a:cxnLst/>
            <a:rect l="l" t="t" r="r" b="b"/>
            <a:pathLst>
              <a:path w="31750" h="1728470">
                <a:moveTo>
                  <a:pt x="31631" y="0"/>
                </a:moveTo>
                <a:lnTo>
                  <a:pt x="25157" y="4720"/>
                </a:lnTo>
                <a:lnTo>
                  <a:pt x="20165" y="11664"/>
                </a:lnTo>
                <a:lnTo>
                  <a:pt x="16952" y="20684"/>
                </a:lnTo>
                <a:lnTo>
                  <a:pt x="15815" y="31631"/>
                </a:lnTo>
                <a:lnTo>
                  <a:pt x="15815" y="832365"/>
                </a:lnTo>
                <a:lnTo>
                  <a:pt x="14679" y="843313"/>
                </a:lnTo>
                <a:lnTo>
                  <a:pt x="11466" y="852333"/>
                </a:lnTo>
                <a:lnTo>
                  <a:pt x="6474" y="859277"/>
                </a:lnTo>
                <a:lnTo>
                  <a:pt x="0" y="863997"/>
                </a:lnTo>
                <a:lnTo>
                  <a:pt x="6474" y="868717"/>
                </a:lnTo>
                <a:lnTo>
                  <a:pt x="11466" y="875661"/>
                </a:lnTo>
                <a:lnTo>
                  <a:pt x="14679" y="884681"/>
                </a:lnTo>
                <a:lnTo>
                  <a:pt x="15815" y="895629"/>
                </a:lnTo>
                <a:lnTo>
                  <a:pt x="15815" y="1696363"/>
                </a:lnTo>
                <a:lnTo>
                  <a:pt x="16952" y="1707310"/>
                </a:lnTo>
                <a:lnTo>
                  <a:pt x="20165" y="1716330"/>
                </a:lnTo>
                <a:lnTo>
                  <a:pt x="25157" y="1723274"/>
                </a:lnTo>
                <a:lnTo>
                  <a:pt x="31631" y="172799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3"/>
              <p:cNvSpPr txBox="1"/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𝑇</m:t>
                      </m:r>
                    </m:oMath>
                  </m:oMathPara>
                </a14:m>
                <a:endParaRPr sz="1585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24"/>
          <p:cNvSpPr/>
          <p:nvPr/>
        </p:nvSpPr>
        <p:spPr>
          <a:xfrm>
            <a:off x="2600991" y="5092281"/>
            <a:ext cx="1627045" cy="62917"/>
          </a:xfrm>
          <a:custGeom>
            <a:avLst/>
            <a:gdLst/>
            <a:ahLst/>
            <a:cxnLst/>
            <a:rect l="l" t="t" r="r" b="b"/>
            <a:pathLst>
              <a:path w="821055" h="31750">
                <a:moveTo>
                  <a:pt x="0" y="0"/>
                </a:moveTo>
                <a:lnTo>
                  <a:pt x="4720" y="6474"/>
                </a:lnTo>
                <a:lnTo>
                  <a:pt x="11664" y="11466"/>
                </a:lnTo>
                <a:lnTo>
                  <a:pt x="20684" y="14679"/>
                </a:lnTo>
                <a:lnTo>
                  <a:pt x="31631" y="15815"/>
                </a:lnTo>
                <a:lnTo>
                  <a:pt x="378766" y="15815"/>
                </a:lnTo>
                <a:lnTo>
                  <a:pt x="389714" y="16952"/>
                </a:lnTo>
                <a:lnTo>
                  <a:pt x="398734" y="20165"/>
                </a:lnTo>
                <a:lnTo>
                  <a:pt x="405678" y="25157"/>
                </a:lnTo>
                <a:lnTo>
                  <a:pt x="410398" y="31631"/>
                </a:lnTo>
                <a:lnTo>
                  <a:pt x="415118" y="25157"/>
                </a:lnTo>
                <a:lnTo>
                  <a:pt x="422062" y="20165"/>
                </a:lnTo>
                <a:lnTo>
                  <a:pt x="431082" y="16952"/>
                </a:lnTo>
                <a:lnTo>
                  <a:pt x="442030" y="15815"/>
                </a:lnTo>
                <a:lnTo>
                  <a:pt x="789165" y="15815"/>
                </a:lnTo>
                <a:lnTo>
                  <a:pt x="800113" y="14679"/>
                </a:lnTo>
                <a:lnTo>
                  <a:pt x="809133" y="11466"/>
                </a:lnTo>
                <a:lnTo>
                  <a:pt x="816077" y="6474"/>
                </a:lnTo>
                <a:lnTo>
                  <a:pt x="82079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/>
              <p:cNvSpPr txBox="1"/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  <a:blipFill>
                <a:blip r:embed="rId9"/>
                <a:stretch>
                  <a:fillRect l="-3571" r="-7143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443823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69" y="584452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90"/>
                </a:moveTo>
                <a:lnTo>
                  <a:pt x="3980370" y="242290"/>
                </a:lnTo>
                <a:lnTo>
                  <a:pt x="3980370" y="0"/>
                </a:lnTo>
                <a:lnTo>
                  <a:pt x="0" y="0"/>
                </a:lnTo>
                <a:lnTo>
                  <a:pt x="0" y="242290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lang="de-DE" sz="2378" spc="-109" dirty="0">
                    <a:solidFill>
                      <a:srgbClr val="FFFFFF"/>
                    </a:solidFill>
                    <a:latin typeface="Tahoma"/>
                    <a:cs typeface="Tahoma"/>
                  </a:rPr>
                  <a:t>Example (Embedding for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tbox </a:t>
                </a:r>
                <a14:m>
                  <m:oMath xmlns:m="http://schemas.openxmlformats.org/officeDocument/2006/math">
                    <m:r>
                      <a:rPr lang="de-DE" sz="2378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 ⊑ 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r>
                  <a:rPr lang="de-DE" sz="2378" spc="178" dirty="0">
                    <a:solidFill>
                      <a:srgbClr val="FFFFFF"/>
                    </a:solidFill>
                    <a:latin typeface="Tahoma"/>
                    <a:cs typeface="Tahoma"/>
                  </a:rPr>
                  <a:t>)</a:t>
                </a:r>
                <a:endParaRPr sz="2378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  <a:blipFill>
                <a:blip r:embed="rId2"/>
                <a:stretch>
                  <a:fillRect l="-2412" t="-22581" b="-451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/>
          <p:cNvGrpSpPr/>
          <p:nvPr/>
        </p:nvGrpSpPr>
        <p:grpSpPr>
          <a:xfrm>
            <a:off x="626069" y="1064588"/>
            <a:ext cx="7888588" cy="4795567"/>
            <a:chOff x="313816" y="537222"/>
            <a:chExt cx="3980815" cy="2419985"/>
          </a:xfrm>
        </p:grpSpPr>
        <p:sp>
          <p:nvSpPr>
            <p:cNvPr id="5" name="object 5"/>
            <p:cNvSpPr/>
            <p:nvPr/>
          </p:nvSpPr>
          <p:spPr>
            <a:xfrm>
              <a:off x="313816" y="537222"/>
              <a:ext cx="3980815" cy="2419985"/>
            </a:xfrm>
            <a:custGeom>
              <a:avLst/>
              <a:gdLst/>
              <a:ahLst/>
              <a:cxnLst/>
              <a:rect l="l" t="t" r="r" b="b"/>
              <a:pathLst>
                <a:path w="3980815" h="2419985">
                  <a:moveTo>
                    <a:pt x="3980370" y="0"/>
                  </a:moveTo>
                  <a:lnTo>
                    <a:pt x="0" y="0"/>
                  </a:lnTo>
                  <a:lnTo>
                    <a:pt x="0" y="2419705"/>
                  </a:lnTo>
                  <a:lnTo>
                    <a:pt x="3980370" y="2419705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9403" y="1662519"/>
              <a:ext cx="1710055" cy="0"/>
            </a:xfrm>
            <a:custGeom>
              <a:avLst/>
              <a:gdLst/>
              <a:ahLst/>
              <a:cxnLst/>
              <a:rect l="l" t="t" r="r" b="b"/>
              <a:pathLst>
                <a:path w="1710055">
                  <a:moveTo>
                    <a:pt x="0" y="0"/>
                  </a:moveTo>
                  <a:lnTo>
                    <a:pt x="767306" y="0"/>
                  </a:lnTo>
                </a:path>
                <a:path w="1710055">
                  <a:moveTo>
                    <a:pt x="942721" y="0"/>
                  </a:moveTo>
                  <a:lnTo>
                    <a:pt x="1205280" y="0"/>
                  </a:lnTo>
                </a:path>
                <a:path w="1710055">
                  <a:moveTo>
                    <a:pt x="1368744" y="0"/>
                  </a:moveTo>
                  <a:lnTo>
                    <a:pt x="1710027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4469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5" h="52705">
                  <a:moveTo>
                    <a:pt x="24671" y="52633"/>
                  </a:moveTo>
                  <a:lnTo>
                    <a:pt x="20816" y="44589"/>
                  </a:lnTo>
                  <a:lnTo>
                    <a:pt x="13569" y="36391"/>
                  </a:lnTo>
                  <a:lnTo>
                    <a:pt x="5705" y="29734"/>
                  </a:lnTo>
                  <a:lnTo>
                    <a:pt x="0" y="26316"/>
                  </a:lnTo>
                  <a:lnTo>
                    <a:pt x="5705" y="22898"/>
                  </a:lnTo>
                  <a:lnTo>
                    <a:pt x="13569" y="16242"/>
                  </a:lnTo>
                  <a:lnTo>
                    <a:pt x="20816" y="8044"/>
                  </a:lnTo>
                  <a:lnTo>
                    <a:pt x="24671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9693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4417" y="807505"/>
              <a:ext cx="0" cy="1710055"/>
            </a:xfrm>
            <a:custGeom>
              <a:avLst/>
              <a:gdLst/>
              <a:ahLst/>
              <a:cxnLst/>
              <a:rect l="l" t="t" r="r" b="b"/>
              <a:pathLst>
                <a:path h="1710055">
                  <a:moveTo>
                    <a:pt x="0" y="936042"/>
                  </a:moveTo>
                  <a:lnTo>
                    <a:pt x="0" y="1710027"/>
                  </a:lnTo>
                </a:path>
                <a:path h="1710055">
                  <a:moveTo>
                    <a:pt x="0" y="640306"/>
                  </a:moveTo>
                  <a:lnTo>
                    <a:pt x="0" y="773985"/>
                  </a:lnTo>
                </a:path>
                <a:path h="1710055">
                  <a:moveTo>
                    <a:pt x="0" y="0"/>
                  </a:moveTo>
                  <a:lnTo>
                    <a:pt x="0" y="205724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100" y="2497795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4">
                  <a:moveTo>
                    <a:pt x="52633" y="0"/>
                  </a:moveTo>
                  <a:lnTo>
                    <a:pt x="44589" y="3855"/>
                  </a:lnTo>
                  <a:lnTo>
                    <a:pt x="36391" y="11102"/>
                  </a:lnTo>
                  <a:lnTo>
                    <a:pt x="29734" y="18966"/>
                  </a:lnTo>
                  <a:lnTo>
                    <a:pt x="26316" y="24671"/>
                  </a:lnTo>
                  <a:lnTo>
                    <a:pt x="22898" y="18966"/>
                  </a:lnTo>
                  <a:lnTo>
                    <a:pt x="16242" y="11102"/>
                  </a:lnTo>
                  <a:lnTo>
                    <a:pt x="8044" y="3855"/>
                  </a:lnTo>
                  <a:lnTo>
                    <a:pt x="0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8100" y="802570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5">
                  <a:moveTo>
                    <a:pt x="0" y="24671"/>
                  </a:moveTo>
                  <a:lnTo>
                    <a:pt x="8044" y="20816"/>
                  </a:lnTo>
                  <a:lnTo>
                    <a:pt x="16242" y="13569"/>
                  </a:lnTo>
                  <a:lnTo>
                    <a:pt x="22898" y="5705"/>
                  </a:lnTo>
                  <a:lnTo>
                    <a:pt x="26316" y="0"/>
                  </a:lnTo>
                  <a:lnTo>
                    <a:pt x="29734" y="5705"/>
                  </a:lnTo>
                  <a:lnTo>
                    <a:pt x="36391" y="13569"/>
                  </a:lnTo>
                  <a:lnTo>
                    <a:pt x="44589" y="20816"/>
                  </a:lnTo>
                  <a:lnTo>
                    <a:pt x="52633" y="24671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  <a:blipFill>
                <a:blip r:embed="rId3"/>
                <a:stretch>
                  <a:fillRect l="-18750" r="-25000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  <a:blipFill>
                <a:blip r:embed="rId4"/>
                <a:stretch>
                  <a:fillRect l="-3704" r="-11111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5007238" y="3133962"/>
            <a:ext cx="324654" cy="322137"/>
          </a:xfrm>
          <a:custGeom>
            <a:avLst/>
            <a:gdLst/>
            <a:ahLst/>
            <a:cxnLst/>
            <a:rect l="l" t="t" r="r" b="b"/>
            <a:pathLst>
              <a:path w="163830" h="162560">
                <a:moveTo>
                  <a:pt x="163464" y="0"/>
                </a:moveTo>
                <a:lnTo>
                  <a:pt x="0" y="0"/>
                </a:lnTo>
                <a:lnTo>
                  <a:pt x="0" y="162057"/>
                </a:lnTo>
                <a:lnTo>
                  <a:pt x="163464" y="162057"/>
                </a:lnTo>
                <a:lnTo>
                  <a:pt x="16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  <a:blipFill>
                <a:blip r:embed="rId5"/>
                <a:stretch>
                  <a:fillRect l="-25000" r="-18750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>
            <a:off x="4152562" y="2007868"/>
            <a:ext cx="322137" cy="861969"/>
          </a:xfrm>
          <a:custGeom>
            <a:avLst/>
            <a:gdLst/>
            <a:ahLst/>
            <a:cxnLst/>
            <a:rect l="l" t="t" r="r" b="b"/>
            <a:pathLst>
              <a:path w="162560" h="434975">
                <a:moveTo>
                  <a:pt x="0" y="0"/>
                </a:moveTo>
                <a:lnTo>
                  <a:pt x="0" y="434581"/>
                </a:lnTo>
                <a:lnTo>
                  <a:pt x="162057" y="434581"/>
                </a:lnTo>
                <a:lnTo>
                  <a:pt x="162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5168">
                  <a:lnSpc>
                    <a:spcPts val="174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b="0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1585" i="1" spc="-28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  <a:blipFill>
                <a:blip r:embed="rId6"/>
                <a:stretch>
                  <a:fillRect l="-16667" t="-3509" r="-44444" b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/>
          <p:nvPr/>
        </p:nvSpPr>
        <p:spPr>
          <a:xfrm>
            <a:off x="4139327" y="3133962"/>
            <a:ext cx="348563" cy="322137"/>
          </a:xfrm>
          <a:custGeom>
            <a:avLst/>
            <a:gdLst/>
            <a:ahLst/>
            <a:cxnLst/>
            <a:rect l="l" t="t" r="r" b="b"/>
            <a:pathLst>
              <a:path w="175894" h="162560">
                <a:moveTo>
                  <a:pt x="175414" y="0"/>
                </a:moveTo>
                <a:lnTo>
                  <a:pt x="0" y="0"/>
                </a:lnTo>
                <a:lnTo>
                  <a:pt x="0" y="162057"/>
                </a:lnTo>
                <a:lnTo>
                  <a:pt x="175414" y="162057"/>
                </a:lnTo>
                <a:lnTo>
                  <a:pt x="175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05089" y="3138419"/>
            <a:ext cx="21643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40" dirty="0">
                <a:solidFill>
                  <a:srgbClr val="00837F"/>
                </a:solidFill>
                <a:latin typeface="Lucida Sans Unicode"/>
                <a:cs typeface="Lucida Sans Unicode"/>
              </a:rPr>
              <a:t>⊥</a:t>
            </a:r>
            <a:endParaRPr sz="1585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0881" y="3380141"/>
            <a:ext cx="62917" cy="1627045"/>
          </a:xfrm>
          <a:custGeom>
            <a:avLst/>
            <a:gdLst/>
            <a:ahLst/>
            <a:cxnLst/>
            <a:rect l="l" t="t" r="r" b="b"/>
            <a:pathLst>
              <a:path w="31750" h="821055">
                <a:moveTo>
                  <a:pt x="0" y="0"/>
                </a:moveTo>
                <a:lnTo>
                  <a:pt x="6474" y="4720"/>
                </a:lnTo>
                <a:lnTo>
                  <a:pt x="11466" y="11664"/>
                </a:lnTo>
                <a:lnTo>
                  <a:pt x="14679" y="20684"/>
                </a:lnTo>
                <a:lnTo>
                  <a:pt x="15815" y="31631"/>
                </a:lnTo>
                <a:lnTo>
                  <a:pt x="15815" y="378766"/>
                </a:lnTo>
                <a:lnTo>
                  <a:pt x="16952" y="389714"/>
                </a:lnTo>
                <a:lnTo>
                  <a:pt x="20165" y="398734"/>
                </a:lnTo>
                <a:lnTo>
                  <a:pt x="25157" y="405678"/>
                </a:lnTo>
                <a:lnTo>
                  <a:pt x="31631" y="410398"/>
                </a:lnTo>
                <a:lnTo>
                  <a:pt x="25157" y="415118"/>
                </a:lnTo>
                <a:lnTo>
                  <a:pt x="20165" y="422062"/>
                </a:lnTo>
                <a:lnTo>
                  <a:pt x="16952" y="431082"/>
                </a:lnTo>
                <a:lnTo>
                  <a:pt x="15815" y="442030"/>
                </a:lnTo>
                <a:lnTo>
                  <a:pt x="15815" y="789165"/>
                </a:lnTo>
                <a:lnTo>
                  <a:pt x="14679" y="800113"/>
                </a:lnTo>
                <a:lnTo>
                  <a:pt x="11466" y="809133"/>
                </a:lnTo>
                <a:lnTo>
                  <a:pt x="6474" y="816077"/>
                </a:lnTo>
                <a:lnTo>
                  <a:pt x="0" y="82079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/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⊔ 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  <a:blipFill>
                <a:blip r:embed="rId7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2"/>
          <p:cNvSpPr/>
          <p:nvPr/>
        </p:nvSpPr>
        <p:spPr>
          <a:xfrm>
            <a:off x="2452699" y="1582390"/>
            <a:ext cx="62917" cy="3425225"/>
          </a:xfrm>
          <a:custGeom>
            <a:avLst/>
            <a:gdLst/>
            <a:ahLst/>
            <a:cxnLst/>
            <a:rect l="l" t="t" r="r" b="b"/>
            <a:pathLst>
              <a:path w="31750" h="1728470">
                <a:moveTo>
                  <a:pt x="31631" y="0"/>
                </a:moveTo>
                <a:lnTo>
                  <a:pt x="25157" y="4720"/>
                </a:lnTo>
                <a:lnTo>
                  <a:pt x="20165" y="11664"/>
                </a:lnTo>
                <a:lnTo>
                  <a:pt x="16952" y="20684"/>
                </a:lnTo>
                <a:lnTo>
                  <a:pt x="15815" y="31631"/>
                </a:lnTo>
                <a:lnTo>
                  <a:pt x="15815" y="832365"/>
                </a:lnTo>
                <a:lnTo>
                  <a:pt x="14679" y="843313"/>
                </a:lnTo>
                <a:lnTo>
                  <a:pt x="11466" y="852333"/>
                </a:lnTo>
                <a:lnTo>
                  <a:pt x="6474" y="859277"/>
                </a:lnTo>
                <a:lnTo>
                  <a:pt x="0" y="863997"/>
                </a:lnTo>
                <a:lnTo>
                  <a:pt x="6474" y="868717"/>
                </a:lnTo>
                <a:lnTo>
                  <a:pt x="11466" y="875661"/>
                </a:lnTo>
                <a:lnTo>
                  <a:pt x="14679" y="884681"/>
                </a:lnTo>
                <a:lnTo>
                  <a:pt x="15815" y="895629"/>
                </a:lnTo>
                <a:lnTo>
                  <a:pt x="15815" y="1696363"/>
                </a:lnTo>
                <a:lnTo>
                  <a:pt x="16952" y="1707310"/>
                </a:lnTo>
                <a:lnTo>
                  <a:pt x="20165" y="1716330"/>
                </a:lnTo>
                <a:lnTo>
                  <a:pt x="25157" y="1723274"/>
                </a:lnTo>
                <a:lnTo>
                  <a:pt x="31631" y="172799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3"/>
              <p:cNvSpPr txBox="1"/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𝑇</m:t>
                      </m:r>
                    </m:oMath>
                  </m:oMathPara>
                </a14:m>
                <a:endParaRPr sz="1585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24"/>
          <p:cNvSpPr/>
          <p:nvPr/>
        </p:nvSpPr>
        <p:spPr>
          <a:xfrm>
            <a:off x="2600991" y="5092281"/>
            <a:ext cx="1627045" cy="62917"/>
          </a:xfrm>
          <a:custGeom>
            <a:avLst/>
            <a:gdLst/>
            <a:ahLst/>
            <a:cxnLst/>
            <a:rect l="l" t="t" r="r" b="b"/>
            <a:pathLst>
              <a:path w="821055" h="31750">
                <a:moveTo>
                  <a:pt x="0" y="0"/>
                </a:moveTo>
                <a:lnTo>
                  <a:pt x="4720" y="6474"/>
                </a:lnTo>
                <a:lnTo>
                  <a:pt x="11664" y="11466"/>
                </a:lnTo>
                <a:lnTo>
                  <a:pt x="20684" y="14679"/>
                </a:lnTo>
                <a:lnTo>
                  <a:pt x="31631" y="15815"/>
                </a:lnTo>
                <a:lnTo>
                  <a:pt x="378766" y="15815"/>
                </a:lnTo>
                <a:lnTo>
                  <a:pt x="389714" y="16952"/>
                </a:lnTo>
                <a:lnTo>
                  <a:pt x="398734" y="20165"/>
                </a:lnTo>
                <a:lnTo>
                  <a:pt x="405678" y="25157"/>
                </a:lnTo>
                <a:lnTo>
                  <a:pt x="410398" y="31631"/>
                </a:lnTo>
                <a:lnTo>
                  <a:pt x="415118" y="25157"/>
                </a:lnTo>
                <a:lnTo>
                  <a:pt x="422062" y="20165"/>
                </a:lnTo>
                <a:lnTo>
                  <a:pt x="431082" y="16952"/>
                </a:lnTo>
                <a:lnTo>
                  <a:pt x="442030" y="15815"/>
                </a:lnTo>
                <a:lnTo>
                  <a:pt x="789165" y="15815"/>
                </a:lnTo>
                <a:lnTo>
                  <a:pt x="800113" y="14679"/>
                </a:lnTo>
                <a:lnTo>
                  <a:pt x="809133" y="11466"/>
                </a:lnTo>
                <a:lnTo>
                  <a:pt x="816077" y="6474"/>
                </a:lnTo>
                <a:lnTo>
                  <a:pt x="82079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/>
              <p:cNvSpPr txBox="1"/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  <a:blipFill>
                <a:blip r:embed="rId9"/>
                <a:stretch>
                  <a:fillRect l="-3571" r="-7143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5ACF582-0911-714D-B0D2-5CEA81D0AB99}"/>
                  </a:ext>
                </a:extLst>
              </p:cNvPr>
              <p:cNvSpPr/>
              <p:nvPr/>
            </p:nvSpPr>
            <p:spPr>
              <a:xfrm>
                <a:off x="594651" y="5433211"/>
                <a:ext cx="7920005" cy="7764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100670" marR="85570">
                  <a:lnSpc>
                    <a:spcPct val="102600"/>
                  </a:lnSpc>
                  <a:spcBef>
                    <a:spcPts val="10"/>
                  </a:spcBef>
                </a:pP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Our </a:t>
                </a:r>
                <a:r>
                  <a:rPr lang="de-DE" sz="2200" spc="-99" dirty="0" err="1">
                    <a:latin typeface="Myriad Pro" panose="020B0503030403020204" pitchFamily="34" charset="0"/>
                    <a:cs typeface="Tahoma"/>
                  </a:rPr>
                  <a:t>geometric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09" dirty="0" err="1">
                    <a:latin typeface="Myriad Pro" panose="020B0503030403020204" pitchFamily="34" charset="0"/>
                    <a:cs typeface="Tahoma"/>
                  </a:rPr>
                  <a:t>models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49" dirty="0" err="1">
                    <a:latin typeface="Myriad Pro" panose="020B0503030403020204" pitchFamily="34" charset="0"/>
                    <a:cs typeface="Tahoma"/>
                  </a:rPr>
                  <a:t>are</a:t>
                </a:r>
                <a:r>
                  <a:rPr lang="de-DE" sz="2200" spc="-14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7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partial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: </a:t>
                </a:r>
                <a:r>
                  <a:rPr lang="de-DE" sz="2200" spc="-99" dirty="0" err="1">
                    <a:latin typeface="Myriad Pro" panose="020B0503030403020204" pitchFamily="34" charset="0"/>
                    <a:cs typeface="Tahoma"/>
                  </a:rPr>
                  <a:t>can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09" dirty="0" err="1">
                    <a:latin typeface="Myriad Pro" panose="020B0503030403020204" pitchFamily="34" charset="0"/>
                    <a:cs typeface="Tahoma"/>
                  </a:rPr>
                  <a:t>model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89" dirty="0" err="1">
                    <a:latin typeface="Myriad Pro" panose="020B0503030403020204" pitchFamily="34" charset="0"/>
                    <a:cs typeface="Tahoma"/>
                  </a:rPr>
                  <a:t>uncertainty</a:t>
                </a:r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in </a:t>
                </a:r>
                <a:r>
                  <a:rPr lang="de-DE" sz="2200" spc="-89" dirty="0" err="1">
                    <a:latin typeface="Myriad Pro" panose="020B0503030403020204" pitchFamily="34" charset="0"/>
                    <a:cs typeface="Tahoma"/>
                  </a:rPr>
                  <a:t>ontology</a:t>
                </a:r>
                <a:endParaRPr lang="de-DE" sz="2200" spc="-89" dirty="0">
                  <a:latin typeface="Myriad Pro" panose="020B0503030403020204" pitchFamily="34" charset="0"/>
                  <a:cs typeface="Tahoma"/>
                </a:endParaRPr>
              </a:p>
              <a:p>
                <a:pPr marL="100670" marR="85570">
                  <a:lnSpc>
                    <a:spcPct val="102600"/>
                  </a:lnSpc>
                  <a:spcBef>
                    <a:spcPts val="10"/>
                  </a:spcBef>
                </a:pPr>
                <a:r>
                  <a:rPr lang="de-DE"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(</a:t>
                </a:r>
                <a14:m>
                  <m:oMath xmlns:m="http://schemas.openxmlformats.org/officeDocument/2006/math">
                    <m:r>
                      <a:rPr lang="de-DE" sz="22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  <m:r>
                      <a:rPr lang="de-DE" sz="2200" i="1" spc="-73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Book Antiqua"/>
                      </a:rPr>
                      <m:t>2</m:t>
                    </m:r>
                  </m:oMath>
                </a14:m>
                <a:r>
                  <a:rPr lang="de-DE" sz="2200" spc="103" baseline="-10416" dirty="0">
                    <a:solidFill>
                      <a:srgbClr val="00837F"/>
                    </a:solidFill>
                    <a:latin typeface="Myriad Pro" panose="020B0503030403020204" pitchFamily="34" charset="0"/>
                    <a:cs typeface="Book Antiqua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not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 err="1">
                    <a:latin typeface="Myriad Pro" panose="020B0503030403020204" pitchFamily="34" charset="0"/>
                    <a:cs typeface="Tahoma"/>
                  </a:rPr>
                  <a:t>known</a:t>
                </a:r>
                <a:r>
                  <a:rPr lang="de-DE"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40" dirty="0" err="1">
                    <a:latin typeface="Myriad Pro" panose="020B0503030403020204" pitchFamily="34" charset="0"/>
                    <a:cs typeface="Tahoma"/>
                  </a:rPr>
                  <a:t>to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 err="1">
                    <a:latin typeface="Myriad Pro" panose="020B0503030403020204" pitchFamily="34" charset="0"/>
                    <a:cs typeface="Tahoma"/>
                  </a:rPr>
                  <a:t>be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-119" dirty="0" err="1">
                    <a:latin typeface="Myriad Pro" panose="020B0503030403020204" pitchFamily="34" charset="0"/>
                    <a:cs typeface="Tahoma"/>
                  </a:rPr>
                  <a:t>or</a:t>
                </a:r>
                <a:r>
                  <a:rPr lang="de-DE"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;</m:t>
                    </m:r>
                  </m:oMath>
                </a14:m>
                <a:r>
                  <a:rPr lang="de-DE" sz="2200" i="1" spc="-10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109" dirty="0">
                    <a:latin typeface="Myriad Pro" panose="020B0503030403020204" pitchFamily="34" charset="0"/>
                    <a:cs typeface="Arial"/>
                  </a:rPr>
                  <a:t>in </a:t>
                </a:r>
                <a:r>
                  <a:rPr lang="de-DE" sz="2200" spc="-109" dirty="0" err="1">
                    <a:latin typeface="Myriad Pro" panose="020B0503030403020204" pitchFamily="34" charset="0"/>
                    <a:cs typeface="Arial"/>
                  </a:rPr>
                  <a:t>contrast</a:t>
                </a:r>
                <a:r>
                  <a:rPr lang="de-DE" sz="2200" spc="-109" dirty="0">
                    <a:latin typeface="Myriad Pro" panose="020B0503030403020204" pitchFamily="34" charset="0"/>
                    <a:cs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pc="-10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de-DE" sz="2200" i="1" spc="-10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lang="de-DE" sz="2200" b="0" i="1" spc="-10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i="1" spc="-10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109" dirty="0" err="1">
                    <a:latin typeface="Myriad Pro" panose="020B0503030403020204" pitchFamily="34" charset="0"/>
                    <a:cs typeface="Arial"/>
                  </a:rPr>
                  <a:t>completely</a:t>
                </a:r>
                <a:r>
                  <a:rPr lang="de-DE" sz="2200" spc="-109" dirty="0"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109" dirty="0" err="1">
                    <a:latin typeface="Myriad Pro" panose="020B0503030403020204" pitchFamily="34" charset="0"/>
                    <a:cs typeface="Arial"/>
                  </a:rPr>
                  <a:t>determined</a:t>
                </a:r>
                <a:r>
                  <a:rPr lang="de-DE" sz="2200" spc="-109" dirty="0"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)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5ACF582-0911-714D-B0D2-5CEA81D0A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51" y="5433211"/>
                <a:ext cx="7920005" cy="776431"/>
              </a:xfrm>
              <a:prstGeom prst="rect">
                <a:avLst/>
              </a:prstGeom>
              <a:blipFill>
                <a:blip r:embed="rId10"/>
                <a:stretch>
                  <a:fillRect t="-6349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5E4D8434-5B7F-DB47-9DF5-ED262FEDB36D}"/>
                  </a:ext>
                </a:extLst>
              </p:cNvPr>
              <p:cNvSpPr txBox="1"/>
              <p:nvPr/>
            </p:nvSpPr>
            <p:spPr>
              <a:xfrm>
                <a:off x="5436642" y="1809768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b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5E4D8434-5B7F-DB47-9DF5-ED262FEDB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642" y="1809768"/>
                <a:ext cx="192527" cy="268055"/>
              </a:xfrm>
              <a:prstGeom prst="rect">
                <a:avLst/>
              </a:prstGeom>
              <a:blipFill>
                <a:blip r:embed="rId11"/>
                <a:stretch>
                  <a:fillRect l="-18750" r="-50000" b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6750755F-EED1-654C-99BB-8A8821DF95D7}"/>
              </a:ext>
            </a:extLst>
          </p:cNvPr>
          <p:cNvSpPr>
            <a:spLocks noChangeAspect="1"/>
          </p:cNvSpPr>
          <p:nvPr/>
        </p:nvSpPr>
        <p:spPr>
          <a:xfrm>
            <a:off x="5580112" y="2111756"/>
            <a:ext cx="98115" cy="98127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96CE49-E474-C847-9F94-B6DBB00A5906}"/>
              </a:ext>
            </a:extLst>
          </p:cNvPr>
          <p:cNvSpPr>
            <a:spLocks noChangeAspect="1"/>
          </p:cNvSpPr>
          <p:nvPr/>
        </p:nvSpPr>
        <p:spPr>
          <a:xfrm>
            <a:off x="5796136" y="3258865"/>
            <a:ext cx="98115" cy="98127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0456ED28-0AFD-8249-84EF-4A2123683BFC}"/>
                  </a:ext>
                </a:extLst>
              </p:cNvPr>
              <p:cNvSpPr txBox="1"/>
              <p:nvPr/>
            </p:nvSpPr>
            <p:spPr>
              <a:xfrm>
                <a:off x="5748929" y="287479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b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0456ED28-0AFD-8249-84EF-4A212368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29" y="2874799"/>
                <a:ext cx="192527" cy="268055"/>
              </a:xfrm>
              <a:prstGeom prst="rect">
                <a:avLst/>
              </a:prstGeom>
              <a:blipFill>
                <a:blip r:embed="rId12"/>
                <a:stretch>
                  <a:fillRect l="-11765" r="-41176" b="-1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36837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69" y="584452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90"/>
                </a:moveTo>
                <a:lnTo>
                  <a:pt x="3980370" y="242290"/>
                </a:lnTo>
                <a:lnTo>
                  <a:pt x="3980370" y="0"/>
                </a:lnTo>
                <a:lnTo>
                  <a:pt x="0" y="0"/>
                </a:lnTo>
                <a:lnTo>
                  <a:pt x="0" y="242290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lang="de-DE" sz="2378" spc="-109" dirty="0">
                    <a:solidFill>
                      <a:srgbClr val="FFFFFF"/>
                    </a:solidFill>
                    <a:latin typeface="Tahoma"/>
                    <a:cs typeface="Tahoma"/>
                  </a:rPr>
                  <a:t>Example (Embedding for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tbox </a:t>
                </a:r>
                <a14:m>
                  <m:oMath xmlns:m="http://schemas.openxmlformats.org/officeDocument/2006/math">
                    <m:r>
                      <a:rPr lang="de-DE" sz="2378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 ⊑ 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r>
                  <a:rPr lang="de-DE" sz="2378" spc="178" dirty="0">
                    <a:solidFill>
                      <a:srgbClr val="FFFFFF"/>
                    </a:solidFill>
                    <a:latin typeface="Tahoma"/>
                    <a:cs typeface="Tahoma"/>
                  </a:rPr>
                  <a:t>)</a:t>
                </a:r>
                <a:endParaRPr sz="2378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  <a:blipFill>
                <a:blip r:embed="rId2"/>
                <a:stretch>
                  <a:fillRect l="-2412" t="-22581" b="-451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/>
          <p:cNvGrpSpPr/>
          <p:nvPr/>
        </p:nvGrpSpPr>
        <p:grpSpPr>
          <a:xfrm>
            <a:off x="626069" y="1064588"/>
            <a:ext cx="7888588" cy="4795567"/>
            <a:chOff x="313816" y="537222"/>
            <a:chExt cx="3980815" cy="2419985"/>
          </a:xfrm>
        </p:grpSpPr>
        <p:sp>
          <p:nvSpPr>
            <p:cNvPr id="5" name="object 5"/>
            <p:cNvSpPr/>
            <p:nvPr/>
          </p:nvSpPr>
          <p:spPr>
            <a:xfrm>
              <a:off x="313816" y="537222"/>
              <a:ext cx="3980815" cy="2419985"/>
            </a:xfrm>
            <a:custGeom>
              <a:avLst/>
              <a:gdLst/>
              <a:ahLst/>
              <a:cxnLst/>
              <a:rect l="l" t="t" r="r" b="b"/>
              <a:pathLst>
                <a:path w="3980815" h="2419985">
                  <a:moveTo>
                    <a:pt x="3980370" y="0"/>
                  </a:moveTo>
                  <a:lnTo>
                    <a:pt x="0" y="0"/>
                  </a:lnTo>
                  <a:lnTo>
                    <a:pt x="0" y="2419705"/>
                  </a:lnTo>
                  <a:lnTo>
                    <a:pt x="3980370" y="2419705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9403" y="1662519"/>
              <a:ext cx="1710055" cy="0"/>
            </a:xfrm>
            <a:custGeom>
              <a:avLst/>
              <a:gdLst/>
              <a:ahLst/>
              <a:cxnLst/>
              <a:rect l="l" t="t" r="r" b="b"/>
              <a:pathLst>
                <a:path w="1710055">
                  <a:moveTo>
                    <a:pt x="0" y="0"/>
                  </a:moveTo>
                  <a:lnTo>
                    <a:pt x="767306" y="0"/>
                  </a:lnTo>
                </a:path>
                <a:path w="1710055">
                  <a:moveTo>
                    <a:pt x="942721" y="0"/>
                  </a:moveTo>
                  <a:lnTo>
                    <a:pt x="1205280" y="0"/>
                  </a:lnTo>
                </a:path>
                <a:path w="1710055">
                  <a:moveTo>
                    <a:pt x="1368744" y="0"/>
                  </a:moveTo>
                  <a:lnTo>
                    <a:pt x="1710027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4469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5" h="52705">
                  <a:moveTo>
                    <a:pt x="24671" y="52633"/>
                  </a:moveTo>
                  <a:lnTo>
                    <a:pt x="20816" y="44589"/>
                  </a:lnTo>
                  <a:lnTo>
                    <a:pt x="13569" y="36391"/>
                  </a:lnTo>
                  <a:lnTo>
                    <a:pt x="5705" y="29734"/>
                  </a:lnTo>
                  <a:lnTo>
                    <a:pt x="0" y="26316"/>
                  </a:lnTo>
                  <a:lnTo>
                    <a:pt x="5705" y="22898"/>
                  </a:lnTo>
                  <a:lnTo>
                    <a:pt x="13569" y="16242"/>
                  </a:lnTo>
                  <a:lnTo>
                    <a:pt x="20816" y="8044"/>
                  </a:lnTo>
                  <a:lnTo>
                    <a:pt x="24671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9693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4417" y="807505"/>
              <a:ext cx="0" cy="1710055"/>
            </a:xfrm>
            <a:custGeom>
              <a:avLst/>
              <a:gdLst/>
              <a:ahLst/>
              <a:cxnLst/>
              <a:rect l="l" t="t" r="r" b="b"/>
              <a:pathLst>
                <a:path h="1710055">
                  <a:moveTo>
                    <a:pt x="0" y="936042"/>
                  </a:moveTo>
                  <a:lnTo>
                    <a:pt x="0" y="1710027"/>
                  </a:lnTo>
                </a:path>
                <a:path h="1710055">
                  <a:moveTo>
                    <a:pt x="0" y="640306"/>
                  </a:moveTo>
                  <a:lnTo>
                    <a:pt x="0" y="773985"/>
                  </a:lnTo>
                </a:path>
                <a:path h="1710055">
                  <a:moveTo>
                    <a:pt x="0" y="0"/>
                  </a:moveTo>
                  <a:lnTo>
                    <a:pt x="0" y="205724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100" y="2497795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4">
                  <a:moveTo>
                    <a:pt x="52633" y="0"/>
                  </a:moveTo>
                  <a:lnTo>
                    <a:pt x="44589" y="3855"/>
                  </a:lnTo>
                  <a:lnTo>
                    <a:pt x="36391" y="11102"/>
                  </a:lnTo>
                  <a:lnTo>
                    <a:pt x="29734" y="18966"/>
                  </a:lnTo>
                  <a:lnTo>
                    <a:pt x="26316" y="24671"/>
                  </a:lnTo>
                  <a:lnTo>
                    <a:pt x="22898" y="18966"/>
                  </a:lnTo>
                  <a:lnTo>
                    <a:pt x="16242" y="11102"/>
                  </a:lnTo>
                  <a:lnTo>
                    <a:pt x="8044" y="3855"/>
                  </a:lnTo>
                  <a:lnTo>
                    <a:pt x="0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8100" y="802570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5">
                  <a:moveTo>
                    <a:pt x="0" y="24671"/>
                  </a:moveTo>
                  <a:lnTo>
                    <a:pt x="8044" y="20816"/>
                  </a:lnTo>
                  <a:lnTo>
                    <a:pt x="16242" y="13569"/>
                  </a:lnTo>
                  <a:lnTo>
                    <a:pt x="22898" y="5705"/>
                  </a:lnTo>
                  <a:lnTo>
                    <a:pt x="26316" y="0"/>
                  </a:lnTo>
                  <a:lnTo>
                    <a:pt x="29734" y="5705"/>
                  </a:lnTo>
                  <a:lnTo>
                    <a:pt x="36391" y="13569"/>
                  </a:lnTo>
                  <a:lnTo>
                    <a:pt x="44589" y="20816"/>
                  </a:lnTo>
                  <a:lnTo>
                    <a:pt x="52633" y="24671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  <a:blipFill>
                <a:blip r:embed="rId3"/>
                <a:stretch>
                  <a:fillRect l="-18750" r="-25000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  <a:blipFill>
                <a:blip r:embed="rId4"/>
                <a:stretch>
                  <a:fillRect l="-3704" r="-11111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5007238" y="3133962"/>
            <a:ext cx="324654" cy="322137"/>
          </a:xfrm>
          <a:custGeom>
            <a:avLst/>
            <a:gdLst/>
            <a:ahLst/>
            <a:cxnLst/>
            <a:rect l="l" t="t" r="r" b="b"/>
            <a:pathLst>
              <a:path w="163830" h="162560">
                <a:moveTo>
                  <a:pt x="163464" y="0"/>
                </a:moveTo>
                <a:lnTo>
                  <a:pt x="0" y="0"/>
                </a:lnTo>
                <a:lnTo>
                  <a:pt x="0" y="162057"/>
                </a:lnTo>
                <a:lnTo>
                  <a:pt x="163464" y="162057"/>
                </a:lnTo>
                <a:lnTo>
                  <a:pt x="16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  <a:blipFill>
                <a:blip r:embed="rId5"/>
                <a:stretch>
                  <a:fillRect l="-25000" r="-18750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>
            <a:off x="4152562" y="2007868"/>
            <a:ext cx="322137" cy="861969"/>
          </a:xfrm>
          <a:custGeom>
            <a:avLst/>
            <a:gdLst/>
            <a:ahLst/>
            <a:cxnLst/>
            <a:rect l="l" t="t" r="r" b="b"/>
            <a:pathLst>
              <a:path w="162560" h="434975">
                <a:moveTo>
                  <a:pt x="0" y="0"/>
                </a:moveTo>
                <a:lnTo>
                  <a:pt x="0" y="434581"/>
                </a:lnTo>
                <a:lnTo>
                  <a:pt x="162057" y="434581"/>
                </a:lnTo>
                <a:lnTo>
                  <a:pt x="162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5168">
                  <a:lnSpc>
                    <a:spcPts val="174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b="0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1585" i="1" spc="-28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  <a:blipFill>
                <a:blip r:embed="rId6"/>
                <a:stretch>
                  <a:fillRect l="-16667" t="-3509" r="-44444" b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/>
          <p:nvPr/>
        </p:nvSpPr>
        <p:spPr>
          <a:xfrm>
            <a:off x="4139327" y="3133962"/>
            <a:ext cx="348563" cy="322137"/>
          </a:xfrm>
          <a:custGeom>
            <a:avLst/>
            <a:gdLst/>
            <a:ahLst/>
            <a:cxnLst/>
            <a:rect l="l" t="t" r="r" b="b"/>
            <a:pathLst>
              <a:path w="175894" h="162560">
                <a:moveTo>
                  <a:pt x="175414" y="0"/>
                </a:moveTo>
                <a:lnTo>
                  <a:pt x="0" y="0"/>
                </a:lnTo>
                <a:lnTo>
                  <a:pt x="0" y="162057"/>
                </a:lnTo>
                <a:lnTo>
                  <a:pt x="175414" y="162057"/>
                </a:lnTo>
                <a:lnTo>
                  <a:pt x="175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05089" y="3138419"/>
            <a:ext cx="21643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40" dirty="0">
                <a:solidFill>
                  <a:srgbClr val="00837F"/>
                </a:solidFill>
                <a:latin typeface="Lucida Sans Unicode"/>
                <a:cs typeface="Lucida Sans Unicode"/>
              </a:rPr>
              <a:t>⊥</a:t>
            </a:r>
            <a:endParaRPr sz="1585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0881" y="3380141"/>
            <a:ext cx="62917" cy="1627045"/>
          </a:xfrm>
          <a:custGeom>
            <a:avLst/>
            <a:gdLst/>
            <a:ahLst/>
            <a:cxnLst/>
            <a:rect l="l" t="t" r="r" b="b"/>
            <a:pathLst>
              <a:path w="31750" h="821055">
                <a:moveTo>
                  <a:pt x="0" y="0"/>
                </a:moveTo>
                <a:lnTo>
                  <a:pt x="6474" y="4720"/>
                </a:lnTo>
                <a:lnTo>
                  <a:pt x="11466" y="11664"/>
                </a:lnTo>
                <a:lnTo>
                  <a:pt x="14679" y="20684"/>
                </a:lnTo>
                <a:lnTo>
                  <a:pt x="15815" y="31631"/>
                </a:lnTo>
                <a:lnTo>
                  <a:pt x="15815" y="378766"/>
                </a:lnTo>
                <a:lnTo>
                  <a:pt x="16952" y="389714"/>
                </a:lnTo>
                <a:lnTo>
                  <a:pt x="20165" y="398734"/>
                </a:lnTo>
                <a:lnTo>
                  <a:pt x="25157" y="405678"/>
                </a:lnTo>
                <a:lnTo>
                  <a:pt x="31631" y="410398"/>
                </a:lnTo>
                <a:lnTo>
                  <a:pt x="25157" y="415118"/>
                </a:lnTo>
                <a:lnTo>
                  <a:pt x="20165" y="422062"/>
                </a:lnTo>
                <a:lnTo>
                  <a:pt x="16952" y="431082"/>
                </a:lnTo>
                <a:lnTo>
                  <a:pt x="15815" y="442030"/>
                </a:lnTo>
                <a:lnTo>
                  <a:pt x="15815" y="789165"/>
                </a:lnTo>
                <a:lnTo>
                  <a:pt x="14679" y="800113"/>
                </a:lnTo>
                <a:lnTo>
                  <a:pt x="11466" y="809133"/>
                </a:lnTo>
                <a:lnTo>
                  <a:pt x="6474" y="816077"/>
                </a:lnTo>
                <a:lnTo>
                  <a:pt x="0" y="82079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/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⊔ 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  <a:blipFill>
                <a:blip r:embed="rId7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2"/>
          <p:cNvSpPr/>
          <p:nvPr/>
        </p:nvSpPr>
        <p:spPr>
          <a:xfrm>
            <a:off x="2452699" y="1582390"/>
            <a:ext cx="62917" cy="3425225"/>
          </a:xfrm>
          <a:custGeom>
            <a:avLst/>
            <a:gdLst/>
            <a:ahLst/>
            <a:cxnLst/>
            <a:rect l="l" t="t" r="r" b="b"/>
            <a:pathLst>
              <a:path w="31750" h="1728470">
                <a:moveTo>
                  <a:pt x="31631" y="0"/>
                </a:moveTo>
                <a:lnTo>
                  <a:pt x="25157" y="4720"/>
                </a:lnTo>
                <a:lnTo>
                  <a:pt x="20165" y="11664"/>
                </a:lnTo>
                <a:lnTo>
                  <a:pt x="16952" y="20684"/>
                </a:lnTo>
                <a:lnTo>
                  <a:pt x="15815" y="31631"/>
                </a:lnTo>
                <a:lnTo>
                  <a:pt x="15815" y="832365"/>
                </a:lnTo>
                <a:lnTo>
                  <a:pt x="14679" y="843313"/>
                </a:lnTo>
                <a:lnTo>
                  <a:pt x="11466" y="852333"/>
                </a:lnTo>
                <a:lnTo>
                  <a:pt x="6474" y="859277"/>
                </a:lnTo>
                <a:lnTo>
                  <a:pt x="0" y="863997"/>
                </a:lnTo>
                <a:lnTo>
                  <a:pt x="6474" y="868717"/>
                </a:lnTo>
                <a:lnTo>
                  <a:pt x="11466" y="875661"/>
                </a:lnTo>
                <a:lnTo>
                  <a:pt x="14679" y="884681"/>
                </a:lnTo>
                <a:lnTo>
                  <a:pt x="15815" y="895629"/>
                </a:lnTo>
                <a:lnTo>
                  <a:pt x="15815" y="1696363"/>
                </a:lnTo>
                <a:lnTo>
                  <a:pt x="16952" y="1707310"/>
                </a:lnTo>
                <a:lnTo>
                  <a:pt x="20165" y="1716330"/>
                </a:lnTo>
                <a:lnTo>
                  <a:pt x="25157" y="1723274"/>
                </a:lnTo>
                <a:lnTo>
                  <a:pt x="31631" y="172799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3"/>
              <p:cNvSpPr txBox="1"/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𝑇</m:t>
                      </m:r>
                    </m:oMath>
                  </m:oMathPara>
                </a14:m>
                <a:endParaRPr sz="1585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24"/>
          <p:cNvSpPr/>
          <p:nvPr/>
        </p:nvSpPr>
        <p:spPr>
          <a:xfrm>
            <a:off x="2600991" y="5092281"/>
            <a:ext cx="1627045" cy="62917"/>
          </a:xfrm>
          <a:custGeom>
            <a:avLst/>
            <a:gdLst/>
            <a:ahLst/>
            <a:cxnLst/>
            <a:rect l="l" t="t" r="r" b="b"/>
            <a:pathLst>
              <a:path w="821055" h="31750">
                <a:moveTo>
                  <a:pt x="0" y="0"/>
                </a:moveTo>
                <a:lnTo>
                  <a:pt x="4720" y="6474"/>
                </a:lnTo>
                <a:lnTo>
                  <a:pt x="11664" y="11466"/>
                </a:lnTo>
                <a:lnTo>
                  <a:pt x="20684" y="14679"/>
                </a:lnTo>
                <a:lnTo>
                  <a:pt x="31631" y="15815"/>
                </a:lnTo>
                <a:lnTo>
                  <a:pt x="378766" y="15815"/>
                </a:lnTo>
                <a:lnTo>
                  <a:pt x="389714" y="16952"/>
                </a:lnTo>
                <a:lnTo>
                  <a:pt x="398734" y="20165"/>
                </a:lnTo>
                <a:lnTo>
                  <a:pt x="405678" y="25157"/>
                </a:lnTo>
                <a:lnTo>
                  <a:pt x="410398" y="31631"/>
                </a:lnTo>
                <a:lnTo>
                  <a:pt x="415118" y="25157"/>
                </a:lnTo>
                <a:lnTo>
                  <a:pt x="422062" y="20165"/>
                </a:lnTo>
                <a:lnTo>
                  <a:pt x="431082" y="16952"/>
                </a:lnTo>
                <a:lnTo>
                  <a:pt x="442030" y="15815"/>
                </a:lnTo>
                <a:lnTo>
                  <a:pt x="789165" y="15815"/>
                </a:lnTo>
                <a:lnTo>
                  <a:pt x="800113" y="14679"/>
                </a:lnTo>
                <a:lnTo>
                  <a:pt x="809133" y="11466"/>
                </a:lnTo>
                <a:lnTo>
                  <a:pt x="816077" y="6474"/>
                </a:lnTo>
                <a:lnTo>
                  <a:pt x="82079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/>
              <p:cNvSpPr txBox="1"/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  <a:blipFill>
                <a:blip r:embed="rId9"/>
                <a:stretch>
                  <a:fillRect l="-3571" r="-7143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5ACF582-0911-714D-B0D2-5CEA81D0AB99}"/>
                  </a:ext>
                </a:extLst>
              </p:cNvPr>
              <p:cNvSpPr/>
              <p:nvPr/>
            </p:nvSpPr>
            <p:spPr>
              <a:xfrm>
                <a:off x="622260" y="5677613"/>
                <a:ext cx="7920005" cy="7980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125838">
                  <a:tabLst>
                    <a:tab pos="2982359" algn="l"/>
                    <a:tab pos="3570023" algn="l"/>
                  </a:tabLst>
                </a:pPr>
                <a:r>
                  <a:rPr lang="de-DE" sz="2400" spc="-89" dirty="0" err="1">
                    <a:solidFill>
                      <a:srgbClr val="032EF0"/>
                    </a:solidFill>
                    <a:latin typeface="Tahoma"/>
                    <a:cs typeface="Tahoma"/>
                  </a:rPr>
                  <a:t>Faithfulness</a:t>
                </a:r>
                <a:r>
                  <a:rPr lang="de-DE" sz="2400" spc="-89" dirty="0">
                    <a:solidFill>
                      <a:srgbClr val="6DA5CE"/>
                    </a:solidFill>
                    <a:latin typeface="Tahoma"/>
                    <a:cs typeface="Tahoma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400" i="1" spc="226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𝑜</m:t>
                    </m:r>
                    <m:r>
                      <a:rPr lang="de-DE" sz="2400" i="1" spc="341" baseline="27777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𝐼</m:t>
                    </m:r>
                    <m:r>
                      <a:rPr lang="de-DE" sz="2400" i="1" spc="341" baseline="277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400" i="1" spc="-29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 </m:t>
                    </m:r>
                    <m:r>
                      <a:rPr lang="de-DE" sz="2400" i="1" spc="-23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400" i="1" spc="-19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𝐶</m:t>
                    </m:r>
                    <m:r>
                      <a:rPr lang="de-DE" sz="2400" i="1" spc="-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400" i="1" spc="698" baseline="277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𝐼</m:t>
                    </m:r>
                  </m:oMath>
                </a14:m>
                <a:r>
                  <a:rPr lang="de-DE" sz="2400" spc="698" baseline="27777" dirty="0">
                    <a:solidFill>
                      <a:srgbClr val="00837F"/>
                    </a:solidFill>
                    <a:latin typeface="Lucida Sans Unicode"/>
                    <a:cs typeface="Lucida Sans Unicode"/>
                  </a:rPr>
                  <a:t>	</a:t>
                </a:r>
                <a:r>
                  <a:rPr lang="de-DE" sz="2400" spc="-50" dirty="0" err="1">
                    <a:latin typeface="Tahoma"/>
                    <a:cs typeface="Tahoma"/>
                  </a:rPr>
                  <a:t>iff</a:t>
                </a:r>
                <a:r>
                  <a:rPr lang="de-DE" sz="2400" spc="-50" dirty="0">
                    <a:latin typeface="Tahoma"/>
                    <a:cs typeface="Tahoma"/>
                  </a:rPr>
                  <a:t>	</a:t>
                </a:r>
                <a:r>
                  <a:rPr lang="de-DE" sz="2400" spc="-89" dirty="0" err="1">
                    <a:latin typeface="Tahoma"/>
                    <a:cs typeface="Tahoma"/>
                  </a:rPr>
                  <a:t>ontology</a:t>
                </a:r>
                <a:r>
                  <a:rPr lang="de-DE" sz="2400" spc="-89" dirty="0">
                    <a:latin typeface="Tahoma"/>
                    <a:cs typeface="Tahoma"/>
                  </a:rPr>
                  <a:t> </a:t>
                </a:r>
                <a:r>
                  <a:rPr lang="de-DE" sz="2400" spc="-89" dirty="0" err="1">
                    <a:latin typeface="Tahoma"/>
                    <a:cs typeface="Tahoma"/>
                  </a:rPr>
                  <a:t>entails</a:t>
                </a:r>
                <a:r>
                  <a:rPr lang="de-DE" sz="2400" spc="-89" dirty="0"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pc="-19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𝐶</m:t>
                    </m:r>
                    <m:r>
                      <a:rPr lang="de-DE" sz="2400" i="1" spc="-1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4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4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𝑜</m:t>
                    </m:r>
                    <m:r>
                      <a:rPr lang="de-DE" sz="24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</m:oMath>
                </a14:m>
                <a:r>
                  <a:rPr lang="de-DE" sz="2400" spc="50" dirty="0">
                    <a:latin typeface="Tahoma"/>
                    <a:cs typeface="Tahoma"/>
                  </a:rPr>
                  <a:t>.</a:t>
                </a:r>
                <a:endParaRPr lang="de-DE" sz="2400" dirty="0">
                  <a:latin typeface="Tahoma"/>
                  <a:cs typeface="Tahoma"/>
                </a:endParaRPr>
              </a:p>
              <a:p>
                <a:pPr marL="100670" marR="85570">
                  <a:lnSpc>
                    <a:spcPct val="102600"/>
                  </a:lnSpc>
                  <a:spcBef>
                    <a:spcPts val="10"/>
                  </a:spcBef>
                </a:pP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5ACF582-0911-714D-B0D2-5CEA81D0A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60" y="5677613"/>
                <a:ext cx="7920005" cy="798039"/>
              </a:xfrm>
              <a:prstGeom prst="rect">
                <a:avLst/>
              </a:prstGeom>
              <a:blipFill>
                <a:blip r:embed="rId10"/>
                <a:stretch>
                  <a:fillRect t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5E4D8434-5B7F-DB47-9DF5-ED262FEDB36D}"/>
                  </a:ext>
                </a:extLst>
              </p:cNvPr>
              <p:cNvSpPr txBox="1"/>
              <p:nvPr/>
            </p:nvSpPr>
            <p:spPr>
              <a:xfrm>
                <a:off x="5436642" y="1809768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b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5E4D8434-5B7F-DB47-9DF5-ED262FEDB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642" y="1809768"/>
                <a:ext cx="192527" cy="268055"/>
              </a:xfrm>
              <a:prstGeom prst="rect">
                <a:avLst/>
              </a:prstGeom>
              <a:blipFill>
                <a:blip r:embed="rId11"/>
                <a:stretch>
                  <a:fillRect l="-18750" r="-50000" b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6750755F-EED1-654C-99BB-8A8821DF95D7}"/>
              </a:ext>
            </a:extLst>
          </p:cNvPr>
          <p:cNvSpPr>
            <a:spLocks noChangeAspect="1"/>
          </p:cNvSpPr>
          <p:nvPr/>
        </p:nvSpPr>
        <p:spPr>
          <a:xfrm>
            <a:off x="5580112" y="2111756"/>
            <a:ext cx="98115" cy="98127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96CE49-E474-C847-9F94-B6DBB00A5906}"/>
              </a:ext>
            </a:extLst>
          </p:cNvPr>
          <p:cNvSpPr>
            <a:spLocks noChangeAspect="1"/>
          </p:cNvSpPr>
          <p:nvPr/>
        </p:nvSpPr>
        <p:spPr>
          <a:xfrm>
            <a:off x="5796136" y="3258865"/>
            <a:ext cx="98115" cy="98127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0456ED28-0AFD-8249-84EF-4A2123683BFC}"/>
                  </a:ext>
                </a:extLst>
              </p:cNvPr>
              <p:cNvSpPr txBox="1"/>
              <p:nvPr/>
            </p:nvSpPr>
            <p:spPr>
              <a:xfrm>
                <a:off x="5748929" y="287479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b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0456ED28-0AFD-8249-84EF-4A212368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29" y="2874799"/>
                <a:ext cx="192527" cy="268055"/>
              </a:xfrm>
              <a:prstGeom prst="rect">
                <a:avLst/>
              </a:prstGeom>
              <a:blipFill>
                <a:blip r:embed="rId12"/>
                <a:stretch>
                  <a:fillRect l="-11765" r="-41176" b="-1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328544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el 7">
                <a:extLst>
                  <a:ext uri="{FF2B5EF4-FFF2-40B4-BE49-F238E27FC236}">
                    <a16:creationId xmlns:a16="http://schemas.microsoft.com/office/drawing/2014/main" id="{D75254CD-D792-CC4A-80A7-2673D2AF42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Al-</a:t>
                </a:r>
                <a:r>
                  <a:rPr lang="de-DE" dirty="0" err="1"/>
                  <a:t>Cone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full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endParaRPr lang="de-DE" dirty="0"/>
              </a:p>
            </p:txBody>
          </p:sp>
        </mc:Choice>
        <mc:Fallback>
          <p:sp>
            <p:nvSpPr>
              <p:cNvPr id="8" name="Titel 7">
                <a:extLst>
                  <a:ext uri="{FF2B5EF4-FFF2-40B4-BE49-F238E27FC236}">
                    <a16:creationId xmlns:a16="http://schemas.microsoft.com/office/drawing/2014/main" id="{D75254CD-D792-CC4A-80A7-2673D2AF4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/>
          <p:cNvSpPr txBox="1"/>
          <p:nvPr/>
        </p:nvSpPr>
        <p:spPr>
          <a:xfrm>
            <a:off x="626069" y="2168537"/>
            <a:ext cx="7888588" cy="421842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Proposition </a:t>
            </a:r>
            <a:r>
              <a:rPr sz="2378" spc="-50" dirty="0">
                <a:solidFill>
                  <a:srgbClr val="FFFFFF"/>
                </a:solidFill>
                <a:latin typeface="Tahoma"/>
                <a:cs typeface="Tahoma"/>
              </a:rPr>
              <a:t>(Ö., </a:t>
            </a:r>
            <a:r>
              <a:rPr sz="2378" spc="-129" dirty="0">
                <a:solidFill>
                  <a:srgbClr val="FFFFFF"/>
                </a:solidFill>
                <a:latin typeface="Tahoma"/>
                <a:cs typeface="Tahoma"/>
              </a:rPr>
              <a:t>Leemhuis, </a:t>
            </a: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Wolter</a:t>
            </a:r>
            <a:r>
              <a:rPr sz="2378" spc="34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119" dirty="0">
                <a:solidFill>
                  <a:srgbClr val="FFFFFF"/>
                </a:solidFill>
                <a:latin typeface="Tahoma"/>
                <a:cs typeface="Tahoma"/>
              </a:rPr>
              <a:t>2020)</a:t>
            </a:r>
            <a:endParaRPr sz="2378">
              <a:latin typeface="Tahoma"/>
              <a:cs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4"/>
              <p:cNvSpPr txBox="1"/>
              <p:nvPr/>
            </p:nvSpPr>
            <p:spPr>
              <a:xfrm>
                <a:off x="626069" y="2581499"/>
                <a:ext cx="7888588" cy="101788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txBody>
              <a:bodyPr vert="horz" wrap="square" lIns="0" tIns="64174" rIns="0" bIns="0" rtlCol="0">
                <a:spAutoFit/>
              </a:bodyPr>
              <a:lstStyle/>
              <a:p>
                <a:pPr marL="90603">
                  <a:spcBef>
                    <a:spcPts val="503"/>
                  </a:spcBef>
                </a:pPr>
                <a:r>
                  <a:rPr sz="2180" i="1" spc="10" dirty="0">
                    <a:latin typeface="Calibri"/>
                    <a:cs typeface="Calibri"/>
                  </a:rPr>
                  <a:t>For </a:t>
                </a:r>
                <a:r>
                  <a:rPr sz="2180" i="1" spc="-20" dirty="0">
                    <a:solidFill>
                      <a:srgbClr val="E41F32"/>
                    </a:solidFill>
                    <a:latin typeface="Calibri"/>
                    <a:cs typeface="Calibri"/>
                  </a:rPr>
                  <a:t>possibly </a:t>
                </a:r>
                <a:r>
                  <a:rPr sz="2180" i="1" spc="-10" dirty="0">
                    <a:solidFill>
                      <a:srgbClr val="E41F32"/>
                    </a:solidFill>
                    <a:latin typeface="Calibri"/>
                    <a:cs typeface="Calibri"/>
                  </a:rPr>
                  <a:t>non-Boolean </a:t>
                </a:r>
                <a14:m>
                  <m:oMath xmlns:m="http://schemas.openxmlformats.org/officeDocument/2006/math">
                    <m:r>
                      <a:rPr lang="de-DE" sz="20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z="20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sz="2180" i="1" dirty="0">
                    <a:latin typeface="Calibri"/>
                    <a:cs typeface="Calibri"/>
                  </a:rPr>
                  <a:t>-ontologies </a:t>
                </a:r>
                <a:r>
                  <a:rPr sz="2180" i="1" spc="-30" dirty="0">
                    <a:solidFill>
                      <a:srgbClr val="E41F32"/>
                    </a:solidFill>
                    <a:latin typeface="Calibri"/>
                    <a:cs typeface="Calibri"/>
                  </a:rPr>
                  <a:t>up </a:t>
                </a:r>
                <a:r>
                  <a:rPr sz="2180" i="1" spc="-10" dirty="0">
                    <a:solidFill>
                      <a:srgbClr val="E41F32"/>
                    </a:solidFill>
                    <a:latin typeface="Calibri"/>
                    <a:cs typeface="Calibri"/>
                  </a:rPr>
                  <a:t>to </a:t>
                </a:r>
                <a:r>
                  <a:rPr sz="2180" i="1" spc="-59" dirty="0">
                    <a:solidFill>
                      <a:srgbClr val="E41F32"/>
                    </a:solidFill>
                    <a:latin typeface="Calibri"/>
                    <a:cs typeface="Calibri"/>
                  </a:rPr>
                  <a:t>some</a:t>
                </a:r>
                <a:r>
                  <a:rPr sz="2180" i="1" spc="238" dirty="0">
                    <a:solidFill>
                      <a:srgbClr val="E41F32"/>
                    </a:solidFill>
                    <a:latin typeface="Calibri"/>
                    <a:cs typeface="Calibri"/>
                  </a:rPr>
                  <a:t> </a:t>
                </a:r>
                <a:r>
                  <a:rPr sz="2180" i="1" spc="-20" dirty="0">
                    <a:solidFill>
                      <a:srgbClr val="E41F32"/>
                    </a:solidFill>
                    <a:latin typeface="Calibri"/>
                    <a:cs typeface="Calibri"/>
                  </a:rPr>
                  <a:t>rank</a:t>
                </a:r>
                <a:r>
                  <a:rPr lang="de-DE" sz="2180" i="1" spc="-20" baseline="30000" dirty="0">
                    <a:solidFill>
                      <a:srgbClr val="E41F32"/>
                    </a:solidFill>
                    <a:latin typeface="Calibri"/>
                    <a:cs typeface="Calibri"/>
                  </a:rPr>
                  <a:t>1</a:t>
                </a:r>
                <a:r>
                  <a:rPr sz="2180" i="1" spc="-20" dirty="0">
                    <a:latin typeface="Calibri"/>
                    <a:cs typeface="Calibri"/>
                  </a:rPr>
                  <a:t>:</a:t>
                </a:r>
                <a:endParaRPr sz="2180" dirty="0">
                  <a:latin typeface="Calibri"/>
                  <a:cs typeface="Calibri"/>
                </a:endParaRPr>
              </a:p>
              <a:p>
                <a:pPr marL="466859">
                  <a:spcBef>
                    <a:spcPts val="2239"/>
                  </a:spcBef>
                </a:pPr>
                <a:r>
                  <a:rPr sz="2180" i="1" spc="-20" dirty="0">
                    <a:latin typeface="Calibri"/>
                    <a:cs typeface="Calibri"/>
                  </a:rPr>
                  <a:t>classically </a:t>
                </a:r>
                <a:r>
                  <a:rPr sz="2180" i="1" spc="-40" dirty="0">
                    <a:latin typeface="Calibri"/>
                    <a:cs typeface="Calibri"/>
                  </a:rPr>
                  <a:t>satisfiable </a:t>
                </a:r>
                <a:r>
                  <a:rPr sz="2180" i="1" spc="585" dirty="0">
                    <a:latin typeface="Calibri"/>
                    <a:cs typeface="Calibri"/>
                  </a:rPr>
                  <a:t>= </a:t>
                </a:r>
                <a:r>
                  <a:rPr sz="2180" i="1" spc="-40" dirty="0">
                    <a:latin typeface="Calibri"/>
                    <a:cs typeface="Calibri"/>
                  </a:rPr>
                  <a:t>satisfiable </a:t>
                </a:r>
                <a:r>
                  <a:rPr sz="2180" i="1" spc="-20" dirty="0">
                    <a:latin typeface="Calibri"/>
                    <a:cs typeface="Calibri"/>
                  </a:rPr>
                  <a:t>with faithful al-cones</a:t>
                </a:r>
                <a:r>
                  <a:rPr sz="2180" i="1" spc="159" dirty="0">
                    <a:latin typeface="Calibri"/>
                    <a:cs typeface="Calibri"/>
                  </a:rPr>
                  <a:t> </a:t>
                </a:r>
                <a:r>
                  <a:rPr sz="2180" i="1" spc="-30" dirty="0">
                    <a:latin typeface="Calibri"/>
                    <a:cs typeface="Calibri"/>
                  </a:rPr>
                  <a:t>model</a:t>
                </a:r>
                <a:endParaRPr sz="2180" dirty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2581499"/>
                <a:ext cx="7888588" cy="1017882"/>
              </a:xfrm>
              <a:prstGeom prst="rect">
                <a:avLst/>
              </a:prstGeom>
              <a:blipFill>
                <a:blip r:embed="rId3"/>
                <a:stretch>
                  <a:fillRect l="-965" t="-2469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5">
            <a:extLst>
              <a:ext uri="{FF2B5EF4-FFF2-40B4-BE49-F238E27FC236}">
                <a16:creationId xmlns:a16="http://schemas.microsoft.com/office/drawing/2014/main" id="{B0AF8CEB-B793-C64A-892C-B4AE08FA1B24}"/>
              </a:ext>
            </a:extLst>
          </p:cNvPr>
          <p:cNvSpPr/>
          <p:nvPr/>
        </p:nvSpPr>
        <p:spPr>
          <a:xfrm>
            <a:off x="717577" y="6093296"/>
            <a:ext cx="3624044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50BAEC0-F11E-9C43-9CD8-DC088952D63C}"/>
              </a:ext>
            </a:extLst>
          </p:cNvPr>
          <p:cNvSpPr txBox="1"/>
          <p:nvPr/>
        </p:nvSpPr>
        <p:spPr>
          <a:xfrm>
            <a:off x="1008936" y="6095359"/>
            <a:ext cx="4571176" cy="281799"/>
          </a:xfrm>
          <a:prstGeom prst="rect">
            <a:avLst/>
          </a:prstGeom>
        </p:spPr>
        <p:txBody>
          <a:bodyPr vert="horz" wrap="square" lIns="0" tIns="35234" rIns="0" bIns="0" rtlCol="0">
            <a:spAutoFit/>
          </a:bodyPr>
          <a:lstStyle/>
          <a:p>
            <a:pPr marL="25168">
              <a:spcBef>
                <a:spcPts val="277"/>
              </a:spcBef>
            </a:pPr>
            <a:r>
              <a:rPr sz="1784" spc="133" baseline="37037" dirty="0">
                <a:latin typeface="Calibri"/>
                <a:cs typeface="Calibri"/>
              </a:rPr>
              <a:t>1</a:t>
            </a:r>
            <a:r>
              <a:rPr lang="de-DE" sz="1600" dirty="0"/>
              <a:t> Rank = </a:t>
            </a:r>
            <a:r>
              <a:rPr lang="de-DE" sz="1600" dirty="0" err="1"/>
              <a:t>nesting</a:t>
            </a:r>
            <a:r>
              <a:rPr lang="de-DE" sz="1600" dirty="0"/>
              <a:t> </a:t>
            </a:r>
            <a:r>
              <a:rPr lang="de-DE" sz="1600" dirty="0" err="1"/>
              <a:t>depth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quantifiers</a:t>
            </a:r>
            <a:r>
              <a:rPr lang="de-DE" sz="1600" dirty="0"/>
              <a:t> in a </a:t>
            </a:r>
            <a:r>
              <a:rPr lang="de-DE" sz="1600" dirty="0" err="1"/>
              <a:t>formula</a:t>
            </a:r>
            <a:endParaRPr sz="1784" dirty="0">
              <a:latin typeface="Calibri"/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51BE7CC-4689-5144-B092-7011D1193A10}"/>
              </a:ext>
            </a:extLst>
          </p:cNvPr>
          <p:cNvSpPr txBox="1"/>
          <p:nvPr/>
        </p:nvSpPr>
        <p:spPr>
          <a:xfrm>
            <a:off x="675858" y="4330497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an approximative </a:t>
            </a:r>
            <a:r>
              <a:rPr lang="de-DE" dirty="0" err="1"/>
              <a:t>solution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Relation not </a:t>
            </a:r>
            <a:r>
              <a:rPr lang="de-DE" dirty="0" err="1"/>
              <a:t>interpreted</a:t>
            </a:r>
            <a:r>
              <a:rPr lang="de-DE" dirty="0"/>
              <a:t> </a:t>
            </a:r>
            <a:r>
              <a:rPr lang="de-DE" dirty="0" err="1"/>
              <a:t>geometrically</a:t>
            </a:r>
            <a:r>
              <a:rPr lang="de-DE" dirty="0"/>
              <a:t> (not </a:t>
            </a:r>
            <a:r>
              <a:rPr lang="de-DE" dirty="0" err="1"/>
              <a:t>conic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16152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DE132-93A2-0C4B-9D1D-E65DED25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954143" cy="1362075"/>
          </a:xfrm>
        </p:spPr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A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2F225D-9E58-6941-8A99-69DC22244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C9B01-7689-F24A-9900-AC373A5B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809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29" dirty="0">
                <a:latin typeface="Tahoma"/>
                <a:cs typeface="Tahoma"/>
              </a:rPr>
              <a:t>Searching for </a:t>
            </a:r>
            <a:r>
              <a:rPr spc="-159" dirty="0">
                <a:latin typeface="Tahoma"/>
                <a:cs typeface="Tahoma"/>
              </a:rPr>
              <a:t>an </a:t>
            </a:r>
            <a:r>
              <a:rPr spc="-109" dirty="0">
                <a:latin typeface="Tahoma"/>
                <a:cs typeface="Tahoma"/>
              </a:rPr>
              <a:t>Appropriate</a:t>
            </a:r>
            <a:r>
              <a:rPr spc="503" dirty="0">
                <a:latin typeface="Tahoma"/>
                <a:cs typeface="Tahoma"/>
              </a:rPr>
              <a:t> </a:t>
            </a:r>
            <a:r>
              <a:rPr spc="-69" dirty="0">
                <a:latin typeface="Tahoma"/>
                <a:cs typeface="Tahoma"/>
              </a:rPr>
              <a:t>Logic</a:t>
            </a:r>
            <a:endParaRPr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6069" y="1318208"/>
            <a:ext cx="7888588" cy="2614848"/>
            <a:chOff x="313816" y="540562"/>
            <a:chExt cx="3980815" cy="1319530"/>
          </a:xfrm>
        </p:grpSpPr>
        <p:sp>
          <p:nvSpPr>
            <p:cNvPr id="4" name="object 4"/>
            <p:cNvSpPr/>
            <p:nvPr/>
          </p:nvSpPr>
          <p:spPr>
            <a:xfrm>
              <a:off x="313816" y="540562"/>
              <a:ext cx="3980815" cy="242570"/>
            </a:xfrm>
            <a:custGeom>
              <a:avLst/>
              <a:gdLst/>
              <a:ahLst/>
              <a:cxnLst/>
              <a:rect l="l" t="t" r="r" b="b"/>
              <a:pathLst>
                <a:path w="3980815" h="242570">
                  <a:moveTo>
                    <a:pt x="0" y="242239"/>
                  </a:moveTo>
                  <a:lnTo>
                    <a:pt x="3980370" y="242239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42239"/>
                  </a:lnTo>
                  <a:close/>
                </a:path>
              </a:pathLst>
            </a:custGeom>
            <a:solidFill>
              <a:srgbClr val="032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782802"/>
              <a:ext cx="3980815" cy="1077595"/>
            </a:xfrm>
            <a:custGeom>
              <a:avLst/>
              <a:gdLst/>
              <a:ahLst/>
              <a:cxnLst/>
              <a:rect l="l" t="t" r="r" b="b"/>
              <a:pathLst>
                <a:path w="3980815" h="1077595">
                  <a:moveTo>
                    <a:pt x="3980370" y="0"/>
                  </a:moveTo>
                  <a:lnTo>
                    <a:pt x="0" y="0"/>
                  </a:lnTo>
                  <a:lnTo>
                    <a:pt x="0" y="1077226"/>
                  </a:lnTo>
                  <a:lnTo>
                    <a:pt x="3980370" y="1077226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032EF0">
                <a:alpha val="1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616910" y="1123875"/>
                <a:ext cx="7171329" cy="2697569"/>
              </a:xfrm>
              <a:prstGeom prst="rect">
                <a:avLst/>
              </a:prstGeom>
            </p:spPr>
            <p:txBody>
              <a:bodyPr vert="horz" wrap="square" lIns="0" tIns="208886" rIns="0" bIns="0" rtlCol="0">
                <a:spAutoFit/>
              </a:bodyPr>
              <a:lstStyle/>
              <a:p>
                <a:pPr marL="99412">
                  <a:spcBef>
                    <a:spcPts val="1645"/>
                  </a:spcBef>
                </a:pPr>
                <a:r>
                  <a:rPr lang="de-DE"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Definition </a:t>
                </a:r>
                <a:r>
                  <a:rPr lang="de-DE" sz="2378" spc="-50" dirty="0">
                    <a:solidFill>
                      <a:srgbClr val="FFFFFF"/>
                    </a:solidFill>
                    <a:latin typeface="Tahoma"/>
                    <a:cs typeface="Tahoma"/>
                  </a:rPr>
                  <a:t>(Minimal </a:t>
                </a:r>
                <a:r>
                  <a:rPr lang="de-DE" sz="2378" spc="-99" dirty="0">
                    <a:solidFill>
                      <a:srgbClr val="FFFFFF"/>
                    </a:solidFill>
                    <a:latin typeface="Tahoma"/>
                    <a:cs typeface="Tahoma"/>
                  </a:rPr>
                  <a:t>orthologic </a:t>
                </a:r>
                <a:r>
                  <a:rPr lang="de-DE"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(Goldblatt</a:t>
                </a:r>
                <a:r>
                  <a:rPr lang="de-DE" sz="2378" spc="287" dirty="0">
                    <a:solidFill>
                      <a:srgbClr val="FFFFFF"/>
                    </a:solidFill>
                    <a:latin typeface="Tahoma"/>
                    <a:cs typeface="Tahoma"/>
                  </a:rPr>
                  <a:t>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74))</a:t>
                </a:r>
                <a:endParaRPr lang="de-DE" sz="2378" dirty="0">
                  <a:latin typeface="Tahoma"/>
                  <a:cs typeface="Tahoma"/>
                </a:endParaRPr>
              </a:p>
              <a:p>
                <a:pPr marL="100670" marR="35235">
                  <a:lnSpc>
                    <a:spcPct val="102600"/>
                  </a:lnSpc>
                  <a:spcBef>
                    <a:spcPts val="1248"/>
                  </a:spcBef>
                </a:pPr>
                <a:r>
                  <a:rPr lang="de-DE" sz="2200" spc="-30" dirty="0">
                    <a:latin typeface="Myriad Pro" panose="020B0503030403020204" pitchFamily="34" charset="0"/>
                    <a:cs typeface="Tahoma"/>
                  </a:rPr>
                  <a:t>Minimal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orthologic 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is 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characterised </a:t>
                </a:r>
                <a:r>
                  <a:rPr lang="de-DE" sz="2200" spc="-139" dirty="0">
                    <a:latin typeface="Myriad Pro" panose="020B0503030403020204" pitchFamily="34" charset="0"/>
                    <a:cs typeface="Tahoma"/>
                  </a:rPr>
                  <a:t>by  </a:t>
                </a:r>
                <a14:m>
                  <m:oMath xmlns:m="http://schemas.openxmlformats.org/officeDocument/2006/math">
                    <m:r>
                      <a:rPr lang="de-DE" sz="2200" b="0" i="1" spc="-8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⊓, ⊔</m:t>
                    </m:r>
                  </m:oMath>
                </a14:m>
                <a:r>
                  <a:rPr lang="de-DE" sz="2200" spc="-168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fulfilling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rules 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of </a:t>
                </a:r>
                <a:r>
                  <a:rPr lang="de-DE" sz="2200" spc="-119" dirty="0">
                    <a:latin typeface="Myriad Pro" panose="020B0503030403020204" pitchFamily="34" charset="0"/>
                    <a:cs typeface="Tahoma"/>
                  </a:rPr>
                  <a:t>a  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lattice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and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the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>
                    <a:latin typeface="Myriad Pro" panose="020B0503030403020204" pitchFamily="34" charset="0"/>
                    <a:cs typeface="Tahoma"/>
                  </a:rPr>
                  <a:t>existence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of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>
                    <a:latin typeface="Myriad Pro" panose="020B0503030403020204" pitchFamily="34" charset="0"/>
                    <a:cs typeface="Tahoma"/>
                  </a:rPr>
                  <a:t>an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89" dirty="0" err="1">
                    <a:latin typeface="Myriad Pro" panose="020B0503030403020204" pitchFamily="34" charset="0"/>
                    <a:cs typeface="Tahoma"/>
                  </a:rPr>
                  <a:t>orthonegation</a:t>
                </a:r>
                <a:r>
                  <a:rPr lang="de-DE"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3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649324" indent="-294461">
                  <a:spcBef>
                    <a:spcPts val="662"/>
                  </a:spcBef>
                  <a:buClr>
                    <a:srgbClr val="004B59"/>
                  </a:buClr>
                  <a:buSzPct val="72727"/>
                  <a:buFont typeface="Lucida Sans Unicode"/>
                  <a:buChar char="►"/>
                  <a:tabLst>
                    <a:tab pos="650582" algn="l"/>
                  </a:tabLst>
                </a:pPr>
                <a:r>
                  <a:rPr lang="de-DE" sz="2200" spc="-139" dirty="0">
                    <a:latin typeface="Myriad Pro" panose="020B0503030403020204" pitchFamily="34" charset="0"/>
                    <a:cs typeface="Tahoma"/>
                  </a:rPr>
                  <a:t>If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then </a:t>
                </a:r>
                <a14:m>
                  <m:oMath xmlns:m="http://schemas.openxmlformats.org/officeDocument/2006/math">
                    <m:r>
                      <a:rPr lang="de-DE" sz="2200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649324" indent="-294461">
                  <a:spcBef>
                    <a:spcPts val="654"/>
                  </a:spcBef>
                  <a:buClr>
                    <a:srgbClr val="004B59"/>
                  </a:buClr>
                  <a:buSzPct val="72727"/>
                  <a:buChar char="►"/>
                  <a:tabLst>
                    <a:tab pos="650582" algn="l"/>
                  </a:tabLst>
                </a:pPr>
                <a14:m>
                  <m:oMath xmlns:m="http://schemas.openxmlformats.org/officeDocument/2006/math">
                    <m:r>
                      <a:rPr lang="de-DE" sz="2200" i="1" spc="-20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¬¬</m:t>
                    </m:r>
                    <m:r>
                      <a:rPr lang="de-DE" sz="2200" i="1" spc="-20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649324" indent="-294461">
                  <a:spcBef>
                    <a:spcPts val="664"/>
                  </a:spcBef>
                  <a:buClr>
                    <a:srgbClr val="004B59"/>
                  </a:buClr>
                  <a:buSzPct val="72727"/>
                  <a:buFont typeface="Lucida Sans Unicode"/>
                  <a:buChar char="►"/>
                  <a:tabLst>
                    <a:tab pos="650582" algn="l"/>
                  </a:tabLst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⊓</m:t>
                    </m:r>
                    <m:r>
                      <a:rPr lang="de-DE" sz="2200" i="1" spc="-1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⊥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10" y="1123875"/>
                <a:ext cx="7171329" cy="2697569"/>
              </a:xfrm>
              <a:prstGeom prst="rect">
                <a:avLst/>
              </a:prstGeom>
              <a:blipFill>
                <a:blip r:embed="rId2"/>
                <a:stretch>
                  <a:fillRect l="-1237" b="-61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 txBox="1"/>
          <p:nvPr/>
        </p:nvSpPr>
        <p:spPr>
          <a:xfrm>
            <a:off x="626069" y="4251564"/>
            <a:ext cx="7888588" cy="421842"/>
          </a:xfrm>
          <a:prstGeom prst="rect">
            <a:avLst/>
          </a:prstGeom>
          <a:solidFill>
            <a:srgbClr val="004B59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Proposition </a:t>
            </a:r>
            <a:r>
              <a:rPr sz="2378" spc="-119" dirty="0">
                <a:solidFill>
                  <a:srgbClr val="FFFFFF"/>
                </a:solidFill>
                <a:latin typeface="Tahoma"/>
                <a:cs typeface="Tahoma"/>
              </a:rPr>
              <a:t>(Leemhuis, </a:t>
            </a:r>
            <a:r>
              <a:rPr sz="2378" spc="-50" dirty="0">
                <a:solidFill>
                  <a:srgbClr val="FFFFFF"/>
                </a:solidFill>
                <a:latin typeface="Tahoma"/>
                <a:cs typeface="Tahoma"/>
              </a:rPr>
              <a:t>Ö., </a:t>
            </a: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Wolter</a:t>
            </a:r>
            <a:r>
              <a:rPr sz="2378" spc="33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119" dirty="0">
                <a:solidFill>
                  <a:srgbClr val="FFFFFF"/>
                </a:solidFill>
                <a:latin typeface="Tahoma"/>
                <a:cs typeface="Tahoma"/>
              </a:rPr>
              <a:t>2020)</a:t>
            </a:r>
            <a:endParaRPr sz="2378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069" y="4772018"/>
            <a:ext cx="7888588" cy="400277"/>
          </a:xfrm>
          <a:prstGeom prst="rect">
            <a:avLst/>
          </a:prstGeom>
          <a:solidFill>
            <a:srgbClr val="F2F5F6"/>
          </a:solidFill>
        </p:spPr>
        <p:txBody>
          <a:bodyPr vert="horz" wrap="square" lIns="0" tIns="64174" rIns="0" bIns="0" rtlCol="0">
            <a:spAutoFit/>
          </a:bodyPr>
          <a:lstStyle/>
          <a:p>
            <a:pPr marL="90603">
              <a:spcBef>
                <a:spcPts val="503"/>
              </a:spcBef>
            </a:pPr>
            <a:r>
              <a:rPr sz="2200" i="1" spc="10" dirty="0">
                <a:latin typeface="Myriad Pro" panose="020B0503030403020204" pitchFamily="34" charset="0"/>
                <a:cs typeface="Calibri"/>
              </a:rPr>
              <a:t>Convex </a:t>
            </a:r>
            <a:r>
              <a:rPr sz="2200" i="1" spc="-40" dirty="0">
                <a:latin typeface="Myriad Pro" panose="020B0503030403020204" pitchFamily="34" charset="0"/>
                <a:cs typeface="Calibri"/>
              </a:rPr>
              <a:t>cones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fulfil </a:t>
            </a:r>
            <a:r>
              <a:rPr sz="2200" i="1" spc="-30" dirty="0">
                <a:latin typeface="Myriad Pro" panose="020B0503030403020204" pitchFamily="34" charset="0"/>
                <a:cs typeface="Calibri"/>
              </a:rPr>
              <a:t>the rules </a:t>
            </a:r>
            <a:r>
              <a:rPr sz="2200" i="1" spc="-40" dirty="0">
                <a:latin typeface="Myriad Pro" panose="020B0503030403020204" pitchFamily="34" charset="0"/>
                <a:cs typeface="Calibri"/>
              </a:rPr>
              <a:t>of </a:t>
            </a:r>
            <a:r>
              <a:rPr sz="2200" i="1" spc="-30" dirty="0">
                <a:latin typeface="Myriad Pro" panose="020B0503030403020204" pitchFamily="34" charset="0"/>
                <a:cs typeface="Calibri"/>
              </a:rPr>
              <a:t>minimal</a:t>
            </a:r>
            <a:r>
              <a:rPr sz="2200" i="1" spc="317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orthologic.</a:t>
            </a:r>
            <a:endParaRPr sz="22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365" y="5351162"/>
            <a:ext cx="5614752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417144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129" dirty="0">
                <a:latin typeface="Myriad Pro" panose="020B0503030403020204" pitchFamily="34" charset="0"/>
                <a:cs typeface="Tahoma"/>
              </a:rPr>
              <a:t>Hence: </a:t>
            </a:r>
            <a:r>
              <a:rPr sz="2200" spc="1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L</a:t>
            </a:r>
            <a:r>
              <a:rPr sz="2200" i="1" spc="14" baseline="-10416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cone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must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extend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minimal</a:t>
            </a:r>
            <a:r>
              <a:rPr sz="2200" spc="466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orthologic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417144" indent="-342900">
              <a:spcBef>
                <a:spcPts val="662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50" dirty="0">
                <a:latin typeface="Myriad Pro" panose="020B0503030403020204" pitchFamily="34" charset="0"/>
                <a:cs typeface="Tahoma"/>
              </a:rPr>
              <a:t>Which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additional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rules</a:t>
            </a:r>
            <a:r>
              <a:rPr sz="2200" spc="178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hold</a:t>
            </a:r>
            <a:r>
              <a:rPr sz="2180" spc="-79" dirty="0">
                <a:latin typeface="Tahoma"/>
                <a:cs typeface="Tahoma"/>
              </a:rPr>
              <a:t>?</a:t>
            </a:r>
            <a:endParaRPr sz="218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47342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0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Known </a:t>
            </a:r>
            <a:r>
              <a:rPr spc="-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Weakenings </a:t>
            </a:r>
            <a:r>
              <a:rPr spc="-10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of </a:t>
            </a:r>
            <a:r>
              <a:rPr spc="-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Distributivity</a:t>
            </a:r>
            <a:r>
              <a:rPr lang="de-DE" spc="535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pc="-99" dirty="0" err="1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are</a:t>
            </a:r>
            <a:r>
              <a:rPr lang="de-DE" spc="-9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F</a:t>
            </a:r>
            <a:r>
              <a:rPr spc="-99" dirty="0" err="1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alsified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069" y="1341170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rtlCol="0">
            <a:spAutoFit/>
          </a:bodyPr>
          <a:lstStyle/>
          <a:p>
            <a:pPr marL="90603">
              <a:spcBef>
                <a:spcPts val="119"/>
              </a:spcBef>
            </a:pPr>
            <a:r>
              <a:rPr sz="2378" spc="-59" dirty="0">
                <a:solidFill>
                  <a:srgbClr val="FFFFFF"/>
                </a:solidFill>
                <a:latin typeface="Tahoma"/>
                <a:cs typeface="Tahoma"/>
              </a:rPr>
              <a:t>Definition</a:t>
            </a:r>
            <a:r>
              <a:rPr sz="2378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79" dirty="0">
                <a:solidFill>
                  <a:srgbClr val="FFFFFF"/>
                </a:solidFill>
                <a:latin typeface="Tahoma"/>
                <a:cs typeface="Tahoma"/>
              </a:rPr>
              <a:t>(Orthomodularity)</a:t>
            </a:r>
            <a:endParaRPr sz="2378" dirty="0">
              <a:latin typeface="Tahoma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626069" y="1732579"/>
                <a:ext cx="7888588" cy="400277"/>
              </a:xfrm>
              <a:prstGeom prst="rect">
                <a:avLst/>
              </a:prstGeom>
              <a:solidFill>
                <a:srgbClr val="032EF0">
                  <a:alpha val="10000"/>
                </a:srgbClr>
              </a:solidFill>
            </p:spPr>
            <p:txBody>
              <a:bodyPr vert="horz" wrap="square" lIns="0" tIns="64174" rIns="0" bIns="0" rtlCol="0">
                <a:spAutoFit/>
              </a:bodyPr>
              <a:lstStyle/>
              <a:p>
                <a:pPr marL="90603">
                  <a:spcBef>
                    <a:spcPts val="503"/>
                  </a:spcBef>
                </a:pPr>
                <a:r>
                  <a:rPr lang="de-DE" sz="2200" spc="-139" dirty="0">
                    <a:latin typeface="Myriad Pro" panose="020B0503030403020204" pitchFamily="34" charset="0"/>
                    <a:cs typeface="Tahoma"/>
                  </a:rPr>
                  <a:t>If</a:t>
                </a:r>
                <a:r>
                  <a:rPr lang="de-DE" sz="2200" spc="-139" dirty="0"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then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d>
                      <m:dPr>
                        <m:ctrlPr>
                          <a:rPr lang="de-D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de-D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¬</m:t>
                        </m:r>
                        <m:r>
                          <a:rPr lang="de-D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de-DE" sz="2200" b="0" i="1" spc="-5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⊔</m:t>
                        </m:r>
                        <m:r>
                          <a:rPr lang="de-DE" sz="2200" i="1" spc="-168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 </m:t>
                        </m:r>
                        <m:r>
                          <a:rPr lang="de-D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de-DE" sz="2200" b="0" i="1" spc="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⊑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1732579"/>
                <a:ext cx="7888588" cy="400277"/>
              </a:xfrm>
              <a:prstGeom prst="rect">
                <a:avLst/>
              </a:prstGeom>
              <a:blipFill>
                <a:blip r:embed="rId2"/>
                <a:stretch>
                  <a:fillRect l="-965" t="-6250" b="-4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object 5"/>
          <p:cNvGrpSpPr/>
          <p:nvPr/>
        </p:nvGrpSpPr>
        <p:grpSpPr>
          <a:xfrm>
            <a:off x="1301001" y="2854894"/>
            <a:ext cx="2864001" cy="2864001"/>
            <a:chOff x="654407" y="1440664"/>
            <a:chExt cx="1445260" cy="1445260"/>
          </a:xfrm>
        </p:grpSpPr>
        <p:sp>
          <p:nvSpPr>
            <p:cNvPr id="6" name="object 6"/>
            <p:cNvSpPr/>
            <p:nvPr/>
          </p:nvSpPr>
          <p:spPr>
            <a:xfrm>
              <a:off x="1376946" y="1443194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720008"/>
                  </a:moveTo>
                  <a:lnTo>
                    <a:pt x="720009" y="720008"/>
                  </a:lnTo>
                  <a:lnTo>
                    <a:pt x="720009" y="0"/>
                  </a:lnTo>
                  <a:lnTo>
                    <a:pt x="0" y="0"/>
                  </a:lnTo>
                  <a:lnTo>
                    <a:pt x="0" y="72000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6946" y="1443194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720008"/>
                  </a:moveTo>
                  <a:lnTo>
                    <a:pt x="720009" y="720008"/>
                  </a:lnTo>
                  <a:lnTo>
                    <a:pt x="720009" y="0"/>
                  </a:lnTo>
                  <a:lnTo>
                    <a:pt x="0" y="0"/>
                  </a:lnTo>
                  <a:lnTo>
                    <a:pt x="0" y="7200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937" y="216320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08" y="0"/>
                  </a:moveTo>
                  <a:lnTo>
                    <a:pt x="0" y="0"/>
                  </a:lnTo>
                  <a:lnTo>
                    <a:pt x="0" y="720008"/>
                  </a:lnTo>
                  <a:lnTo>
                    <a:pt x="720008" y="720008"/>
                  </a:lnTo>
                  <a:lnTo>
                    <a:pt x="72000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6937" y="1443194"/>
              <a:ext cx="1440180" cy="1440180"/>
            </a:xfrm>
            <a:custGeom>
              <a:avLst/>
              <a:gdLst/>
              <a:ahLst/>
              <a:cxnLst/>
              <a:rect l="l" t="t" r="r" b="b"/>
              <a:pathLst>
                <a:path w="1440180" h="1440180">
                  <a:moveTo>
                    <a:pt x="720008" y="720008"/>
                  </a:moveTo>
                  <a:lnTo>
                    <a:pt x="0" y="720008"/>
                  </a:lnTo>
                  <a:lnTo>
                    <a:pt x="0" y="1440017"/>
                  </a:lnTo>
                  <a:lnTo>
                    <a:pt x="720008" y="1440017"/>
                  </a:lnTo>
                  <a:lnTo>
                    <a:pt x="720008" y="720008"/>
                  </a:lnTo>
                </a:path>
                <a:path w="1440180" h="1440180">
                  <a:moveTo>
                    <a:pt x="720008" y="720008"/>
                  </a:moveTo>
                  <a:lnTo>
                    <a:pt x="1440017" y="304312"/>
                  </a:lnTo>
                </a:path>
                <a:path w="1440180" h="1440180">
                  <a:moveTo>
                    <a:pt x="1440017" y="0"/>
                  </a:moveTo>
                  <a:lnTo>
                    <a:pt x="1440017" y="0"/>
                  </a:lnTo>
                  <a:lnTo>
                    <a:pt x="1440017" y="0"/>
                  </a:lnTo>
                </a:path>
                <a:path w="1440180" h="1440180">
                  <a:moveTo>
                    <a:pt x="1324178" y="0"/>
                  </a:moveTo>
                  <a:lnTo>
                    <a:pt x="720008" y="7200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946" y="1443194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481830" y="441824"/>
                  </a:moveTo>
                  <a:lnTo>
                    <a:pt x="720008" y="203646"/>
                  </a:lnTo>
                </a:path>
                <a:path w="720089" h="720089">
                  <a:moveTo>
                    <a:pt x="0" y="720008"/>
                  </a:moveTo>
                  <a:lnTo>
                    <a:pt x="720008" y="0"/>
                  </a:lnTo>
                </a:path>
                <a:path w="720089" h="720089">
                  <a:moveTo>
                    <a:pt x="129106" y="645469"/>
                  </a:moveTo>
                  <a:lnTo>
                    <a:pt x="92915" y="609278"/>
                  </a:lnTo>
                </a:path>
                <a:path w="720089" h="720089">
                  <a:moveTo>
                    <a:pt x="258213" y="570929"/>
                  </a:moveTo>
                  <a:lnTo>
                    <a:pt x="185831" y="498547"/>
                  </a:lnTo>
                </a:path>
                <a:path w="720089" h="720089">
                  <a:moveTo>
                    <a:pt x="387319" y="496390"/>
                  </a:moveTo>
                  <a:lnTo>
                    <a:pt x="278746" y="387816"/>
                  </a:lnTo>
                </a:path>
                <a:path w="720089" h="720089">
                  <a:moveTo>
                    <a:pt x="516426" y="421850"/>
                  </a:moveTo>
                  <a:lnTo>
                    <a:pt x="371662" y="277086"/>
                  </a:lnTo>
                </a:path>
                <a:path w="720089" h="720089">
                  <a:moveTo>
                    <a:pt x="645533" y="347311"/>
                  </a:moveTo>
                  <a:lnTo>
                    <a:pt x="464577" y="166355"/>
                  </a:lnTo>
                </a:path>
                <a:path w="720089" h="720089">
                  <a:moveTo>
                    <a:pt x="720008" y="218140"/>
                  </a:moveTo>
                  <a:lnTo>
                    <a:pt x="557493" y="55624"/>
                  </a:lnTo>
                </a:path>
                <a:path w="720089" h="720089">
                  <a:moveTo>
                    <a:pt x="720008" y="14493"/>
                  </a:moveTo>
                  <a:lnTo>
                    <a:pt x="70551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937" y="1559034"/>
              <a:ext cx="1136015" cy="1324610"/>
            </a:xfrm>
            <a:custGeom>
              <a:avLst/>
              <a:gdLst/>
              <a:ahLst/>
              <a:cxnLst/>
              <a:rect l="l" t="t" r="r" b="b"/>
              <a:pathLst>
                <a:path w="1136014" h="1324610">
                  <a:moveTo>
                    <a:pt x="720008" y="604169"/>
                  </a:moveTo>
                  <a:lnTo>
                    <a:pt x="0" y="0"/>
                  </a:lnTo>
                </a:path>
                <a:path w="1136014" h="1324610">
                  <a:moveTo>
                    <a:pt x="1135705" y="1324178"/>
                  </a:moveTo>
                  <a:lnTo>
                    <a:pt x="720008" y="604169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937" y="1595933"/>
              <a:ext cx="1134745" cy="1287780"/>
            </a:xfrm>
            <a:custGeom>
              <a:avLst/>
              <a:gdLst/>
              <a:ahLst/>
              <a:cxnLst/>
              <a:rect l="l" t="t" r="r" b="b"/>
              <a:pathLst>
                <a:path w="1134745" h="1287780">
                  <a:moveTo>
                    <a:pt x="1069169" y="1287279"/>
                  </a:moveTo>
                  <a:lnTo>
                    <a:pt x="1111351" y="1245097"/>
                  </a:lnTo>
                </a:path>
                <a:path w="1134745" h="1287780">
                  <a:moveTo>
                    <a:pt x="916431" y="1287279"/>
                  </a:moveTo>
                  <a:lnTo>
                    <a:pt x="1055445" y="1148264"/>
                  </a:lnTo>
                </a:path>
                <a:path w="1134745" h="1287780">
                  <a:moveTo>
                    <a:pt x="763692" y="1287279"/>
                  </a:moveTo>
                  <a:lnTo>
                    <a:pt x="999539" y="1051432"/>
                  </a:lnTo>
                </a:path>
                <a:path w="1134745" h="1287780">
                  <a:moveTo>
                    <a:pt x="610954" y="1287279"/>
                  </a:moveTo>
                  <a:lnTo>
                    <a:pt x="943633" y="954600"/>
                  </a:lnTo>
                </a:path>
                <a:path w="1134745" h="1287780">
                  <a:moveTo>
                    <a:pt x="458215" y="1287279"/>
                  </a:moveTo>
                  <a:lnTo>
                    <a:pt x="887727" y="857767"/>
                  </a:lnTo>
                </a:path>
                <a:path w="1134745" h="1287780">
                  <a:moveTo>
                    <a:pt x="305476" y="1287279"/>
                  </a:moveTo>
                  <a:lnTo>
                    <a:pt x="831821" y="760935"/>
                  </a:lnTo>
                </a:path>
                <a:path w="1134745" h="1287780">
                  <a:moveTo>
                    <a:pt x="152738" y="1287279"/>
                  </a:moveTo>
                  <a:lnTo>
                    <a:pt x="775915" y="664102"/>
                  </a:lnTo>
                </a:path>
                <a:path w="1134745" h="1287780">
                  <a:moveTo>
                    <a:pt x="0" y="1287279"/>
                  </a:moveTo>
                  <a:lnTo>
                    <a:pt x="720008" y="567270"/>
                  </a:lnTo>
                </a:path>
                <a:path w="1134745" h="1287780">
                  <a:moveTo>
                    <a:pt x="0" y="1134540"/>
                  </a:moveTo>
                  <a:lnTo>
                    <a:pt x="636958" y="497581"/>
                  </a:lnTo>
                </a:path>
                <a:path w="1134745" h="1287780">
                  <a:moveTo>
                    <a:pt x="0" y="981802"/>
                  </a:moveTo>
                  <a:lnTo>
                    <a:pt x="553908" y="427893"/>
                  </a:lnTo>
                </a:path>
                <a:path w="1134745" h="1287780">
                  <a:moveTo>
                    <a:pt x="0" y="829063"/>
                  </a:moveTo>
                  <a:lnTo>
                    <a:pt x="470858" y="358205"/>
                  </a:lnTo>
                </a:path>
                <a:path w="1134745" h="1287780">
                  <a:moveTo>
                    <a:pt x="0" y="676325"/>
                  </a:moveTo>
                  <a:lnTo>
                    <a:pt x="387808" y="288516"/>
                  </a:lnTo>
                </a:path>
                <a:path w="1134745" h="1287780">
                  <a:moveTo>
                    <a:pt x="0" y="523586"/>
                  </a:moveTo>
                  <a:lnTo>
                    <a:pt x="304758" y="218828"/>
                  </a:lnTo>
                </a:path>
                <a:path w="1134745" h="1287780">
                  <a:moveTo>
                    <a:pt x="0" y="370848"/>
                  </a:moveTo>
                  <a:lnTo>
                    <a:pt x="221708" y="149139"/>
                  </a:lnTo>
                </a:path>
                <a:path w="1134745" h="1287780">
                  <a:moveTo>
                    <a:pt x="0" y="218109"/>
                  </a:moveTo>
                  <a:lnTo>
                    <a:pt x="138658" y="79451"/>
                  </a:lnTo>
                </a:path>
                <a:path w="1134745" h="1287780">
                  <a:moveTo>
                    <a:pt x="0" y="65371"/>
                  </a:moveTo>
                  <a:lnTo>
                    <a:pt x="55608" y="9762"/>
                  </a:lnTo>
                </a:path>
                <a:path w="1134745" h="1287780">
                  <a:moveTo>
                    <a:pt x="65371" y="1287279"/>
                  </a:moveTo>
                  <a:lnTo>
                    <a:pt x="0" y="1221908"/>
                  </a:lnTo>
                </a:path>
                <a:path w="1134745" h="1287780">
                  <a:moveTo>
                    <a:pt x="218109" y="1287279"/>
                  </a:moveTo>
                  <a:lnTo>
                    <a:pt x="0" y="1069169"/>
                  </a:lnTo>
                </a:path>
                <a:path w="1134745" h="1287780">
                  <a:moveTo>
                    <a:pt x="370847" y="1287279"/>
                  </a:moveTo>
                  <a:lnTo>
                    <a:pt x="0" y="916431"/>
                  </a:lnTo>
                </a:path>
                <a:path w="1134745" h="1287780">
                  <a:moveTo>
                    <a:pt x="523586" y="1287279"/>
                  </a:moveTo>
                  <a:lnTo>
                    <a:pt x="0" y="763692"/>
                  </a:lnTo>
                </a:path>
                <a:path w="1134745" h="1287780">
                  <a:moveTo>
                    <a:pt x="676325" y="1287279"/>
                  </a:moveTo>
                  <a:lnTo>
                    <a:pt x="0" y="610954"/>
                  </a:lnTo>
                </a:path>
                <a:path w="1134745" h="1287780">
                  <a:moveTo>
                    <a:pt x="829063" y="1287279"/>
                  </a:moveTo>
                  <a:lnTo>
                    <a:pt x="0" y="458215"/>
                  </a:lnTo>
                </a:path>
                <a:path w="1134745" h="1287780">
                  <a:moveTo>
                    <a:pt x="981802" y="1287279"/>
                  </a:moveTo>
                  <a:lnTo>
                    <a:pt x="0" y="305476"/>
                  </a:lnTo>
                </a:path>
                <a:path w="1134745" h="1287780">
                  <a:moveTo>
                    <a:pt x="1134540" y="1287279"/>
                  </a:moveTo>
                  <a:lnTo>
                    <a:pt x="0" y="152738"/>
                  </a:lnTo>
                </a:path>
                <a:path w="1134745" h="1287780">
                  <a:moveTo>
                    <a:pt x="928652" y="928652"/>
                  </a:moveTo>
                  <a:lnTo>
                    <a:pt x="0" y="0"/>
                  </a:lnTo>
                </a:path>
                <a:path w="1134745" h="1287780">
                  <a:moveTo>
                    <a:pt x="720009" y="567270"/>
                  </a:moveTo>
                  <a:lnTo>
                    <a:pt x="720008" y="56727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783339" y="3083556"/>
                <a:ext cx="41651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39" y="3083556"/>
                <a:ext cx="416513" cy="358348"/>
              </a:xfrm>
              <a:prstGeom prst="rect">
                <a:avLst/>
              </a:prstGeom>
              <a:blipFill>
                <a:blip r:embed="rId3"/>
                <a:stretch>
                  <a:fillRect l="-2941" r="-11765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/>
              <p:cNvSpPr txBox="1"/>
              <p:nvPr/>
            </p:nvSpPr>
            <p:spPr>
              <a:xfrm>
                <a:off x="4299440" y="2895684"/>
                <a:ext cx="2340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b="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40" y="2895684"/>
                <a:ext cx="234053" cy="358348"/>
              </a:xfrm>
              <a:prstGeom prst="rect">
                <a:avLst/>
              </a:prstGeom>
              <a:blipFill>
                <a:blip r:embed="rId4"/>
                <a:stretch>
                  <a:fillRect l="-30000" r="-25000"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829924" y="5268954"/>
                <a:ext cx="41651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b="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¬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24" y="5268954"/>
                <a:ext cx="416513" cy="358348"/>
              </a:xfrm>
              <a:prstGeom prst="rect">
                <a:avLst/>
              </a:prstGeom>
              <a:blipFill>
                <a:blip r:embed="rId5"/>
                <a:stretch>
                  <a:fillRect l="-6061" r="-21212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2864294" y="2817690"/>
                <a:ext cx="208886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94" y="2817690"/>
                <a:ext cx="208886" cy="358348"/>
              </a:xfrm>
              <a:prstGeom prst="rect">
                <a:avLst/>
              </a:prstGeom>
              <a:blipFill>
                <a:blip r:embed="rId6"/>
                <a:stretch>
                  <a:fillRect l="-41176" r="-41176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5586594" y="2909406"/>
                <a:ext cx="3012875" cy="712804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</m:oMath>
                </a14:m>
                <a:r>
                  <a:rPr lang="de-DE" sz="2200" spc="-40" dirty="0">
                    <a:latin typeface="Tahoma"/>
                    <a:cs typeface="Tahoma"/>
                  </a:rPr>
                  <a:t>,</a:t>
                </a:r>
                <a:r>
                  <a:rPr lang="de-DE" sz="2200" spc="159" dirty="0">
                    <a:latin typeface="Tahoma"/>
                    <a:cs typeface="Tahoma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but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25168">
                  <a:spcBef>
                    <a:spcPts val="69"/>
                  </a:spcBef>
                </a:pP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¬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⊔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ar-AE" sz="2200" i="1" spc="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ar-AE" sz="2200" spc="-59" dirty="0">
                    <a:solidFill>
                      <a:srgbClr val="00837F"/>
                    </a:solidFill>
                    <a:latin typeface="Lucida Sans Unicode"/>
                    <a:cs typeface="Lucida Sans Unicode"/>
                  </a:rPr>
                  <a:t>= </a:t>
                </a:r>
                <a14:m>
                  <m:oMath xmlns:m="http://schemas.openxmlformats.org/officeDocument/2006/math"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ar-A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≠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94" y="2909406"/>
                <a:ext cx="3012875" cy="712804"/>
              </a:xfrm>
              <a:prstGeom prst="rect">
                <a:avLst/>
              </a:prstGeom>
              <a:blipFill>
                <a:blip r:embed="rId7"/>
                <a:stretch>
                  <a:fillRect l="-2510" t="-8621" b="-241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36578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D095C-0F73-A841-9B3C-A5DA7133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LeCun</a:t>
            </a:r>
            <a:r>
              <a:rPr lang="de-DE" dirty="0"/>
              <a:t> </a:t>
            </a:r>
            <a:r>
              <a:rPr lang="de-DE" dirty="0" err="1"/>
              <a:t>speak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FCC2CE-92EB-9C4F-8CDD-65CB7FFF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952105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„I </a:t>
            </a:r>
            <a:r>
              <a:rPr lang="de-DE" i="1" dirty="0" err="1"/>
              <a:t>now</a:t>
            </a:r>
            <a:r>
              <a:rPr lang="de-DE" i="1" dirty="0"/>
              <a:t> </a:t>
            </a:r>
            <a:r>
              <a:rPr lang="de-DE" i="1" dirty="0" err="1"/>
              <a:t>call</a:t>
            </a:r>
            <a:r>
              <a:rPr lang="de-DE" i="1" dirty="0"/>
              <a:t> </a:t>
            </a:r>
            <a:r>
              <a:rPr lang="de-DE" i="1" dirty="0" err="1"/>
              <a:t>it</a:t>
            </a:r>
            <a:r>
              <a:rPr lang="de-DE" i="1" dirty="0"/>
              <a:t> „</a:t>
            </a:r>
            <a:r>
              <a:rPr lang="de-DE" i="1" dirty="0" err="1"/>
              <a:t>self-supervised</a:t>
            </a:r>
            <a:r>
              <a:rPr lang="de-DE" i="1" dirty="0"/>
              <a:t> </a:t>
            </a:r>
            <a:r>
              <a:rPr lang="de-DE" i="1" dirty="0" err="1"/>
              <a:t>learning</a:t>
            </a:r>
            <a:r>
              <a:rPr lang="de-DE" i="1" dirty="0"/>
              <a:t>“ </a:t>
            </a:r>
            <a:r>
              <a:rPr lang="de-DE" i="1" dirty="0" err="1"/>
              <a:t>because</a:t>
            </a:r>
            <a:r>
              <a:rPr lang="de-DE" i="1" dirty="0"/>
              <a:t> </a:t>
            </a:r>
            <a:r>
              <a:rPr lang="de-DE" i="1" dirty="0" err="1"/>
              <a:t>unsupervised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both</a:t>
            </a:r>
            <a:r>
              <a:rPr lang="de-DE" i="1" dirty="0"/>
              <a:t> a </a:t>
            </a:r>
            <a:r>
              <a:rPr lang="de-DE" i="1" dirty="0" err="1"/>
              <a:t>loaded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confusing</a:t>
            </a:r>
            <a:r>
              <a:rPr lang="de-DE" i="1" dirty="0"/>
              <a:t> </a:t>
            </a:r>
            <a:r>
              <a:rPr lang="de-DE" i="1" dirty="0" err="1"/>
              <a:t>term</a:t>
            </a:r>
            <a:r>
              <a:rPr lang="de-DE" i="1" dirty="0"/>
              <a:t>. In </a:t>
            </a:r>
            <a:r>
              <a:rPr lang="de-DE" i="1" dirty="0" err="1"/>
              <a:t>self-supervised</a:t>
            </a:r>
            <a:r>
              <a:rPr lang="de-DE" i="1" dirty="0"/>
              <a:t> </a:t>
            </a:r>
            <a:r>
              <a:rPr lang="de-DE" i="1" dirty="0" err="1"/>
              <a:t>learning</a:t>
            </a:r>
            <a:r>
              <a:rPr lang="de-DE" i="1" dirty="0"/>
              <a:t>,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system</a:t>
            </a:r>
            <a:r>
              <a:rPr lang="de-DE" i="1" dirty="0"/>
              <a:t> </a:t>
            </a:r>
            <a:r>
              <a:rPr lang="de-DE" i="1" dirty="0" err="1"/>
              <a:t>learns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predict</a:t>
            </a:r>
            <a:r>
              <a:rPr lang="de-DE" i="1" dirty="0"/>
              <a:t> </a:t>
            </a:r>
            <a:r>
              <a:rPr lang="de-DE" i="1" dirty="0" err="1"/>
              <a:t>part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its</a:t>
            </a:r>
            <a:r>
              <a:rPr lang="de-DE" i="1" dirty="0"/>
              <a:t> </a:t>
            </a:r>
            <a:r>
              <a:rPr lang="de-DE" i="1" dirty="0" err="1"/>
              <a:t>input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parts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its</a:t>
            </a:r>
            <a:r>
              <a:rPr lang="de-DE" i="1" dirty="0"/>
              <a:t> </a:t>
            </a:r>
            <a:r>
              <a:rPr lang="de-DE" i="1" dirty="0" err="1"/>
              <a:t>input</a:t>
            </a:r>
            <a:r>
              <a:rPr lang="de-DE" i="1" dirty="0"/>
              <a:t>. In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words</a:t>
            </a:r>
            <a:r>
              <a:rPr lang="de-DE" i="1" dirty="0"/>
              <a:t> a </a:t>
            </a:r>
            <a:r>
              <a:rPr lang="de-DE" i="1" dirty="0" err="1"/>
              <a:t>portion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input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used</a:t>
            </a:r>
            <a:r>
              <a:rPr lang="de-DE" i="1" dirty="0"/>
              <a:t> </a:t>
            </a:r>
            <a:r>
              <a:rPr lang="de-DE" i="1" dirty="0" err="1"/>
              <a:t>as</a:t>
            </a:r>
            <a:r>
              <a:rPr lang="de-DE" i="1" dirty="0"/>
              <a:t> a </a:t>
            </a:r>
            <a:r>
              <a:rPr lang="de-DE" i="1" dirty="0" err="1"/>
              <a:t>supervisory</a:t>
            </a:r>
            <a:r>
              <a:rPr lang="de-DE" i="1" dirty="0"/>
              <a:t> </a:t>
            </a:r>
            <a:r>
              <a:rPr lang="de-DE" i="1" dirty="0" err="1"/>
              <a:t>signal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a </a:t>
            </a:r>
            <a:r>
              <a:rPr lang="de-DE" i="1" dirty="0" err="1"/>
              <a:t>predictor</a:t>
            </a:r>
            <a:r>
              <a:rPr lang="de-DE" i="1" dirty="0"/>
              <a:t> </a:t>
            </a:r>
            <a:r>
              <a:rPr lang="de-DE" i="1" dirty="0" err="1"/>
              <a:t>fed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remaining</a:t>
            </a:r>
            <a:r>
              <a:rPr lang="de-DE" i="1" dirty="0"/>
              <a:t> </a:t>
            </a:r>
            <a:r>
              <a:rPr lang="de-DE" i="1" dirty="0" err="1"/>
              <a:t>portion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input</a:t>
            </a:r>
            <a:r>
              <a:rPr lang="de-DE" i="1" dirty="0"/>
              <a:t>.“         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6777CE-1E8D-A047-A03D-E84FA592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ECAACC-921B-0F4A-8B0A-4C21CB8C8C1A}"/>
              </a:ext>
            </a:extLst>
          </p:cNvPr>
          <p:cNvSpPr txBox="1"/>
          <p:nvPr/>
        </p:nvSpPr>
        <p:spPr>
          <a:xfrm>
            <a:off x="3658780" y="4725144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somewhere</a:t>
            </a:r>
            <a:r>
              <a:rPr lang="de-DE" dirty="0"/>
              <a:t> at Facebook, </a:t>
            </a:r>
            <a:r>
              <a:rPr lang="de-DE" dirty="0" err="1"/>
              <a:t>cited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Hare )</a:t>
            </a:r>
          </a:p>
        </p:txBody>
      </p:sp>
    </p:spTree>
    <p:extLst>
      <p:ext uri="{BB962C8B-B14F-4D97-AF65-F5344CB8AC3E}">
        <p14:creationId xmlns:p14="http://schemas.microsoft.com/office/powerpoint/2010/main" val="1571971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26069" y="1824650"/>
            <a:ext cx="7888588" cy="2900494"/>
            <a:chOff x="313816" y="662800"/>
            <a:chExt cx="3980815" cy="1463675"/>
          </a:xfrm>
        </p:grpSpPr>
        <p:sp>
          <p:nvSpPr>
            <p:cNvPr id="4" name="object 4"/>
            <p:cNvSpPr/>
            <p:nvPr/>
          </p:nvSpPr>
          <p:spPr>
            <a:xfrm>
              <a:off x="313816" y="662800"/>
              <a:ext cx="3980815" cy="1463675"/>
            </a:xfrm>
            <a:custGeom>
              <a:avLst/>
              <a:gdLst/>
              <a:ahLst/>
              <a:cxnLst/>
              <a:rect l="l" t="t" r="r" b="b"/>
              <a:pathLst>
                <a:path w="3980815" h="1463675">
                  <a:moveTo>
                    <a:pt x="3980370" y="0"/>
                  </a:moveTo>
                  <a:lnTo>
                    <a:pt x="0" y="0"/>
                  </a:lnTo>
                  <a:lnTo>
                    <a:pt x="0" y="1463662"/>
                  </a:lnTo>
                  <a:lnTo>
                    <a:pt x="3980370" y="1463662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032EF0">
                <a:alpha val="1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337" y="1004692"/>
              <a:ext cx="1440180" cy="540385"/>
            </a:xfrm>
            <a:custGeom>
              <a:avLst/>
              <a:gdLst/>
              <a:ahLst/>
              <a:cxnLst/>
              <a:rect l="l" t="t" r="r" b="b"/>
              <a:pathLst>
                <a:path w="1440180" h="540385">
                  <a:moveTo>
                    <a:pt x="1440017" y="0"/>
                  </a:moveTo>
                  <a:lnTo>
                    <a:pt x="0" y="0"/>
                  </a:lnTo>
                  <a:lnTo>
                    <a:pt x="0" y="124310"/>
                  </a:lnTo>
                  <a:lnTo>
                    <a:pt x="720008" y="540006"/>
                  </a:lnTo>
                  <a:lnTo>
                    <a:pt x="1440017" y="124310"/>
                  </a:lnTo>
                  <a:lnTo>
                    <a:pt x="144001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337" y="1004692"/>
              <a:ext cx="1440180" cy="540385"/>
            </a:xfrm>
            <a:custGeom>
              <a:avLst/>
              <a:gdLst/>
              <a:ahLst/>
              <a:cxnLst/>
              <a:rect l="l" t="t" r="r" b="b"/>
              <a:pathLst>
                <a:path w="1440180" h="540385">
                  <a:moveTo>
                    <a:pt x="720008" y="540006"/>
                  </a:moveTo>
                  <a:lnTo>
                    <a:pt x="0" y="124310"/>
                  </a:lnTo>
                  <a:lnTo>
                    <a:pt x="0" y="0"/>
                  </a:lnTo>
                  <a:lnTo>
                    <a:pt x="1440017" y="0"/>
                  </a:lnTo>
                  <a:lnTo>
                    <a:pt x="1440017" y="124310"/>
                  </a:lnTo>
                  <a:lnTo>
                    <a:pt x="720008" y="54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069" y="1392275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0603">
              <a:spcBef>
                <a:spcPts val="119"/>
              </a:spcBef>
            </a:pPr>
            <a:r>
              <a:rPr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Definition </a:t>
            </a:r>
            <a:r>
              <a:rPr sz="2400" spc="-5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(Partial </a:t>
            </a:r>
            <a:r>
              <a:rPr sz="2400" spc="-8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Orthomodularity</a:t>
            </a:r>
            <a:r>
              <a:rPr sz="2400" spc="168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(pOM))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6141" y="2502618"/>
            <a:ext cx="2864001" cy="2150518"/>
            <a:chOff x="525797" y="798217"/>
            <a:chExt cx="1445260" cy="1085215"/>
          </a:xfrm>
        </p:grpSpPr>
        <p:sp>
          <p:nvSpPr>
            <p:cNvPr id="9" name="object 9"/>
            <p:cNvSpPr/>
            <p:nvPr/>
          </p:nvSpPr>
          <p:spPr>
            <a:xfrm>
              <a:off x="936574" y="1340764"/>
              <a:ext cx="623570" cy="540385"/>
            </a:xfrm>
            <a:custGeom>
              <a:avLst/>
              <a:gdLst/>
              <a:ahLst/>
              <a:cxnLst/>
              <a:rect l="l" t="t" r="r" b="b"/>
              <a:pathLst>
                <a:path w="623569" h="540385">
                  <a:moveTo>
                    <a:pt x="311771" y="0"/>
                  </a:moveTo>
                  <a:lnTo>
                    <a:pt x="0" y="540006"/>
                  </a:lnTo>
                  <a:lnTo>
                    <a:pt x="623543" y="540006"/>
                  </a:lnTo>
                  <a:lnTo>
                    <a:pt x="31177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337" y="800757"/>
              <a:ext cx="1031875" cy="1080135"/>
            </a:xfrm>
            <a:custGeom>
              <a:avLst/>
              <a:gdLst/>
              <a:ahLst/>
              <a:cxnLst/>
              <a:rect l="l" t="t" r="r" b="b"/>
              <a:pathLst>
                <a:path w="1031875" h="1080135">
                  <a:moveTo>
                    <a:pt x="720008" y="540006"/>
                  </a:moveTo>
                  <a:lnTo>
                    <a:pt x="408236" y="1080013"/>
                  </a:lnTo>
                  <a:lnTo>
                    <a:pt x="1031780" y="1080013"/>
                  </a:lnTo>
                  <a:lnTo>
                    <a:pt x="720008" y="540006"/>
                  </a:lnTo>
                </a:path>
                <a:path w="1031875" h="1080135">
                  <a:moveTo>
                    <a:pt x="720008" y="540006"/>
                  </a:moveTo>
                  <a:lnTo>
                    <a:pt x="76464" y="0"/>
                  </a:lnTo>
                </a:path>
                <a:path w="1031875" h="1080135">
                  <a:moveTo>
                    <a:pt x="0" y="124310"/>
                  </a:moveTo>
                  <a:lnTo>
                    <a:pt x="720008" y="54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337" y="800757"/>
              <a:ext cx="720090" cy="540385"/>
            </a:xfrm>
            <a:custGeom>
              <a:avLst/>
              <a:gdLst/>
              <a:ahLst/>
              <a:cxnLst/>
              <a:rect l="l" t="t" r="r" b="b"/>
              <a:pathLst>
                <a:path w="720090" h="540385">
                  <a:moveTo>
                    <a:pt x="720008" y="540006"/>
                  </a:moveTo>
                  <a:lnTo>
                    <a:pt x="720008" y="540006"/>
                  </a:lnTo>
                </a:path>
                <a:path w="720090" h="540385">
                  <a:moveTo>
                    <a:pt x="590902" y="465466"/>
                  </a:moveTo>
                  <a:lnTo>
                    <a:pt x="609278" y="447090"/>
                  </a:lnTo>
                </a:path>
                <a:path w="720090" h="540385">
                  <a:moveTo>
                    <a:pt x="461795" y="390927"/>
                  </a:moveTo>
                  <a:lnTo>
                    <a:pt x="498547" y="354175"/>
                  </a:lnTo>
                </a:path>
                <a:path w="720090" h="540385">
                  <a:moveTo>
                    <a:pt x="332688" y="316387"/>
                  </a:moveTo>
                  <a:lnTo>
                    <a:pt x="387816" y="261259"/>
                  </a:lnTo>
                </a:path>
                <a:path w="720090" h="540385">
                  <a:moveTo>
                    <a:pt x="203582" y="241848"/>
                  </a:moveTo>
                  <a:lnTo>
                    <a:pt x="277086" y="168344"/>
                  </a:lnTo>
                </a:path>
                <a:path w="720090" h="540385">
                  <a:moveTo>
                    <a:pt x="74475" y="167308"/>
                  </a:moveTo>
                  <a:lnTo>
                    <a:pt x="166355" y="75428"/>
                  </a:lnTo>
                </a:path>
                <a:path w="720090" h="540385">
                  <a:moveTo>
                    <a:pt x="0" y="38137"/>
                  </a:moveTo>
                  <a:lnTo>
                    <a:pt x="38137" y="0"/>
                  </a:lnTo>
                </a:path>
                <a:path w="720090" h="540385">
                  <a:moveTo>
                    <a:pt x="238178" y="261822"/>
                  </a:moveTo>
                  <a:lnTo>
                    <a:pt x="0" y="23643"/>
                  </a:lnTo>
                </a:path>
                <a:path w="720090" h="540385">
                  <a:moveTo>
                    <a:pt x="720008" y="540006"/>
                  </a:moveTo>
                  <a:lnTo>
                    <a:pt x="720008" y="54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6574" y="800757"/>
              <a:ext cx="1031875" cy="1080135"/>
            </a:xfrm>
            <a:custGeom>
              <a:avLst/>
              <a:gdLst/>
              <a:ahLst/>
              <a:cxnLst/>
              <a:rect l="l" t="t" r="r" b="b"/>
              <a:pathLst>
                <a:path w="1031875" h="1080135">
                  <a:moveTo>
                    <a:pt x="311771" y="540006"/>
                  </a:moveTo>
                  <a:lnTo>
                    <a:pt x="0" y="1080013"/>
                  </a:lnTo>
                </a:path>
                <a:path w="1031875" h="1080135">
                  <a:moveTo>
                    <a:pt x="1031780" y="1080013"/>
                  </a:moveTo>
                  <a:lnTo>
                    <a:pt x="1031780" y="0"/>
                  </a:lnTo>
                </a:path>
                <a:path w="1031875" h="1080135">
                  <a:moveTo>
                    <a:pt x="764898" y="0"/>
                  </a:moveTo>
                  <a:lnTo>
                    <a:pt x="311771" y="54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8816" y="800757"/>
              <a:ext cx="1000125" cy="1080135"/>
            </a:xfrm>
            <a:custGeom>
              <a:avLst/>
              <a:gdLst/>
              <a:ahLst/>
              <a:cxnLst/>
              <a:rect l="l" t="t" r="r" b="b"/>
              <a:pathLst>
                <a:path w="1000125" h="1080135">
                  <a:moveTo>
                    <a:pt x="961432" y="1080013"/>
                  </a:moveTo>
                  <a:lnTo>
                    <a:pt x="999539" y="1041905"/>
                  </a:lnTo>
                </a:path>
                <a:path w="1000125" h="1080135">
                  <a:moveTo>
                    <a:pt x="808693" y="1080013"/>
                  </a:moveTo>
                  <a:lnTo>
                    <a:pt x="999539" y="889167"/>
                  </a:lnTo>
                </a:path>
                <a:path w="1000125" h="1080135">
                  <a:moveTo>
                    <a:pt x="655954" y="1080013"/>
                  </a:moveTo>
                  <a:lnTo>
                    <a:pt x="999539" y="736428"/>
                  </a:lnTo>
                </a:path>
                <a:path w="1000125" h="1080135">
                  <a:moveTo>
                    <a:pt x="503216" y="1080013"/>
                  </a:moveTo>
                  <a:lnTo>
                    <a:pt x="999539" y="583690"/>
                  </a:lnTo>
                </a:path>
                <a:path w="1000125" h="1080135">
                  <a:moveTo>
                    <a:pt x="350478" y="1080013"/>
                  </a:moveTo>
                  <a:lnTo>
                    <a:pt x="999539" y="430951"/>
                  </a:lnTo>
                </a:path>
                <a:path w="1000125" h="1080135">
                  <a:moveTo>
                    <a:pt x="197739" y="1080013"/>
                  </a:moveTo>
                  <a:lnTo>
                    <a:pt x="999539" y="278212"/>
                  </a:lnTo>
                </a:path>
                <a:path w="1000125" h="1080135">
                  <a:moveTo>
                    <a:pt x="45000" y="1080013"/>
                  </a:moveTo>
                  <a:lnTo>
                    <a:pt x="999539" y="125474"/>
                  </a:lnTo>
                </a:path>
                <a:path w="1000125" h="1080135">
                  <a:moveTo>
                    <a:pt x="70887" y="901388"/>
                  </a:moveTo>
                  <a:lnTo>
                    <a:pt x="972275" y="0"/>
                  </a:lnTo>
                </a:path>
                <a:path w="1000125" h="1080135">
                  <a:moveTo>
                    <a:pt x="279530" y="540006"/>
                  </a:moveTo>
                  <a:lnTo>
                    <a:pt x="819536" y="0"/>
                  </a:lnTo>
                </a:path>
                <a:path w="1000125" h="1080135">
                  <a:moveTo>
                    <a:pt x="55844" y="1080013"/>
                  </a:moveTo>
                  <a:lnTo>
                    <a:pt x="0" y="1024168"/>
                  </a:lnTo>
                </a:path>
                <a:path w="1000125" h="1080135">
                  <a:moveTo>
                    <a:pt x="208582" y="1080013"/>
                  </a:moveTo>
                  <a:lnTo>
                    <a:pt x="55906" y="927336"/>
                  </a:lnTo>
                </a:path>
                <a:path w="1000125" h="1080135">
                  <a:moveTo>
                    <a:pt x="361321" y="1080013"/>
                  </a:moveTo>
                  <a:lnTo>
                    <a:pt x="111812" y="830503"/>
                  </a:lnTo>
                </a:path>
                <a:path w="1000125" h="1080135">
                  <a:moveTo>
                    <a:pt x="514060" y="1080013"/>
                  </a:moveTo>
                  <a:lnTo>
                    <a:pt x="167718" y="733671"/>
                  </a:lnTo>
                </a:path>
                <a:path w="1000125" h="1080135">
                  <a:moveTo>
                    <a:pt x="666798" y="1080013"/>
                  </a:moveTo>
                  <a:lnTo>
                    <a:pt x="223624" y="636839"/>
                  </a:lnTo>
                </a:path>
                <a:path w="1000125" h="1080135">
                  <a:moveTo>
                    <a:pt x="819536" y="1080013"/>
                  </a:moveTo>
                  <a:lnTo>
                    <a:pt x="279530" y="540006"/>
                  </a:lnTo>
                </a:path>
                <a:path w="1000125" h="1080135">
                  <a:moveTo>
                    <a:pt x="972275" y="1080013"/>
                  </a:moveTo>
                  <a:lnTo>
                    <a:pt x="349218" y="456956"/>
                  </a:lnTo>
                </a:path>
                <a:path w="1000125" h="1080135">
                  <a:moveTo>
                    <a:pt x="999539" y="954538"/>
                  </a:moveTo>
                  <a:lnTo>
                    <a:pt x="418907" y="373906"/>
                  </a:lnTo>
                </a:path>
                <a:path w="1000125" h="1080135">
                  <a:moveTo>
                    <a:pt x="999539" y="801800"/>
                  </a:moveTo>
                  <a:lnTo>
                    <a:pt x="488595" y="290856"/>
                  </a:lnTo>
                </a:path>
                <a:path w="1000125" h="1080135">
                  <a:moveTo>
                    <a:pt x="999539" y="649061"/>
                  </a:moveTo>
                  <a:lnTo>
                    <a:pt x="558284" y="207806"/>
                  </a:lnTo>
                </a:path>
                <a:path w="1000125" h="1080135">
                  <a:moveTo>
                    <a:pt x="999539" y="496322"/>
                  </a:moveTo>
                  <a:lnTo>
                    <a:pt x="627972" y="124756"/>
                  </a:lnTo>
                </a:path>
                <a:path w="1000125" h="1080135">
                  <a:moveTo>
                    <a:pt x="999539" y="343584"/>
                  </a:moveTo>
                  <a:lnTo>
                    <a:pt x="697661" y="41706"/>
                  </a:lnTo>
                </a:path>
                <a:path w="1000125" h="1080135">
                  <a:moveTo>
                    <a:pt x="999539" y="190845"/>
                  </a:moveTo>
                  <a:lnTo>
                    <a:pt x="808693" y="0"/>
                  </a:lnTo>
                </a:path>
                <a:path w="1000125" h="1080135">
                  <a:moveTo>
                    <a:pt x="999539" y="38107"/>
                  </a:moveTo>
                  <a:lnTo>
                    <a:pt x="961432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4039971" y="2701736"/>
                <a:ext cx="391346" cy="3306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¬</m:t>
                      </m:r>
                      <m:r>
                        <a:rPr lang="ar-AE" sz="2000" i="1" spc="-16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ar-AE" sz="2000" i="1" spc="13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71" y="2701736"/>
                <a:ext cx="391346" cy="330648"/>
              </a:xfrm>
              <a:prstGeom prst="rect">
                <a:avLst/>
              </a:prstGeom>
              <a:blipFill>
                <a:blip r:embed="rId2"/>
                <a:stretch>
                  <a:fillRect l="-12903" r="-25806" b="-37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 rot="7884489">
            <a:off x="1469633" y="1496046"/>
            <a:ext cx="2072756" cy="2262562"/>
          </a:xfrm>
          <a:custGeom>
            <a:avLst/>
            <a:gdLst/>
            <a:ahLst/>
            <a:cxnLst/>
            <a:rect l="l" t="t" r="r" b="b"/>
            <a:pathLst>
              <a:path w="483234" h="539750">
                <a:moveTo>
                  <a:pt x="48285" y="0"/>
                </a:moveTo>
                <a:lnTo>
                  <a:pt x="26705" y="43949"/>
                </a:lnTo>
                <a:lnTo>
                  <a:pt x="11569" y="89312"/>
                </a:lnTo>
                <a:lnTo>
                  <a:pt x="2720" y="135502"/>
                </a:lnTo>
                <a:lnTo>
                  <a:pt x="0" y="181934"/>
                </a:lnTo>
                <a:lnTo>
                  <a:pt x="3252" y="228021"/>
                </a:lnTo>
                <a:lnTo>
                  <a:pt x="12319" y="273179"/>
                </a:lnTo>
                <a:lnTo>
                  <a:pt x="27045" y="316820"/>
                </a:lnTo>
                <a:lnTo>
                  <a:pt x="47273" y="358358"/>
                </a:lnTo>
                <a:lnTo>
                  <a:pt x="72844" y="397209"/>
                </a:lnTo>
                <a:lnTo>
                  <a:pt x="103604" y="432786"/>
                </a:lnTo>
                <a:lnTo>
                  <a:pt x="139393" y="464504"/>
                </a:lnTo>
                <a:lnTo>
                  <a:pt x="180056" y="491775"/>
                </a:lnTo>
                <a:lnTo>
                  <a:pt x="227563" y="514740"/>
                </a:lnTo>
                <a:lnTo>
                  <a:pt x="277382" y="530384"/>
                </a:lnTo>
                <a:lnTo>
                  <a:pt x="328683" y="538634"/>
                </a:lnTo>
                <a:lnTo>
                  <a:pt x="380638" y="539418"/>
                </a:lnTo>
                <a:lnTo>
                  <a:pt x="432416" y="532663"/>
                </a:lnTo>
                <a:lnTo>
                  <a:pt x="483189" y="518297"/>
                </a:lnTo>
              </a:path>
            </a:pathLst>
          </a:custGeom>
          <a:ln w="1012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1703790" y="1920418"/>
                <a:ext cx="1605653" cy="3306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  <m:r>
                        <a:rPr lang="de-DE" sz="200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⊔</m:t>
                      </m:r>
                      <m:d>
                        <m:dPr>
                          <m:ctrlPr>
                            <a:rPr lang="ar-AE" sz="2000" i="1" spc="-5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ar-AE" sz="2000" i="1" spc="-5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𝐴</m:t>
                          </m:r>
                          <m:r>
                            <a:rPr lang="de-DE" sz="2000" i="1" spc="-5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⊓¬</m:t>
                          </m:r>
                          <m:r>
                            <a:rPr lang="ar-AE" sz="2000" i="1" spc="-168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  <m:r>
                            <a:rPr lang="ar-AE" sz="2000" i="1" spc="13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sz="3864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90" y="1920418"/>
                <a:ext cx="1605653" cy="330648"/>
              </a:xfrm>
              <a:prstGeom prst="rect">
                <a:avLst/>
              </a:prstGeom>
              <a:blipFill>
                <a:blip r:embed="rId3"/>
                <a:stretch>
                  <a:fillRect l="-2344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4228223" y="3886778"/>
            <a:ext cx="303529" cy="122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600" b="0" i="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60"/>
              </a:spcBef>
            </a:pPr>
            <a:fld id="{81D60167-4931-47E6-BA6A-407CBD079E47}" type="slidenum">
              <a:rPr lang="de-DE" spc="45" smtClean="0"/>
              <a:pPr marL="38100">
                <a:spcBef>
                  <a:spcPts val="60"/>
                </a:spcBef>
              </a:pPr>
              <a:t>50</a:t>
            </a:fld>
            <a:r>
              <a:rPr lang="de-DE" spc="-55"/>
              <a:t> </a:t>
            </a:r>
            <a:r>
              <a:rPr lang="de-DE" spc="114"/>
              <a:t>/</a:t>
            </a:r>
            <a:r>
              <a:rPr lang="de-DE" spc="-50"/>
              <a:t> </a:t>
            </a:r>
            <a:r>
              <a:rPr lang="de-DE" spc="45"/>
              <a:t>26</a:t>
            </a:r>
            <a:endParaRPr spc="8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8"/>
              <p:cNvSpPr txBox="1"/>
              <p:nvPr/>
            </p:nvSpPr>
            <p:spPr>
              <a:xfrm>
                <a:off x="5104031" y="2375805"/>
                <a:ext cx="3478619" cy="1089830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139" dirty="0">
                    <a:latin typeface="Tahoma"/>
                    <a:cs typeface="Tahoma"/>
                  </a:rPr>
                  <a:t>If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de-DE" sz="2200" spc="-109" dirty="0">
                  <a:solidFill>
                    <a:srgbClr val="E41F32"/>
                  </a:solidFill>
                  <a:latin typeface="Tahoma"/>
                  <a:cs typeface="Tahoma"/>
                </a:endParaRPr>
              </a:p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109" dirty="0">
                    <a:solidFill>
                      <a:srgbClr val="E41F32"/>
                    </a:solidFill>
                    <a:latin typeface="Tahoma"/>
                    <a:cs typeface="Tahoma"/>
                  </a:rPr>
                  <a:t>and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⊔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de-DE" sz="2200" b="0" i="1" spc="-5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⊓¬</m:t>
                        </m:r>
                        <m:r>
                          <a:rPr lang="ar-AE" sz="2200" i="1" spc="-168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de-DE" sz="2200" spc="-99" dirty="0">
                  <a:latin typeface="Tahoma"/>
                  <a:cs typeface="Tahoma"/>
                </a:endParaRPr>
              </a:p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99" dirty="0">
                    <a:latin typeface="Tahoma"/>
                    <a:cs typeface="Tahoma"/>
                  </a:rPr>
                  <a:t>then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¬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⊔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ar-AE" sz="2200" i="1" spc="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⊑</m:t>
                    </m:r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031" y="2375805"/>
                <a:ext cx="3478619" cy="1089830"/>
              </a:xfrm>
              <a:prstGeom prst="rect">
                <a:avLst/>
              </a:prstGeom>
              <a:blipFill>
                <a:blip r:embed="rId4"/>
                <a:stretch>
                  <a:fillRect l="-4727" t="-8046" b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626069" y="4956564"/>
            <a:ext cx="7888588" cy="421842"/>
          </a:xfrm>
          <a:prstGeom prst="rect">
            <a:avLst/>
          </a:prstGeom>
          <a:solidFill>
            <a:srgbClr val="E41F32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400" spc="-12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Theorem </a:t>
            </a:r>
            <a:r>
              <a:rPr sz="2400" spc="-11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(Leemhuis, </a:t>
            </a:r>
            <a:r>
              <a:rPr sz="2400" spc="-5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Ö., </a:t>
            </a:r>
            <a:r>
              <a:rPr sz="2400" spc="-6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Wolter</a:t>
            </a:r>
            <a:r>
              <a:rPr sz="2400" spc="386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400" spc="-11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2020)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6069" y="5378850"/>
            <a:ext cx="7888588" cy="400277"/>
          </a:xfrm>
          <a:prstGeom prst="rect">
            <a:avLst/>
          </a:prstGeom>
          <a:solidFill>
            <a:srgbClr val="FDF3F4"/>
          </a:solidFill>
        </p:spPr>
        <p:txBody>
          <a:bodyPr vert="horz" wrap="square" lIns="0" tIns="64174" rIns="0" bIns="0" rtlCol="0">
            <a:spAutoFit/>
          </a:bodyPr>
          <a:lstStyle/>
          <a:p>
            <a:pPr marL="90603">
              <a:spcBef>
                <a:spcPts val="503"/>
              </a:spcBef>
            </a:pPr>
            <a:r>
              <a:rPr sz="2200" i="1" spc="10" dirty="0">
                <a:latin typeface="Myriad Pro" panose="020B0503030403020204" pitchFamily="34" charset="0"/>
                <a:cs typeface="Calibri"/>
              </a:rPr>
              <a:t>Convex </a:t>
            </a:r>
            <a:r>
              <a:rPr sz="2200" i="1" spc="-40" dirty="0">
                <a:latin typeface="Myriad Pro" panose="020B0503030403020204" pitchFamily="34" charset="0"/>
                <a:cs typeface="Calibri"/>
              </a:rPr>
              <a:t>cones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fulfill</a:t>
            </a:r>
            <a:r>
              <a:rPr sz="2200" i="1" spc="-277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2200" i="1" spc="-277" dirty="0">
                <a:latin typeface="Myriad Pro" panose="020B0503030403020204" pitchFamily="34" charset="0"/>
                <a:cs typeface="Calibri"/>
              </a:rPr>
              <a:t>  </a:t>
            </a:r>
            <a:r>
              <a:rPr sz="2200" spc="5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(</a:t>
            </a:r>
            <a:r>
              <a:rPr sz="2200" i="1" spc="5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pOM</a:t>
            </a:r>
            <a:r>
              <a:rPr sz="2200" spc="5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)</a:t>
            </a:r>
            <a:r>
              <a:rPr sz="2200" i="1" spc="50" dirty="0">
                <a:latin typeface="Myriad Pro" panose="020B0503030403020204" pitchFamily="34" charset="0"/>
                <a:cs typeface="Calibri"/>
              </a:rPr>
              <a:t>.</a:t>
            </a:r>
            <a:endParaRPr sz="2200" dirty="0">
              <a:latin typeface="Myriad Pro" panose="020B0503030403020204" pitchFamily="34" charset="0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6A2DE71A-A282-AE4D-A35C-AABD46D9E9EF}"/>
                  </a:ext>
                </a:extLst>
              </p:cNvPr>
              <p:cNvSpPr/>
              <p:nvPr/>
            </p:nvSpPr>
            <p:spPr>
              <a:xfrm>
                <a:off x="2320266" y="2696244"/>
                <a:ext cx="374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6A2DE71A-A282-AE4D-A35C-AABD46D9E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66" y="2696244"/>
                <a:ext cx="3749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7CD0E991-4997-6347-9F39-691DFAE79624}"/>
                  </a:ext>
                </a:extLst>
              </p:cNvPr>
              <p:cNvSpPr/>
              <p:nvPr/>
            </p:nvSpPr>
            <p:spPr>
              <a:xfrm>
                <a:off x="1373926" y="4259723"/>
                <a:ext cx="540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pc="-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¬</m:t>
                      </m:r>
                      <m:r>
                        <a:rPr lang="ar-AE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7CD0E991-4997-6347-9F39-691DFAE79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26" y="4259723"/>
                <a:ext cx="5404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48951752-7408-4F4E-A98E-E03BBBE4F7D9}"/>
                  </a:ext>
                </a:extLst>
              </p:cNvPr>
              <p:cNvSpPr/>
              <p:nvPr/>
            </p:nvSpPr>
            <p:spPr>
              <a:xfrm>
                <a:off x="716686" y="2375805"/>
                <a:ext cx="4321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i="1" spc="13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48951752-7408-4F4E-A98E-E03BBBE4F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86" y="2375805"/>
                <a:ext cx="43217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80591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39" dirty="0">
                <a:latin typeface="Myriad Pro" panose="020B0503030403020204" pitchFamily="34" charset="0"/>
                <a:cs typeface="Tahoma"/>
              </a:rPr>
              <a:t>Subalgebra</a:t>
            </a:r>
            <a:r>
              <a:rPr spc="-89" dirty="0">
                <a:latin typeface="Myriad Pro" panose="020B0503030403020204" pitchFamily="34" charset="0"/>
                <a:cs typeface="Tahoma"/>
              </a:rPr>
              <a:t> </a:t>
            </a:r>
            <a:r>
              <a:rPr spc="-139" dirty="0">
                <a:latin typeface="Myriad Pro" panose="020B0503030403020204" pitchFamily="34" charset="0"/>
                <a:cs typeface="Tahoma"/>
              </a:rPr>
              <a:t>Theorem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783363" y="2071415"/>
                <a:ext cx="9047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1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2180" b="0" i="1" spc="-1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⊔</m:t>
                      </m:r>
                      <m:r>
                        <a:rPr lang="de-DE" sz="2180" i="1" spc="-32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63" y="2071415"/>
                <a:ext cx="904753" cy="358348"/>
              </a:xfrm>
              <a:prstGeom prst="rect">
                <a:avLst/>
              </a:prstGeom>
              <a:blipFill>
                <a:blip r:embed="rId2"/>
                <a:stretch>
                  <a:fillRect l="-1389" r="-6944" b="-37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1438196" y="1396940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0" y="346967"/>
                </a:moveTo>
                <a:lnTo>
                  <a:pt x="347034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7093" y="1396940"/>
            <a:ext cx="0" cy="330946"/>
          </a:xfrm>
          <a:custGeom>
            <a:avLst/>
            <a:gdLst/>
            <a:ahLst/>
            <a:cxnLst/>
            <a:rect l="l" t="t" r="r" b="b"/>
            <a:pathLst>
              <a:path h="167004">
                <a:moveTo>
                  <a:pt x="0" y="166965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/>
              <p:cNvSpPr txBox="1"/>
              <p:nvPr/>
            </p:nvSpPr>
            <p:spPr>
              <a:xfrm>
                <a:off x="3270489" y="2071414"/>
                <a:ext cx="2340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489" y="2071414"/>
                <a:ext cx="234053" cy="358348"/>
              </a:xfrm>
              <a:prstGeom prst="rect">
                <a:avLst/>
              </a:prstGeom>
              <a:blipFill>
                <a:blip r:embed="rId3"/>
                <a:stretch>
                  <a:fillRect l="-26316" r="-26316"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8"/>
          <p:cNvSpPr/>
          <p:nvPr/>
        </p:nvSpPr>
        <p:spPr>
          <a:xfrm>
            <a:off x="2508290" y="1396939"/>
            <a:ext cx="692092" cy="692092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927" y="348930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7093" y="2110344"/>
            <a:ext cx="0" cy="330946"/>
          </a:xfrm>
          <a:custGeom>
            <a:avLst/>
            <a:gdLst/>
            <a:ahLst/>
            <a:cxnLst/>
            <a:rect l="l" t="t" r="r" b="b"/>
            <a:pathLst>
              <a:path h="167005">
                <a:moveTo>
                  <a:pt x="0" y="166965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0"/>
              <p:cNvSpPr txBox="1"/>
              <p:nvPr/>
            </p:nvSpPr>
            <p:spPr>
              <a:xfrm>
                <a:off x="1038784" y="3498206"/>
                <a:ext cx="41651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84" y="3498206"/>
                <a:ext cx="416513" cy="358348"/>
              </a:xfrm>
              <a:prstGeom prst="rect">
                <a:avLst/>
              </a:prstGeom>
              <a:blipFill>
                <a:blip r:embed="rId4"/>
                <a:stretch>
                  <a:fillRect l="-2941" r="-11765"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11"/>
          <p:cNvSpPr/>
          <p:nvPr/>
        </p:nvSpPr>
        <p:spPr>
          <a:xfrm>
            <a:off x="1438196" y="2823747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0" y="346967"/>
                </a:moveTo>
                <a:lnTo>
                  <a:pt x="347034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6989" y="2467045"/>
            <a:ext cx="0" cy="1044429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526970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2090887" y="1714722"/>
                <a:ext cx="431612" cy="1800922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31459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lang="de-DE" sz="2180" dirty="0">
                  <a:latin typeface="Arial"/>
                  <a:cs typeface="Arial"/>
                </a:endParaRPr>
              </a:p>
              <a:p>
                <a:pPr marL="115769" marR="10067" indent="-91862">
                  <a:lnSpc>
                    <a:spcPct val="214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𝐷</m:t>
                      </m:r>
                      <m:r>
                        <a:rPr lang="de-DE" sz="218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</m:oMath>
                  </m:oMathPara>
                </a14:m>
                <a:endParaRPr lang="de-DE" sz="2180" i="1" spc="-1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115769" marR="10067" indent="-91862">
                  <a:lnSpc>
                    <a:spcPct val="214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𝐷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87" y="1714722"/>
                <a:ext cx="431612" cy="1800922"/>
              </a:xfrm>
              <a:prstGeom prst="rect">
                <a:avLst/>
              </a:prstGeom>
              <a:blipFill>
                <a:blip r:embed="rId5"/>
                <a:stretch>
                  <a:fillRect l="-5714" r="-57143" b="-6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1438188" y="2467045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347034" y="346967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8290" y="2463162"/>
            <a:ext cx="692092" cy="692092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0" y="348926"/>
                </a:moveTo>
                <a:lnTo>
                  <a:pt x="34892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2923538" y="3498206"/>
                <a:ext cx="9047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2180" b="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2180" i="1" spc="-476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180" i="1" spc="-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38" y="3498206"/>
                <a:ext cx="904753" cy="358348"/>
              </a:xfrm>
              <a:prstGeom prst="rect">
                <a:avLst/>
              </a:prstGeom>
              <a:blipFill>
                <a:blip r:embed="rId6"/>
                <a:stretch>
                  <a:fillRect l="-8333" r="-6944" b="-37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17"/>
          <p:cNvSpPr/>
          <p:nvPr/>
        </p:nvSpPr>
        <p:spPr>
          <a:xfrm>
            <a:off x="2508291" y="2823747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347034" y="346967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87198" y="2467045"/>
            <a:ext cx="0" cy="1044429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526970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7093" y="3537151"/>
            <a:ext cx="0" cy="330946"/>
          </a:xfrm>
          <a:custGeom>
            <a:avLst/>
            <a:gdLst/>
            <a:ahLst/>
            <a:cxnLst/>
            <a:rect l="l" t="t" r="r" b="b"/>
            <a:pathLst>
              <a:path h="167005">
                <a:moveTo>
                  <a:pt x="0" y="166965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0"/>
              <p:cNvSpPr txBox="1"/>
              <p:nvPr/>
            </p:nvSpPr>
            <p:spPr>
              <a:xfrm>
                <a:off x="2185139" y="3854897"/>
                <a:ext cx="264253" cy="1090215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8941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  <a:p>
                <a:pPr>
                  <a:spcBef>
                    <a:spcPts val="40"/>
                  </a:spcBef>
                </a:pPr>
                <a:endParaRPr sz="2576" dirty="0">
                  <a:latin typeface="Arial"/>
                  <a:cs typeface="Arial"/>
                </a:endParaRPr>
              </a:p>
              <a:p>
                <a:pPr marL="2516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⊥</m:t>
                      </m:r>
                    </m:oMath>
                  </m:oMathPara>
                </a14:m>
                <a:endParaRPr sz="2180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0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39" y="3854897"/>
                <a:ext cx="264253" cy="1090215"/>
              </a:xfrm>
              <a:prstGeom prst="rect">
                <a:avLst/>
              </a:prstGeom>
              <a:blipFill>
                <a:blip r:embed="rId7"/>
                <a:stretch>
                  <a:fillRect l="-22727" r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21"/>
          <p:cNvSpPr/>
          <p:nvPr/>
        </p:nvSpPr>
        <p:spPr>
          <a:xfrm>
            <a:off x="1438188" y="3893852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347034" y="346967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17093" y="4250553"/>
            <a:ext cx="0" cy="330946"/>
          </a:xfrm>
          <a:custGeom>
            <a:avLst/>
            <a:gdLst/>
            <a:ahLst/>
            <a:cxnLst/>
            <a:rect l="l" t="t" r="r" b="b"/>
            <a:pathLst>
              <a:path h="167005">
                <a:moveTo>
                  <a:pt x="0" y="166965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8301" y="3893852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0" y="346967"/>
                </a:moveTo>
                <a:lnTo>
                  <a:pt x="347034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6069" y="4867871"/>
            <a:ext cx="7888588" cy="421842"/>
          </a:xfrm>
          <a:prstGeom prst="rect">
            <a:avLst/>
          </a:prstGeom>
          <a:solidFill>
            <a:srgbClr val="E41F32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400" spc="-12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Theorem </a:t>
            </a:r>
            <a:r>
              <a:rPr sz="2400" spc="-11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(Leemhuis, </a:t>
            </a:r>
            <a:r>
              <a:rPr sz="2400" spc="-5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Ö., </a:t>
            </a:r>
            <a:r>
              <a:rPr sz="2400" spc="-6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Wolter</a:t>
            </a:r>
            <a:r>
              <a:rPr sz="2400" spc="386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400" spc="-11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2020)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6069" y="5315456"/>
            <a:ext cx="7888588" cy="400277"/>
          </a:xfrm>
          <a:prstGeom prst="rect">
            <a:avLst/>
          </a:prstGeom>
          <a:solidFill>
            <a:srgbClr val="FDF3F4"/>
          </a:solidFill>
        </p:spPr>
        <p:txBody>
          <a:bodyPr vert="horz" wrap="square" lIns="0" tIns="64174" rIns="0" bIns="0" rtlCol="0">
            <a:spAutoFit/>
          </a:bodyPr>
          <a:lstStyle/>
          <a:p>
            <a:pPr marL="90603">
              <a:spcBef>
                <a:spcPts val="503"/>
              </a:spcBef>
            </a:pPr>
            <a:r>
              <a:rPr sz="2200" i="1" spc="159" dirty="0">
                <a:latin typeface="Myriad Pro" panose="020B0503030403020204" pitchFamily="34" charset="0"/>
                <a:cs typeface="Calibri"/>
              </a:rPr>
              <a:t>A</a:t>
            </a:r>
            <a:r>
              <a:rPr sz="2200" i="1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logic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fulfils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99" dirty="0">
                <a:latin typeface="Myriad Pro" panose="020B0503030403020204" pitchFamily="34" charset="0"/>
                <a:cs typeface="Calibri"/>
              </a:rPr>
              <a:t>(pOM)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30" dirty="0">
                <a:latin typeface="Myriad Pro" panose="020B0503030403020204" pitchFamily="34" charset="0"/>
                <a:cs typeface="Calibri"/>
              </a:rPr>
              <a:t>iff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20" dirty="0">
                <a:latin typeface="Myriad Pro" panose="020B0503030403020204" pitchFamily="34" charset="0"/>
                <a:cs typeface="Calibri"/>
              </a:rPr>
              <a:t>it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40" dirty="0">
                <a:latin typeface="Myriad Pro" panose="020B0503030403020204" pitchFamily="34" charset="0"/>
                <a:cs typeface="Calibri"/>
              </a:rPr>
              <a:t>does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not</a:t>
            </a:r>
            <a:r>
              <a:rPr sz="2200" i="1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contain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109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MC</a:t>
            </a:r>
            <a:r>
              <a:rPr sz="2200" i="1" spc="-238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133" baseline="-10416" dirty="0">
                <a:solidFill>
                  <a:srgbClr val="00837F"/>
                </a:solidFill>
                <a:latin typeface="Myriad Pro" panose="020B0503030403020204" pitchFamily="34" charset="0"/>
                <a:cs typeface="Book Antiqua"/>
              </a:rPr>
              <a:t>8</a:t>
            </a:r>
            <a:r>
              <a:rPr sz="2200" i="1" spc="89" dirty="0">
                <a:latin typeface="Myriad Pro" panose="020B0503030403020204" pitchFamily="34" charset="0"/>
                <a:cs typeface="Calibri"/>
              </a:rPr>
              <a:t>.</a:t>
            </a:r>
            <a:endParaRPr sz="22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6C38774-D6EE-3C4F-B128-59E22FA5A837}"/>
              </a:ext>
            </a:extLst>
          </p:cNvPr>
          <p:cNvSpPr/>
          <p:nvPr/>
        </p:nvSpPr>
        <p:spPr>
          <a:xfrm>
            <a:off x="2093951" y="1047572"/>
            <a:ext cx="32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459">
              <a:spcBef>
                <a:spcPts val="178"/>
              </a:spcBef>
            </a:pPr>
            <a:r>
              <a:rPr lang="de-DE" spc="-297" dirty="0">
                <a:solidFill>
                  <a:srgbClr val="00837F"/>
                </a:solidFill>
                <a:latin typeface="Lucida Sans Unicode"/>
                <a:cs typeface="Lucida Sans Unicode"/>
              </a:rPr>
              <a:t>T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6C3AB84-4D37-EC4C-91A4-95F2F43A9EB7}"/>
              </a:ext>
            </a:extLst>
          </p:cNvPr>
          <p:cNvSpPr txBox="1"/>
          <p:nvPr/>
        </p:nvSpPr>
        <p:spPr>
          <a:xfrm>
            <a:off x="354317" y="1212273"/>
            <a:ext cx="70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spc="109" dirty="0">
                <a:solidFill>
                  <a:srgbClr val="00837F"/>
                </a:solidFill>
                <a:latin typeface="Calibri"/>
                <a:cs typeface="Calibri"/>
              </a:rPr>
              <a:t>MC</a:t>
            </a:r>
            <a:r>
              <a:rPr lang="de-DE" i="1" spc="-238" dirty="0">
                <a:solidFill>
                  <a:srgbClr val="00837F"/>
                </a:solidFill>
                <a:latin typeface="Calibri"/>
                <a:cs typeface="Calibri"/>
              </a:rPr>
              <a:t> </a:t>
            </a:r>
            <a:r>
              <a:rPr lang="de-DE" spc="-30" baseline="-10416" dirty="0">
                <a:solidFill>
                  <a:srgbClr val="00837F"/>
                </a:solidFill>
                <a:latin typeface="Book Antiqua"/>
                <a:cs typeface="Book Antiqua"/>
              </a:rPr>
              <a:t>8</a:t>
            </a:r>
            <a:r>
              <a:rPr lang="de-DE" spc="-20" dirty="0">
                <a:latin typeface="Tahoma"/>
                <a:cs typeface="Tahoma"/>
              </a:rPr>
              <a:t>: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18">
                <a:extLst>
                  <a:ext uri="{FF2B5EF4-FFF2-40B4-BE49-F238E27FC236}">
                    <a16:creationId xmlns:a16="http://schemas.microsoft.com/office/drawing/2014/main" id="{03A0A791-09F7-4843-B191-935321A8A835}"/>
                  </a:ext>
                </a:extLst>
              </p:cNvPr>
              <p:cNvSpPr txBox="1"/>
              <p:nvPr/>
            </p:nvSpPr>
            <p:spPr>
              <a:xfrm>
                <a:off x="4583113" y="1726870"/>
                <a:ext cx="3850278" cy="1089830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139" dirty="0">
                    <a:latin typeface="Tahoma"/>
                    <a:cs typeface="Tahoma"/>
                  </a:rPr>
                  <a:t>If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de-DE" sz="2200" spc="-109" dirty="0">
                  <a:solidFill>
                    <a:srgbClr val="E41F32"/>
                  </a:solidFill>
                  <a:latin typeface="Tahoma"/>
                  <a:cs typeface="Tahoma"/>
                </a:endParaRPr>
              </a:p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109" dirty="0">
                    <a:solidFill>
                      <a:srgbClr val="E41F32"/>
                    </a:solidFill>
                    <a:latin typeface="Tahoma"/>
                    <a:cs typeface="Tahoma"/>
                  </a:rPr>
                  <a:t>and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⊔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de-DE" sz="2200" b="0" i="1" spc="-5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⊓¬</m:t>
                        </m:r>
                        <m:r>
                          <a:rPr lang="ar-AE" sz="2200" i="1" spc="-168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de-DE" sz="2200" spc="-99" dirty="0">
                  <a:latin typeface="Tahoma"/>
                  <a:cs typeface="Tahoma"/>
                </a:endParaRPr>
              </a:p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99" dirty="0">
                    <a:latin typeface="Tahoma"/>
                    <a:cs typeface="Tahoma"/>
                  </a:rPr>
                  <a:t>But 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¬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⊔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de-DE" sz="2200" b="0" i="1" spc="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de-DE" sz="2200" b="0" i="1" spc="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𝐷</m:t>
                    </m:r>
                    <m:r>
                      <a:rPr lang="de-DE" sz="2200" b="0" i="1" spc="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≠ </m:t>
                    </m:r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4" name="object 18">
                <a:extLst>
                  <a:ext uri="{FF2B5EF4-FFF2-40B4-BE49-F238E27FC236}">
                    <a16:creationId xmlns:a16="http://schemas.microsoft.com/office/drawing/2014/main" id="{03A0A791-09F7-4843-B191-935321A8A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13" y="1726870"/>
                <a:ext cx="3850278" cy="1089830"/>
              </a:xfrm>
              <a:prstGeom prst="rect">
                <a:avLst/>
              </a:prstGeom>
              <a:blipFill>
                <a:blip r:embed="rId8"/>
                <a:stretch>
                  <a:fillRect l="-4276" t="-5747" r="-1645" b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07097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2937"/>
          </a:xfrm>
          <a:prstGeom prst="rect">
            <a:avLst/>
          </a:prstGeom>
        </p:spPr>
        <p:txBody>
          <a:bodyPr vert="horz" wrap="square" lIns="0" tIns="302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38"/>
              </a:spcBef>
            </a:pPr>
            <a:r>
              <a:rPr lang="de-DE" spc="-59" dirty="0"/>
              <a:t>Open </a:t>
            </a:r>
            <a:r>
              <a:rPr lang="de-DE" spc="-59" dirty="0" err="1"/>
              <a:t>questions</a:t>
            </a:r>
            <a:endParaRPr spc="-69" dirty="0"/>
          </a:p>
        </p:txBody>
      </p:sp>
      <p:sp>
        <p:nvSpPr>
          <p:cNvPr id="5" name="object 5"/>
          <p:cNvSpPr txBox="1"/>
          <p:nvPr/>
        </p:nvSpPr>
        <p:spPr>
          <a:xfrm>
            <a:off x="491711" y="1589775"/>
            <a:ext cx="5714809" cy="2553040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418403" indent="-342900">
              <a:spcBef>
                <a:spcPts val="188"/>
              </a:spcBef>
              <a:buFont typeface="Arial" panose="020B0604020202020204" pitchFamily="34" charset="0"/>
              <a:buChar char="•"/>
            </a:pPr>
            <a:r>
              <a:rPr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L</a:t>
            </a:r>
            <a:r>
              <a:rPr sz="2600" i="1" spc="14" baseline="-11904" dirty="0">
                <a:solidFill>
                  <a:srgbClr val="3C8C93"/>
                </a:solidFill>
                <a:latin typeface="Myriad Pro" panose="020B0503030403020204" pitchFamily="34" charset="0"/>
                <a:cs typeface="Arial"/>
              </a:rPr>
              <a:t>cone </a:t>
            </a:r>
            <a:r>
              <a:rPr sz="2600" spc="-5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= </a:t>
            </a:r>
            <a:r>
              <a:rPr sz="2600" spc="99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L</a:t>
            </a:r>
            <a:r>
              <a:rPr sz="2600" i="1" spc="149" baseline="-11904" dirty="0">
                <a:solidFill>
                  <a:srgbClr val="3C8C93"/>
                </a:solidFill>
                <a:latin typeface="Myriad Pro" panose="020B0503030403020204" pitchFamily="34" charset="0"/>
                <a:cs typeface="Arial"/>
              </a:rPr>
              <a:t>pOM </a:t>
            </a:r>
            <a:r>
              <a:rPr sz="2600" spc="2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+? </a:t>
            </a:r>
            <a:r>
              <a:rPr sz="2600" spc="226" dirty="0">
                <a:latin typeface="Myriad Pro" panose="020B0503030403020204" pitchFamily="34" charset="0"/>
                <a:cs typeface="Tahoma"/>
              </a:rPr>
              <a:t>/ </a:t>
            </a:r>
            <a:r>
              <a:rPr sz="2600" spc="-8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sz="2600" spc="-168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600" spc="-10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cones</a:t>
            </a:r>
            <a:endParaRPr lang="de-DE" sz="2600" spc="-109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75503">
              <a:spcBef>
                <a:spcPts val="188"/>
              </a:spcBef>
            </a:pPr>
            <a:endParaRPr lang="de-DE" sz="2600" spc="-109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418403" indent="-342900">
              <a:spcBef>
                <a:spcPts val="188"/>
              </a:spcBef>
              <a:buFont typeface="Arial" panose="020B0604020202020204" pitchFamily="34" charset="0"/>
              <a:buChar char="•"/>
            </a:pPr>
            <a:r>
              <a:rPr lang="de-DE" sz="2600" spc="129" dirty="0">
                <a:latin typeface="Myriad Pro" panose="020B0503030403020204" pitchFamily="34" charset="0"/>
                <a:cs typeface="Tahoma"/>
              </a:rPr>
              <a:t>ML </a:t>
            </a:r>
            <a:r>
              <a:rPr lang="de-DE" sz="2600" spc="-69" dirty="0" err="1">
                <a:latin typeface="Myriad Pro" panose="020B0503030403020204" pitchFamily="34" charset="0"/>
                <a:cs typeface="Tahoma"/>
              </a:rPr>
              <a:t>implementation</a:t>
            </a:r>
            <a:r>
              <a:rPr lang="de-DE" sz="2600" spc="-6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600" spc="-40" dirty="0" err="1">
                <a:latin typeface="Myriad Pro" panose="020B0503030403020204" pitchFamily="34" charset="0"/>
                <a:cs typeface="Tahoma"/>
              </a:rPr>
              <a:t>with</a:t>
            </a:r>
            <a:r>
              <a:rPr lang="de-DE" sz="2600" spc="-4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600" spc="-79" dirty="0">
                <a:latin typeface="Myriad Pro" panose="020B0503030403020204" pitchFamily="34" charset="0"/>
                <a:cs typeface="Tahoma"/>
              </a:rPr>
              <a:t>(al</a:t>
            </a:r>
            <a:r>
              <a:rPr lang="de-DE" sz="2600" spc="-79">
                <a:latin typeface="Myriad Pro" panose="020B0503030403020204" pitchFamily="34" charset="0"/>
                <a:cs typeface="Tahoma"/>
              </a:rPr>
              <a:t>)-cones</a:t>
            </a:r>
            <a:r>
              <a:rPr lang="de-DE" sz="2600" spc="-87" baseline="30000">
                <a:latin typeface="Verdana"/>
                <a:cs typeface="Verdana"/>
              </a:rPr>
              <a:t>1</a:t>
            </a:r>
            <a:r>
              <a:rPr lang="de-DE" sz="2600" spc="-87" baseline="30000" dirty="0">
                <a:latin typeface="Verdana"/>
                <a:cs typeface="Verdana"/>
              </a:rPr>
              <a:t>)</a:t>
            </a:r>
            <a:endParaRPr lang="de-DE" sz="2600" baseline="30000" dirty="0">
              <a:latin typeface="Verdana"/>
              <a:cs typeface="Verdana"/>
            </a:endParaRPr>
          </a:p>
          <a:p>
            <a:pPr marL="75503">
              <a:spcBef>
                <a:spcPts val="188"/>
              </a:spcBef>
            </a:pPr>
            <a:endParaRPr lang="de-DE" sz="2600" spc="-109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75503">
              <a:spcBef>
                <a:spcPts val="188"/>
              </a:spcBef>
            </a:pPr>
            <a:endParaRPr lang="de-DE" sz="2600" spc="-109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75503">
              <a:spcBef>
                <a:spcPts val="188"/>
              </a:spcBef>
            </a:pPr>
            <a:r>
              <a:rPr lang="de-DE" sz="2600" spc="-10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 </a:t>
            </a:r>
            <a:endParaRPr sz="2600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6331" y="3215690"/>
            <a:ext cx="148485" cy="47670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endParaRPr lang="de-DE" sz="1387" spc="-10" dirty="0">
              <a:latin typeface="Century Gothic"/>
              <a:cs typeface="Century Gothic"/>
            </a:endParaRPr>
          </a:p>
          <a:p>
            <a:pPr marL="25168">
              <a:spcBef>
                <a:spcPts val="188"/>
              </a:spcBef>
            </a:pPr>
            <a:endParaRPr sz="1387" dirty="0">
              <a:latin typeface="Century Gothic"/>
              <a:cs typeface="Century Gothic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460D345C-4F94-0246-ABFF-2E29C516D05C}"/>
              </a:ext>
            </a:extLst>
          </p:cNvPr>
          <p:cNvSpPr/>
          <p:nvPr/>
        </p:nvSpPr>
        <p:spPr>
          <a:xfrm>
            <a:off x="717577" y="6093296"/>
            <a:ext cx="3624044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6AED9FE-9717-5A44-9F9F-62E626CB37DB}"/>
              </a:ext>
            </a:extLst>
          </p:cNvPr>
          <p:cNvSpPr txBox="1"/>
          <p:nvPr/>
        </p:nvSpPr>
        <p:spPr>
          <a:xfrm>
            <a:off x="1008936" y="6095359"/>
            <a:ext cx="4571176" cy="310140"/>
          </a:xfrm>
          <a:prstGeom prst="rect">
            <a:avLst/>
          </a:prstGeom>
        </p:spPr>
        <p:txBody>
          <a:bodyPr vert="horz" wrap="square" lIns="0" tIns="35234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lang="de-DE" sz="1784" spc="79" dirty="0">
                <a:latin typeface="Calibri"/>
                <a:cs typeface="Calibri"/>
              </a:rPr>
              <a:t>1) </a:t>
            </a:r>
            <a:r>
              <a:rPr lang="de-DE" sz="1784" spc="30" dirty="0">
                <a:latin typeface="Calibri"/>
                <a:cs typeface="Calibri"/>
              </a:rPr>
              <a:t>(</a:t>
            </a:r>
            <a:r>
              <a:rPr lang="de-DE" sz="1784" spc="30" dirty="0" err="1">
                <a:latin typeface="Calibri"/>
                <a:cs typeface="Calibri"/>
              </a:rPr>
              <a:t>Leemhuis</a:t>
            </a:r>
            <a:r>
              <a:rPr lang="de-DE" sz="1784" spc="30" dirty="0">
                <a:latin typeface="Calibri"/>
                <a:cs typeface="Calibri"/>
              </a:rPr>
              <a:t>, </a:t>
            </a:r>
            <a:r>
              <a:rPr lang="de-DE" sz="1784" spc="89" dirty="0">
                <a:latin typeface="Calibri"/>
                <a:cs typeface="Calibri"/>
              </a:rPr>
              <a:t>Ö., </a:t>
            </a:r>
            <a:r>
              <a:rPr lang="de-DE" sz="1784" dirty="0">
                <a:latin typeface="Calibri"/>
                <a:cs typeface="Calibri"/>
              </a:rPr>
              <a:t>Wolter </a:t>
            </a:r>
            <a:r>
              <a:rPr lang="de-DE" sz="1784" spc="168" dirty="0">
                <a:latin typeface="Calibri"/>
                <a:cs typeface="Calibri"/>
              </a:rPr>
              <a:t>ICCS</a:t>
            </a:r>
            <a:r>
              <a:rPr lang="de-DE" sz="1784" spc="-99" dirty="0">
                <a:latin typeface="Calibri"/>
                <a:cs typeface="Calibri"/>
              </a:rPr>
              <a:t> </a:t>
            </a:r>
            <a:r>
              <a:rPr lang="de-DE" sz="1784" spc="50" dirty="0">
                <a:latin typeface="Calibri"/>
                <a:cs typeface="Calibri"/>
              </a:rPr>
              <a:t>20)</a:t>
            </a:r>
            <a:endParaRPr lang="de-DE" sz="178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441403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264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Jonathon Hare: </a:t>
            </a:r>
            <a:r>
              <a:rPr lang="de-DE" sz="2000" dirty="0" err="1"/>
              <a:t>Lecture</a:t>
            </a:r>
            <a:r>
              <a:rPr lang="de-DE" sz="2000" dirty="0"/>
              <a:t> 14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course</a:t>
            </a:r>
            <a:r>
              <a:rPr lang="de-DE" sz="2000" dirty="0"/>
              <a:t>  „COMP6248 </a:t>
            </a:r>
            <a:r>
              <a:rPr lang="de-DE" sz="2000" dirty="0" err="1"/>
              <a:t>Differentiable</a:t>
            </a:r>
            <a:r>
              <a:rPr lang="de-DE" sz="2000" dirty="0"/>
              <a:t> </a:t>
            </a:r>
            <a:r>
              <a:rPr lang="de-DE" sz="2000" dirty="0" err="1"/>
              <a:t>Programming</a:t>
            </a:r>
            <a:r>
              <a:rPr lang="de-DE" sz="2000" dirty="0"/>
              <a:t> (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Deep</a:t>
            </a:r>
            <a:r>
              <a:rPr lang="de-DE" sz="2000" dirty="0"/>
              <a:t> Learning)“  </a:t>
            </a:r>
            <a:r>
              <a:rPr lang="de-DE" sz="2000" dirty="0">
                <a:hlinkClick r:id="rId3"/>
              </a:rPr>
              <a:t>http://comp6248.ecs.soton.ac.uk/</a:t>
            </a:r>
            <a:endParaRPr lang="de-DE" sz="2000" dirty="0"/>
          </a:p>
          <a:p>
            <a:r>
              <a:rPr lang="de-DE" sz="2000" dirty="0"/>
              <a:t>Möller/</a:t>
            </a:r>
            <a:r>
              <a:rPr lang="de-DE" sz="2000" dirty="0" err="1"/>
              <a:t>Özcep</a:t>
            </a:r>
            <a:r>
              <a:rPr lang="de-DE" sz="2000" dirty="0"/>
              <a:t>: </a:t>
            </a:r>
            <a:r>
              <a:rPr lang="de-DE" sz="2000" dirty="0" err="1"/>
              <a:t>Lecture</a:t>
            </a:r>
            <a:r>
              <a:rPr lang="de-DE" sz="2000" dirty="0"/>
              <a:t> „Word </a:t>
            </a:r>
            <a:r>
              <a:rPr lang="de-DE" sz="2000" dirty="0" err="1"/>
              <a:t>semantics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Latent Relational </a:t>
            </a:r>
            <a:r>
              <a:rPr lang="de-DE" sz="2000" dirty="0" err="1"/>
              <a:t>Structures</a:t>
            </a:r>
            <a:r>
              <a:rPr lang="de-DE" sz="2000" dirty="0"/>
              <a:t>“ </a:t>
            </a:r>
            <a:r>
              <a:rPr lang="de-DE" sz="2000" dirty="0" err="1"/>
              <a:t>of</a:t>
            </a:r>
            <a:r>
              <a:rPr lang="de-DE" sz="2000" dirty="0"/>
              <a:t> Course „Web-Mining </a:t>
            </a:r>
            <a:r>
              <a:rPr lang="de-DE" sz="2000" dirty="0" err="1"/>
              <a:t>Agents</a:t>
            </a:r>
            <a:r>
              <a:rPr lang="de-DE" sz="2000" dirty="0"/>
              <a:t>“</a:t>
            </a:r>
          </a:p>
          <a:p>
            <a:r>
              <a:rPr lang="de-DE" sz="2000" dirty="0" err="1"/>
              <a:t>Özcep</a:t>
            </a:r>
            <a:r>
              <a:rPr lang="de-DE" sz="2000" dirty="0"/>
              <a:t>: Knowledge Graph </a:t>
            </a:r>
            <a:r>
              <a:rPr lang="de-DE" sz="2000" dirty="0" err="1"/>
              <a:t>Embeddings</a:t>
            </a:r>
            <a:r>
              <a:rPr lang="de-DE" sz="2000" dirty="0"/>
              <a:t>, Talk at KI-</a:t>
            </a:r>
            <a:r>
              <a:rPr lang="de-DE" sz="2000" dirty="0" err="1"/>
              <a:t>Kolloqium</a:t>
            </a:r>
            <a:r>
              <a:rPr lang="de-DE" sz="2000" dirty="0"/>
              <a:t> </a:t>
            </a:r>
            <a:r>
              <a:rPr lang="de-DE" sz="2000" dirty="0">
                <a:hlinkClick r:id="rId4"/>
              </a:rPr>
              <a:t>https://</a:t>
            </a:r>
            <a:r>
              <a:rPr lang="de-DE" sz="2000" dirty="0" err="1">
                <a:hlinkClick r:id="rId4"/>
              </a:rPr>
              <a:t>www.ifis.uni-luebeck.de</a:t>
            </a:r>
            <a:r>
              <a:rPr lang="de-DE" sz="2000" dirty="0">
                <a:hlinkClick r:id="rId4"/>
              </a:rPr>
              <a:t>/~</a:t>
            </a:r>
            <a:r>
              <a:rPr lang="de-DE" sz="2000" dirty="0" err="1">
                <a:hlinkClick r:id="rId4"/>
              </a:rPr>
              <a:t>moeller</a:t>
            </a:r>
            <a:r>
              <a:rPr lang="de-DE" sz="2000" dirty="0">
                <a:hlinkClick r:id="rId4"/>
              </a:rPr>
              <a:t>/KI-Kolloquium/2019-12-02-Oezcep.pdf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065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E854-C94E-3440-A057-53C77121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725E2-C97F-0D41-A3D5-3F467EAB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T. </a:t>
            </a:r>
            <a:r>
              <a:rPr lang="de-DE" sz="1200" dirty="0" err="1"/>
              <a:t>Mikolov</a:t>
            </a:r>
            <a:r>
              <a:rPr lang="de-DE" sz="1200" dirty="0"/>
              <a:t>, I. </a:t>
            </a:r>
            <a:r>
              <a:rPr lang="de-DE" sz="1200" dirty="0" err="1"/>
              <a:t>Sutskever</a:t>
            </a:r>
            <a:r>
              <a:rPr lang="de-DE" sz="1200" dirty="0"/>
              <a:t>, K. Chen, G. Corrado, </a:t>
            </a:r>
            <a:r>
              <a:rPr lang="de-DE" sz="1200" dirty="0" err="1"/>
              <a:t>and</a:t>
            </a:r>
            <a:r>
              <a:rPr lang="de-DE" sz="1200" dirty="0"/>
              <a:t> J. Dean. Distributed </a:t>
            </a:r>
            <a:r>
              <a:rPr lang="de-DE" sz="1200" dirty="0" err="1"/>
              <a:t>Representations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Words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Phrases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their</a:t>
            </a:r>
            <a:r>
              <a:rPr lang="de-DE" sz="1200" dirty="0"/>
              <a:t> </a:t>
            </a:r>
            <a:r>
              <a:rPr lang="de-DE" sz="1200" dirty="0" err="1"/>
              <a:t>Compositionality</a:t>
            </a:r>
            <a:r>
              <a:rPr lang="de-DE" sz="1200" dirty="0"/>
              <a:t>. </a:t>
            </a:r>
            <a:r>
              <a:rPr lang="de-DE" sz="1200" dirty="0" err="1"/>
              <a:t>ArXiv</a:t>
            </a:r>
            <a:r>
              <a:rPr lang="de-DE" sz="1200" dirty="0"/>
              <a:t> </a:t>
            </a:r>
            <a:r>
              <a:rPr lang="de-DE" sz="1200" dirty="0" err="1"/>
              <a:t>e</a:t>
            </a:r>
            <a:r>
              <a:rPr lang="de-DE" sz="1200" dirty="0"/>
              <a:t>-prints, </a:t>
            </a:r>
            <a:r>
              <a:rPr lang="de-DE" sz="1200" dirty="0" err="1"/>
              <a:t>Oct</a:t>
            </a:r>
            <a:r>
              <a:rPr lang="de-DE" sz="1200" dirty="0"/>
              <a:t>. 2013.</a:t>
            </a:r>
          </a:p>
          <a:p>
            <a:r>
              <a:rPr lang="de-DE" sz="1200" dirty="0"/>
              <a:t> J. </a:t>
            </a:r>
            <a:r>
              <a:rPr lang="de-DE" sz="1200" dirty="0" err="1"/>
              <a:t>Pennington</a:t>
            </a:r>
            <a:r>
              <a:rPr lang="de-DE" sz="1200" dirty="0"/>
              <a:t>, R. Socher, </a:t>
            </a:r>
            <a:r>
              <a:rPr lang="de-DE" sz="1200" dirty="0" err="1"/>
              <a:t>and</a:t>
            </a:r>
            <a:r>
              <a:rPr lang="de-DE" sz="1200" dirty="0"/>
              <a:t> C. D. Manning. </a:t>
            </a:r>
            <a:r>
              <a:rPr lang="de-DE" sz="1200" dirty="0" err="1"/>
              <a:t>Glove</a:t>
            </a:r>
            <a:r>
              <a:rPr lang="de-DE" sz="1200" dirty="0"/>
              <a:t>: Global </a:t>
            </a:r>
            <a:r>
              <a:rPr lang="de-DE" sz="1200" dirty="0" err="1"/>
              <a:t>vectors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word</a:t>
            </a:r>
            <a:r>
              <a:rPr lang="de-DE" sz="1200" dirty="0"/>
              <a:t> </a:t>
            </a:r>
            <a:r>
              <a:rPr lang="de-DE" sz="1200" dirty="0" err="1"/>
              <a:t>representation</a:t>
            </a:r>
            <a:r>
              <a:rPr lang="de-DE" sz="1200" dirty="0"/>
              <a:t>. In EMNLP, </a:t>
            </a:r>
            <a:r>
              <a:rPr lang="de-DE" sz="1200" dirty="0" err="1"/>
              <a:t>volume</a:t>
            </a:r>
            <a:r>
              <a:rPr lang="de-DE" sz="1200" dirty="0"/>
              <a:t> 14, </a:t>
            </a:r>
            <a:r>
              <a:rPr lang="de-DE" sz="1200" dirty="0" err="1"/>
              <a:t>pages</a:t>
            </a:r>
            <a:r>
              <a:rPr lang="de-DE" sz="1200" dirty="0"/>
              <a:t> 1532–1543, 2014.</a:t>
            </a:r>
            <a:endParaRPr lang="en-US" sz="1200" dirty="0"/>
          </a:p>
          <a:p>
            <a:r>
              <a:rPr lang="de-DE" sz="1200" dirty="0"/>
              <a:t>Y. Goldberg </a:t>
            </a:r>
            <a:r>
              <a:rPr lang="de-DE" sz="1200" dirty="0" err="1"/>
              <a:t>and</a:t>
            </a:r>
            <a:r>
              <a:rPr lang="de-DE" sz="1200" dirty="0"/>
              <a:t> O. Levy. word2vec </a:t>
            </a:r>
            <a:r>
              <a:rPr lang="de-DE" sz="1200" dirty="0" err="1"/>
              <a:t>Explained</a:t>
            </a:r>
            <a:r>
              <a:rPr lang="de-DE" sz="1200" dirty="0"/>
              <a:t>: </a:t>
            </a:r>
            <a:r>
              <a:rPr lang="de-DE" sz="1200" dirty="0" err="1"/>
              <a:t>deriving</a:t>
            </a:r>
            <a:r>
              <a:rPr lang="de-DE" sz="1200" dirty="0"/>
              <a:t> </a:t>
            </a:r>
            <a:r>
              <a:rPr lang="de-DE" sz="1200" dirty="0" err="1"/>
              <a:t>Mikolov</a:t>
            </a:r>
            <a:r>
              <a:rPr lang="de-DE" sz="1200" dirty="0"/>
              <a:t> et </a:t>
            </a:r>
            <a:r>
              <a:rPr lang="de-DE" sz="1200" dirty="0" err="1"/>
              <a:t>al.’s</a:t>
            </a:r>
            <a:r>
              <a:rPr lang="de-DE" sz="1200" dirty="0"/>
              <a:t> negative-sampling </a:t>
            </a:r>
            <a:r>
              <a:rPr lang="de-DE" sz="1200" dirty="0" err="1"/>
              <a:t>word</a:t>
            </a:r>
            <a:r>
              <a:rPr lang="de-DE" sz="1200" dirty="0"/>
              <a:t>- </a:t>
            </a:r>
            <a:r>
              <a:rPr lang="de-DE" sz="1200" dirty="0" err="1"/>
              <a:t>embedding</a:t>
            </a:r>
            <a:r>
              <a:rPr lang="de-DE" sz="1200" dirty="0"/>
              <a:t> </a:t>
            </a:r>
            <a:r>
              <a:rPr lang="de-DE" sz="1200" dirty="0" err="1"/>
              <a:t>method</a:t>
            </a:r>
            <a:r>
              <a:rPr lang="de-DE" sz="1200" dirty="0"/>
              <a:t>, </a:t>
            </a:r>
            <a:r>
              <a:rPr lang="de-DE" sz="1200" dirty="0" err="1"/>
              <a:t>Arxiv</a:t>
            </a:r>
            <a:r>
              <a:rPr lang="de-DE" sz="1200" dirty="0"/>
              <a:t> </a:t>
            </a:r>
            <a:r>
              <a:rPr lang="de-DE" sz="1200" dirty="0" err="1"/>
              <a:t>eprints,Feb</a:t>
            </a:r>
            <a:r>
              <a:rPr lang="de-DE" sz="1200" dirty="0"/>
              <a:t>. 2014. </a:t>
            </a:r>
          </a:p>
          <a:p>
            <a:r>
              <a:rPr lang="de-DE" sz="1200" dirty="0"/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Nickel,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M.;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Tresp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V.;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Kriegel,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H.-P. </a:t>
            </a:r>
            <a:r>
              <a:rPr lang="de-DE" sz="1200" spc="238" dirty="0">
                <a:latin typeface="Myriad Pro" panose="020B0503030403020204" pitchFamily="34" charset="0"/>
                <a:cs typeface="Calibri"/>
              </a:rPr>
              <a:t>A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three-way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5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collective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learning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on  multi-relational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data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ICML,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809–816,</a:t>
            </a:r>
            <a:r>
              <a:rPr lang="de-DE" sz="1200" spc="226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2011.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59" dirty="0">
                <a:latin typeface="Myriad Pro" panose="020B0503030403020204" pitchFamily="34" charset="0"/>
                <a:cs typeface="Calibri"/>
              </a:rPr>
              <a:t>A.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Bordes,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N.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Usunier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59" dirty="0">
                <a:latin typeface="Myriad Pro" panose="020B0503030403020204" pitchFamily="34" charset="0"/>
                <a:cs typeface="Calibri"/>
              </a:rPr>
              <a:t>A.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Garcia-Duran, 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J.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Weston,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O.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Yakhnenko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Translating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embeddings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 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modeling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multi-relational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data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NIPS-13,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pp. 2787–2795,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2013.</a:t>
            </a:r>
          </a:p>
          <a:p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218" dirty="0">
                <a:latin typeface="Myriad Pro" panose="020B0503030403020204" pitchFamily="34" charset="0"/>
                <a:cs typeface="Calibri"/>
              </a:rPr>
              <a:t>Y.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Lin, 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Z.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Liu,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Sun, </a:t>
            </a:r>
            <a:r>
              <a:rPr lang="de-DE" sz="1200" spc="218" dirty="0">
                <a:latin typeface="Myriad Pro" panose="020B0503030403020204" pitchFamily="34" charset="0"/>
                <a:cs typeface="Calibri"/>
              </a:rPr>
              <a:t>Y.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Liu,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X.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Zhu.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Learning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entity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relation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embeddings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knowledge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graph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completion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Proceedings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AAAI-15,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pages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2181–2187, 2015.</a:t>
            </a:r>
          </a:p>
          <a:p>
            <a:r>
              <a:rPr lang="de-DE" sz="1200" dirty="0">
                <a:latin typeface="Myriad Pro" panose="020B0503030403020204" pitchFamily="34" charset="0"/>
                <a:cs typeface="Times New Roman"/>
              </a:rPr>
              <a:t>   </a:t>
            </a:r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B.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Yang,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W.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tau </a:t>
            </a:r>
            <a:r>
              <a:rPr lang="de-DE" sz="1200" spc="139" dirty="0" err="1">
                <a:latin typeface="Myriad Pro" panose="020B0503030403020204" pitchFamily="34" charset="0"/>
                <a:cs typeface="Calibri"/>
              </a:rPr>
              <a:t>Yih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X.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He, 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J.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Gao,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L.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Deng. Embedding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entities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relations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learning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0" dirty="0" err="1">
                <a:latin typeface="Myriad Pro" panose="020B0503030403020204" pitchFamily="34" charset="0"/>
                <a:cs typeface="Calibri"/>
              </a:rPr>
              <a:t>inference</a:t>
            </a:r>
            <a:r>
              <a:rPr lang="de-DE" sz="1200" spc="5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knowledge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bases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178" dirty="0" err="1">
                <a:latin typeface="Myriad Pro" panose="020B0503030403020204" pitchFamily="34" charset="0"/>
                <a:cs typeface="Calibri"/>
              </a:rPr>
              <a:t>CoRR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abs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/1412.6575,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2014</a:t>
            </a:r>
          </a:p>
          <a:p>
            <a:r>
              <a:rPr lang="de-DE" sz="12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Nguyen,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Q.; </a:t>
            </a:r>
            <a:r>
              <a:rPr lang="de-DE" sz="1200" spc="99" dirty="0" err="1">
                <a:latin typeface="Myriad Pro" panose="020B0503030403020204" pitchFamily="34" charset="0"/>
                <a:cs typeface="Calibri"/>
              </a:rPr>
              <a:t>Sirts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59" dirty="0">
                <a:latin typeface="Myriad Pro" panose="020B0503030403020204" pitchFamily="34" charset="0"/>
                <a:cs typeface="Calibri"/>
              </a:rPr>
              <a:t>K.; </a:t>
            </a:r>
            <a:r>
              <a:rPr lang="de-DE" sz="1200" spc="139" dirty="0" err="1">
                <a:latin typeface="Myriad Pro" panose="020B0503030403020204" pitchFamily="34" charset="0"/>
                <a:cs typeface="Calibri"/>
              </a:rPr>
              <a:t>Qu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, L.;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Johnson,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129" dirty="0" err="1">
                <a:latin typeface="Myriad Pro" panose="020B0503030403020204" pitchFamily="34" charset="0"/>
                <a:cs typeface="Calibri"/>
              </a:rPr>
              <a:t>STransE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: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a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novel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embedding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entities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relationships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in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knowledge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bases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208" dirty="0">
                <a:latin typeface="Myriad Pro" panose="020B0503030403020204" pitchFamily="34" charset="0"/>
                <a:cs typeface="Calibri"/>
              </a:rPr>
              <a:t>NAACL-HLT,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460–466,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2016.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Trouillon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T.,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Welbl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J.,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Riedel,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S.,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Gaussier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E.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Bouchard,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G.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Complex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embeddings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simple  link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prediction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ICML,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2071–2080, 2016</a:t>
            </a:r>
          </a:p>
          <a:p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S.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Mehran </a:t>
            </a:r>
            <a:r>
              <a:rPr lang="de-DE" sz="1200" spc="129" dirty="0" err="1">
                <a:latin typeface="Myriad Pro" panose="020B0503030403020204" pitchFamily="34" charset="0"/>
                <a:cs typeface="Calibri"/>
              </a:rPr>
              <a:t>Kazemi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Poole. </a:t>
            </a:r>
            <a:r>
              <a:rPr lang="de-DE" sz="1200" spc="139" dirty="0" err="1">
                <a:latin typeface="Myriad Pro" panose="020B0503030403020204" pitchFamily="34" charset="0"/>
                <a:cs typeface="Calibri"/>
              </a:rPr>
              <a:t>SimplE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Embedding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Link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Prediction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Knowledge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Graphs. 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arXiv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e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-prints,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page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arXiv:1802.04868,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Feb</a:t>
            </a:r>
            <a:r>
              <a:rPr lang="de-DE" sz="1200" spc="277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2018.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r>
              <a:rPr lang="de-DE" sz="1200" spc="168" dirty="0">
                <a:latin typeface="Myriad Pro" panose="020B0503030403020204" pitchFamily="34" charset="0"/>
                <a:cs typeface="Calibri"/>
              </a:rPr>
              <a:t>V.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Gutierrez-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Basulto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S.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Schockaert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From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knowledge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graph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embedding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to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ontology</a:t>
            </a:r>
            <a:r>
              <a:rPr lang="de-DE" sz="120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embedding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? </a:t>
            </a:r>
            <a:r>
              <a:rPr lang="de-DE" sz="1200" spc="159" dirty="0">
                <a:latin typeface="Myriad Pro" panose="020B0503030403020204" pitchFamily="34" charset="0"/>
                <a:cs typeface="Calibri"/>
              </a:rPr>
              <a:t>An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analysis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the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compatibility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between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vector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space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0" dirty="0" err="1">
                <a:latin typeface="Myriad Pro" panose="020B0503030403020204" pitchFamily="34" charset="0"/>
                <a:cs typeface="Calibri"/>
              </a:rPr>
              <a:t>representations</a:t>
            </a:r>
            <a:r>
              <a:rPr lang="de-DE" sz="1200" spc="5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rules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Proceedings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297" dirty="0">
                <a:latin typeface="Myriad Pro" panose="020B0503030403020204" pitchFamily="34" charset="0"/>
                <a:cs typeface="Calibri"/>
              </a:rPr>
              <a:t>KR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2018, 379–388, 2018.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Kulmanov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W.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Liu-Wei, </a:t>
            </a:r>
            <a:r>
              <a:rPr lang="de-DE" sz="1200" spc="218" dirty="0">
                <a:latin typeface="Myriad Pro" panose="020B0503030403020204" pitchFamily="34" charset="0"/>
                <a:cs typeface="Calibri"/>
              </a:rPr>
              <a:t>Y.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Yan,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R.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Hoehndorf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i="1" spc="218" dirty="0">
                <a:latin typeface="Myriad Pro" panose="020B0503030403020204" pitchFamily="34" charset="0"/>
                <a:cs typeface="Arial"/>
              </a:rPr>
              <a:t>EL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embeddings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: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Geometric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construction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models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the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description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logic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i="1" spc="119" dirty="0">
                <a:latin typeface="Myriad Pro" panose="020B0503030403020204" pitchFamily="34" charset="0"/>
                <a:cs typeface="Arial"/>
              </a:rPr>
              <a:t>EL</a:t>
            </a:r>
            <a:r>
              <a:rPr lang="de-DE" sz="1600" spc="176" baseline="27777" dirty="0">
                <a:latin typeface="Myriad Pro" panose="020B0503030403020204" pitchFamily="34" charset="0"/>
                <a:cs typeface="Verdana"/>
              </a:rPr>
              <a:t>++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Proceedings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IJCAI-19,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2019.</a:t>
            </a:r>
            <a:endParaRPr lang="en-GB" sz="1200" dirty="0">
              <a:latin typeface="Myriad Pro" panose="020B0503030403020204" pitchFamily="34" charset="0"/>
            </a:endParaRP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EDD17-32A7-6543-A54E-DD1EB1D3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141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E854-C94E-3440-A057-53C77121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725E2-C97F-0D41-A3D5-3F467EAB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2746" marR="578855" indent="-388839">
              <a:lnSpc>
                <a:spcPct val="122400"/>
              </a:lnSpc>
              <a:spcBef>
                <a:spcPts val="198"/>
              </a:spcBef>
            </a:pPr>
            <a:r>
              <a:rPr lang="de-DE" sz="1200" spc="168" dirty="0">
                <a:latin typeface="Myriad Pro" panose="020B0503030403020204" pitchFamily="34" charset="0"/>
                <a:cs typeface="Calibri"/>
              </a:rPr>
              <a:t>Ö. L.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Özçep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Leemhuis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Wolter.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Cone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semantics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logics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with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negation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. In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C.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Bessiere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editor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IJCAI-20,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pages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1820–1826.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ijcai.org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,</a:t>
            </a:r>
            <a:r>
              <a:rPr lang="de-DE" sz="1200" spc="226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2020.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pPr marL="412746" marR="578855" indent="-388839">
              <a:lnSpc>
                <a:spcPct val="122400"/>
              </a:lnSpc>
              <a:spcBef>
                <a:spcPts val="198"/>
              </a:spcBef>
            </a:pPr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Leemhuis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Ö. L.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Özçep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Wolter.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Multi-label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learning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with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a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cone-based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geometric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. In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ICCS-20,</a:t>
            </a:r>
            <a:r>
              <a:rPr lang="de-DE" sz="1200" spc="26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2020.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pPr marL="412746" marR="578855" indent="-388839">
              <a:lnSpc>
                <a:spcPct val="122400"/>
              </a:lnSpc>
              <a:spcBef>
                <a:spcPts val="198"/>
              </a:spcBef>
            </a:pPr>
            <a:r>
              <a:rPr lang="de-DE" sz="1200" spc="168" dirty="0">
                <a:latin typeface="Myriad Pro" panose="020B0503030403020204" pitchFamily="34" charset="0"/>
                <a:cs typeface="Calibri"/>
              </a:rPr>
              <a:t>R.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Goldblatt.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Semantic</a:t>
            </a:r>
            <a:r>
              <a:rPr lang="de-DE" sz="1200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analysis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orthologic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Journal</a:t>
            </a:r>
            <a:r>
              <a:rPr lang="de-DE" sz="1200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Philosophical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Logic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,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3(1):19–35,</a:t>
            </a:r>
            <a:r>
              <a:rPr lang="de-DE" sz="1200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1974.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pPr marL="412746" marR="578855" indent="-388839">
              <a:lnSpc>
                <a:spcPct val="122400"/>
              </a:lnSpc>
              <a:spcBef>
                <a:spcPts val="198"/>
              </a:spcBef>
            </a:pP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Leemhuis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Ö. L.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Özçep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Wolter.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Orthologics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 err="1">
                <a:latin typeface="Myriad Pro" panose="020B0503030403020204" pitchFamily="34" charset="0"/>
                <a:cs typeface="Calibri"/>
              </a:rPr>
              <a:t>Cones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arXive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-prints, 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arXiv:2008.03172,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Aug.</a:t>
            </a:r>
            <a:r>
              <a:rPr lang="de-DE" sz="1200" spc="277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2020.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endParaRPr lang="en-US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EDD17-32A7-6543-A54E-DD1EB1D3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38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Representing Word Semantics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Distributional Semantics (</a:t>
            </a:r>
            <a:r>
              <a:rPr lang="en-US" b="1" i="1" dirty="0"/>
              <a:t>Count</a:t>
            </a:r>
            <a:r>
              <a:rPr lang="en-US" b="1" dirty="0"/>
              <a:t>)</a:t>
            </a:r>
          </a:p>
          <a:p>
            <a:r>
              <a:rPr lang="en-US" sz="2400" dirty="0"/>
              <a:t>Used since the 90’s</a:t>
            </a:r>
          </a:p>
          <a:p>
            <a:r>
              <a:rPr lang="en-US" sz="2400" dirty="0"/>
              <a:t>Sparse word-context PMI/PPMI matrix</a:t>
            </a:r>
          </a:p>
          <a:p>
            <a:r>
              <a:rPr lang="en-US" sz="2400" dirty="0"/>
              <a:t>Decomposed with SVD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Word Embeddings (</a:t>
            </a:r>
            <a:r>
              <a:rPr lang="en-US" b="1" i="1" dirty="0"/>
              <a:t>Predict</a:t>
            </a:r>
            <a:r>
              <a:rPr lang="en-US" b="1" dirty="0"/>
              <a:t>)</a:t>
            </a:r>
          </a:p>
          <a:p>
            <a:r>
              <a:rPr lang="en-US" sz="2400" dirty="0"/>
              <a:t>Inspired by deep learning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</a:t>
            </a:r>
            <a:r>
              <a:rPr lang="en-US" sz="2400" i="1" dirty="0" err="1"/>
              <a:t>Mikolov</a:t>
            </a:r>
            <a:r>
              <a:rPr lang="en-US" sz="2400" i="1" dirty="0"/>
              <a:t> et al., 2013)</a:t>
            </a:r>
          </a:p>
          <a:p>
            <a:r>
              <a:rPr lang="en-US" sz="2400" dirty="0" err="1"/>
              <a:t>GloVe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(Pennington et al.,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75" y="4691066"/>
            <a:ext cx="8172450" cy="103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Underlying Theory: </a:t>
            </a:r>
            <a:r>
              <a:rPr lang="en-US" sz="2000" b="1" dirty="0">
                <a:solidFill>
                  <a:prstClr val="black"/>
                </a:solidFill>
              </a:rPr>
              <a:t>The Distributional Hypothesis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(Harris, ’54; Firth, ‘57)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“Similar words occur in similar contexts”</a:t>
            </a:r>
          </a:p>
        </p:txBody>
      </p:sp>
      <p:cxnSp>
        <p:nvCxnSpPr>
          <p:cNvPr id="11" name="Straight Arrow Connector 10"/>
          <p:cNvCxnSpPr>
            <a:stCxn id="6" idx="2"/>
            <a:endCxn id="9" idx="0"/>
          </p:cNvCxnSpPr>
          <p:nvPr/>
        </p:nvCxnSpPr>
        <p:spPr>
          <a:xfrm>
            <a:off x="2571750" y="3805625"/>
            <a:ext cx="675000" cy="90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 flipH="1">
            <a:off x="5897250" y="3805625"/>
            <a:ext cx="675000" cy="90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02256" y="115207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Beyond bags of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0212" y="6104697"/>
            <a:ext cx="3171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https://</a:t>
            </a:r>
            <a:r>
              <a:rPr lang="en-US" sz="1400" dirty="0" err="1">
                <a:solidFill>
                  <a:srgbClr val="0B05FF"/>
                </a:solidFill>
              </a:rPr>
              <a:t>nlp.stanford.edu</a:t>
            </a:r>
            <a:r>
              <a:rPr lang="en-US" sz="1400" dirty="0">
                <a:solidFill>
                  <a:srgbClr val="0B05FF"/>
                </a:solidFill>
              </a:rPr>
              <a:t>/projects/glove/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5676" y="5800037"/>
            <a:ext cx="3759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https://</a:t>
            </a:r>
            <a:r>
              <a:rPr lang="en-US" sz="1400" dirty="0" err="1">
                <a:solidFill>
                  <a:srgbClr val="0B05FF"/>
                </a:solidFill>
              </a:rPr>
              <a:t>www.tensorflow.org</a:t>
            </a:r>
            <a:r>
              <a:rPr lang="en-US" sz="1400" dirty="0">
                <a:solidFill>
                  <a:srgbClr val="0B05FF"/>
                </a:solidFill>
              </a:rPr>
              <a:t>/tutorials/word2vec</a:t>
            </a:r>
          </a:p>
        </p:txBody>
      </p:sp>
    </p:spTree>
    <p:extLst>
      <p:ext uri="{BB962C8B-B14F-4D97-AF65-F5344CB8AC3E}">
        <p14:creationId xmlns:p14="http://schemas.microsoft.com/office/powerpoint/2010/main" val="33068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2226469"/>
            <a:ext cx="7886700" cy="37742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 algn="ctr">
              <a:buNone/>
            </a:pPr>
            <a:r>
              <a:rPr lang="en-US" sz="2100" dirty="0"/>
              <a:t>What’s really improving performance?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Contributions of Word Embeddings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886200" cy="2430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Novel Algorithms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(objective + training method)</a:t>
            </a:r>
          </a:p>
          <a:p>
            <a:r>
              <a:rPr lang="en-US" sz="1800" dirty="0"/>
              <a:t>Skip Grams + Negative Sampling</a:t>
            </a:r>
          </a:p>
          <a:p>
            <a:r>
              <a:rPr lang="en-US" sz="1800" dirty="0"/>
              <a:t>CBOW + Hierarchical </a:t>
            </a:r>
            <a:r>
              <a:rPr lang="en-US" sz="1800" dirty="0" err="1"/>
              <a:t>Softmax</a:t>
            </a:r>
            <a:endParaRPr lang="en-US" sz="1800" dirty="0"/>
          </a:p>
          <a:p>
            <a:r>
              <a:rPr lang="en-US" sz="1800" dirty="0"/>
              <a:t>Noise Contrastive Estimation</a:t>
            </a:r>
          </a:p>
          <a:p>
            <a:r>
              <a:rPr lang="en-US" sz="1800" dirty="0" err="1"/>
              <a:t>GloVe</a:t>
            </a:r>
            <a:endParaRPr lang="en-US" sz="1800" dirty="0"/>
          </a:p>
          <a:p>
            <a:r>
              <a:rPr lang="en-US" sz="1800" dirty="0"/>
              <a:t>…</a:t>
            </a:r>
            <a:endParaRPr lang="en-GB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2226469"/>
            <a:ext cx="3886200" cy="2430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New Hyperparameters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(preprocessing, smoothing, etc.)</a:t>
            </a:r>
          </a:p>
          <a:p>
            <a:r>
              <a:rPr lang="en-US" sz="1800" dirty="0"/>
              <a:t>Subsampling</a:t>
            </a:r>
          </a:p>
          <a:p>
            <a:r>
              <a:rPr lang="en-US" sz="1800" dirty="0"/>
              <a:t>Dynamic Context Windows</a:t>
            </a:r>
          </a:p>
          <a:p>
            <a:r>
              <a:rPr lang="en-US" sz="1800" dirty="0"/>
              <a:t>Context Distribution Smoothing</a:t>
            </a:r>
          </a:p>
          <a:p>
            <a:r>
              <a:rPr lang="en-US" sz="1800" dirty="0"/>
              <a:t>Adding Context Vectors</a:t>
            </a:r>
          </a:p>
          <a:p>
            <a:r>
              <a:rPr lang="en-US" sz="18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7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1176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Improving Distributional Similarity with Lessons Learned from Word </a:t>
            </a:r>
            <a:r>
              <a:rPr lang="en-US" sz="1200" dirty="0" err="1">
                <a:solidFill>
                  <a:srgbClr val="0B05FF"/>
                </a:solidFill>
              </a:rPr>
              <a:t>Embeddings</a:t>
            </a:r>
            <a:r>
              <a:rPr lang="en-US" sz="1200" dirty="0">
                <a:solidFill>
                  <a:srgbClr val="0B05FF"/>
                </a:solidFill>
              </a:rPr>
              <a:t>, Omer Levy, </a:t>
            </a:r>
            <a:r>
              <a:rPr lang="en-US" sz="1200" dirty="0" err="1">
                <a:solidFill>
                  <a:srgbClr val="0B05FF"/>
                </a:solidFill>
              </a:rPr>
              <a:t>Yoav</a:t>
            </a:r>
            <a:r>
              <a:rPr lang="en-US" sz="1200" dirty="0">
                <a:solidFill>
                  <a:srgbClr val="0B05FF"/>
                </a:solidFill>
              </a:rPr>
              <a:t> Goldberg, </a:t>
            </a:r>
            <a:r>
              <a:rPr lang="en-US" sz="1200" dirty="0" err="1">
                <a:solidFill>
                  <a:srgbClr val="0B05FF"/>
                </a:solidFill>
              </a:rPr>
              <a:t>Ido</a:t>
            </a:r>
            <a:r>
              <a:rPr lang="en-US" sz="1200" dirty="0">
                <a:solidFill>
                  <a:srgbClr val="0B05FF"/>
                </a:solidFill>
              </a:rPr>
              <a:t> Dagan</a:t>
            </a:r>
          </a:p>
        </p:txBody>
      </p:sp>
    </p:spTree>
    <p:extLst>
      <p:ext uri="{BB962C8B-B14F-4D97-AF65-F5344CB8AC3E}">
        <p14:creationId xmlns:p14="http://schemas.microsoft.com/office/powerpoint/2010/main" val="192547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Represent</a:t>
            </a:r>
            <a:r>
              <a:rPr lang="en-US" dirty="0"/>
              <a:t> the meaning of </a:t>
            </a:r>
            <a:r>
              <a:rPr lang="en-US" b="1" dirty="0"/>
              <a:t>word</a:t>
            </a:r>
            <a:r>
              <a:rPr lang="en-US" dirty="0"/>
              <a:t> –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5204048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r>
              <a:rPr lang="en-US" dirty="0"/>
              <a:t>2 basic network models: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Continuous Bag of Word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CBOW</a:t>
            </a:r>
            <a:r>
              <a:rPr lang="en-US" dirty="0"/>
              <a:t>): use a window of words to predict the middle word 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Skip-gram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SG</a:t>
            </a:r>
            <a:r>
              <a:rPr lang="en-US" dirty="0"/>
              <a:t>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20" y="3410860"/>
            <a:ext cx="4914902" cy="29899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BCB333-614F-9947-91E4-36181BECCEE1}"/>
              </a:ext>
            </a:extLst>
          </p:cNvPr>
          <p:cNvSpPr txBox="1"/>
          <p:nvPr/>
        </p:nvSpPr>
        <p:spPr>
          <a:xfrm>
            <a:off x="7092280" y="3284984"/>
            <a:ext cx="1954381" cy="1477328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shortly</a:t>
            </a:r>
            <a:r>
              <a:rPr lang="de-DE" dirty="0"/>
              <a:t> </a:t>
            </a:r>
            <a:r>
              <a:rPr lang="de-DE" dirty="0" err="1"/>
              <a:t>recap</a:t>
            </a:r>
            <a:r>
              <a:rPr lang="de-DE" dirty="0"/>
              <a:t> </a:t>
            </a:r>
          </a:p>
          <a:p>
            <a:r>
              <a:rPr lang="de-DE" dirty="0" err="1"/>
              <a:t>the</a:t>
            </a:r>
            <a:r>
              <a:rPr lang="de-DE" dirty="0"/>
              <a:t> CBOW </a:t>
            </a:r>
            <a:r>
              <a:rPr lang="de-DE" dirty="0" err="1"/>
              <a:t>mode</a:t>
            </a:r>
            <a:r>
              <a:rPr lang="de-DE" dirty="0"/>
              <a:t>. </a:t>
            </a:r>
          </a:p>
          <a:p>
            <a:r>
              <a:rPr lang="de-DE" dirty="0" err="1"/>
              <a:t>For</a:t>
            </a:r>
            <a:r>
              <a:rPr lang="de-DE" dirty="0"/>
              <a:t> SG </a:t>
            </a:r>
            <a:r>
              <a:rPr lang="de-DE" dirty="0" err="1"/>
              <a:t>see</a:t>
            </a:r>
            <a:r>
              <a:rPr lang="de-DE" dirty="0"/>
              <a:t> e.g. </a:t>
            </a:r>
          </a:p>
          <a:p>
            <a:r>
              <a:rPr lang="de-DE" dirty="0"/>
              <a:t>Goldberg/Levy 14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Continuous Bag of Word (CBOW)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>
              <a:alpha val="10000"/>
            </a:srgbClr>
          </a:solidFill>
        </p:spPr>
        <p:txBody>
          <a:bodyPr/>
          <a:lstStyle/>
          <a:p>
            <a:r>
              <a:rPr lang="en-US" dirty="0"/>
              <a:t>E.g. “The cat sat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188008378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4031</Words>
  <Application>Microsoft Macintosh PowerPoint</Application>
  <PresentationFormat>Bildschirmpräsentation (4:3)</PresentationFormat>
  <Paragraphs>1020</Paragraphs>
  <Slides>57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70" baseType="lpstr">
      <vt:lpstr>Arial</vt:lpstr>
      <vt:lpstr>Book Antiqua</vt:lpstr>
      <vt:lpstr>Calibri</vt:lpstr>
      <vt:lpstr>Cambria Math</vt:lpstr>
      <vt:lpstr>Century Gothic</vt:lpstr>
      <vt:lpstr>Courier New</vt:lpstr>
      <vt:lpstr>Lucida Sans Unicode</vt:lpstr>
      <vt:lpstr>Myriad Pro</vt:lpstr>
      <vt:lpstr>Symbol</vt:lpstr>
      <vt:lpstr>Tahoma</vt:lpstr>
      <vt:lpstr>Times New Roman</vt:lpstr>
      <vt:lpstr>Verdana</vt:lpstr>
      <vt:lpstr>7_Standarddesign</vt:lpstr>
      <vt:lpstr>PROBABILISTIC AND DIFFERENTIABLE PROGRAMMING V5:  Embeddings   </vt:lpstr>
      <vt:lpstr>Today‘s Agenda</vt:lpstr>
      <vt:lpstr>Word Embeddings  with word2VEC</vt:lpstr>
      <vt:lpstr>Going deep in two other ways</vt:lpstr>
      <vt:lpstr>Let LeCun speak again </vt:lpstr>
      <vt:lpstr>Approaches for Representing Word Semantics</vt:lpstr>
      <vt:lpstr>The Contributions of Word Embeddings</vt:lpstr>
      <vt:lpstr>Represent the meaning of word – word2vec</vt:lpstr>
      <vt:lpstr>Word2vec – Continuous Bag of Word (CBOW)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Algebra on Words</vt:lpstr>
      <vt:lpstr>What is word2vec?</vt:lpstr>
      <vt:lpstr>Knowledge Graph Embedding</vt:lpstr>
      <vt:lpstr>Knowledge Graph (KG)</vt:lpstr>
      <vt:lpstr>Knowledge Graph Embedding</vt:lpstr>
      <vt:lpstr>Problems of Classical Embeddings</vt:lpstr>
      <vt:lpstr>Expressivity Criterion</vt:lpstr>
      <vt:lpstr>Solution: Logico-geometrical Semantics</vt:lpstr>
      <vt:lpstr>Adding Background Knowledge</vt:lpstr>
      <vt:lpstr>In Favour of Controlled Explainable AI</vt:lpstr>
      <vt:lpstr>Research program</vt:lpstr>
      <vt:lpstr>Agenda for the Following </vt:lpstr>
      <vt:lpstr>Description Logics</vt:lpstr>
      <vt:lpstr>Definition (Description logics (DLs))</vt:lpstr>
      <vt:lpstr>Description Logics (DLs)</vt:lpstr>
      <vt:lpstr>Tbox and Abox</vt:lpstr>
      <vt:lpstr>Example (Certain Answers for Conjunctive Queries)</vt:lpstr>
      <vt:lpstr>Example (Certain Answers for Conjunctive Queries)</vt:lpstr>
      <vt:lpstr>Convex Cones</vt:lpstr>
      <vt:lpstr>Idea: Interpret Concepts by Convex Cones</vt:lpstr>
      <vt:lpstr>Idea: Interpret Concepts by Convex Cones</vt:lpstr>
      <vt:lpstr>Not all Cones Appropriate for ALC</vt:lpstr>
      <vt:lpstr>Faithful Embedding  for  AL-CONES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Al-Cone models for full ALC </vt:lpstr>
      <vt:lpstr>Towards A Logic of COnes</vt:lpstr>
      <vt:lpstr>Searching for an Appropriate Logic</vt:lpstr>
      <vt:lpstr>Known Weakenings of Distributivity are Falsified</vt:lpstr>
      <vt:lpstr>Definition (Partial Orthomodularity (pOM))</vt:lpstr>
      <vt:lpstr>Subalgebra Theorem</vt:lpstr>
      <vt:lpstr>Open questions</vt:lpstr>
      <vt:lpstr>APPENDIX</vt:lpstr>
      <vt:lpstr>Color Convention in this course </vt:lpstr>
      <vt:lpstr>Today‘s lecture is based on the following</vt:lpstr>
      <vt:lpstr>References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950</cp:revision>
  <cp:lastPrinted>2020-11-05T19:32:48Z</cp:lastPrinted>
  <dcterms:created xsi:type="dcterms:W3CDTF">2020-10-18T13:39:02Z</dcterms:created>
  <dcterms:modified xsi:type="dcterms:W3CDTF">2020-11-18T15:58:02Z</dcterms:modified>
</cp:coreProperties>
</file>