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7"/>
  </p:notesMasterIdLst>
  <p:handoutMasterIdLst>
    <p:handoutMasterId r:id="rId58"/>
  </p:handoutMasterIdLst>
  <p:sldIdLst>
    <p:sldId id="273" r:id="rId2"/>
    <p:sldId id="1133" r:id="rId3"/>
    <p:sldId id="1156" r:id="rId4"/>
    <p:sldId id="258" r:id="rId5"/>
    <p:sldId id="1157" r:id="rId6"/>
    <p:sldId id="1158" r:id="rId7"/>
    <p:sldId id="1159" r:id="rId8"/>
    <p:sldId id="1161" r:id="rId9"/>
    <p:sldId id="1172" r:id="rId10"/>
    <p:sldId id="579" r:id="rId11"/>
    <p:sldId id="352" r:id="rId12"/>
    <p:sldId id="353" r:id="rId13"/>
    <p:sldId id="1162" r:id="rId14"/>
    <p:sldId id="1165" r:id="rId15"/>
    <p:sldId id="1166" r:id="rId16"/>
    <p:sldId id="1167" r:id="rId17"/>
    <p:sldId id="1168" r:id="rId18"/>
    <p:sldId id="1169" r:id="rId19"/>
    <p:sldId id="1170" r:id="rId20"/>
    <p:sldId id="1171" r:id="rId21"/>
    <p:sldId id="1173" r:id="rId22"/>
    <p:sldId id="1174" r:id="rId23"/>
    <p:sldId id="1175" r:id="rId24"/>
    <p:sldId id="1176" r:id="rId25"/>
    <p:sldId id="1177" r:id="rId26"/>
    <p:sldId id="1178" r:id="rId27"/>
    <p:sldId id="1179" r:id="rId28"/>
    <p:sldId id="1180" r:id="rId29"/>
    <p:sldId id="1181" r:id="rId30"/>
    <p:sldId id="1182" r:id="rId31"/>
    <p:sldId id="1197" r:id="rId32"/>
    <p:sldId id="1183" r:id="rId33"/>
    <p:sldId id="1185" r:id="rId34"/>
    <p:sldId id="1184" r:id="rId35"/>
    <p:sldId id="1186" r:id="rId36"/>
    <p:sldId id="1187" r:id="rId37"/>
    <p:sldId id="1188" r:id="rId38"/>
    <p:sldId id="1189" r:id="rId39"/>
    <p:sldId id="1190" r:id="rId40"/>
    <p:sldId id="1191" r:id="rId41"/>
    <p:sldId id="1192" r:id="rId42"/>
    <p:sldId id="1193" r:id="rId43"/>
    <p:sldId id="1194" r:id="rId44"/>
    <p:sldId id="1195" r:id="rId45"/>
    <p:sldId id="1196" r:id="rId46"/>
    <p:sldId id="1198" r:id="rId47"/>
    <p:sldId id="1199" r:id="rId48"/>
    <p:sldId id="1200" r:id="rId49"/>
    <p:sldId id="348" r:id="rId50"/>
    <p:sldId id="400" r:id="rId51"/>
    <p:sldId id="394" r:id="rId52"/>
    <p:sldId id="395" r:id="rId53"/>
    <p:sldId id="1163" r:id="rId54"/>
    <p:sldId id="285" r:id="rId55"/>
    <p:sldId id="1155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C93"/>
    <a:srgbClr val="032EF0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3509"/>
  </p:normalViewPr>
  <p:slideViewPr>
    <p:cSldViewPr>
      <p:cViewPr varScale="1">
        <p:scale>
          <a:sx n="86" d="100"/>
          <a:sy n="86" d="100"/>
        </p:scale>
        <p:origin x="8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26.11.20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26.11.20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5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20E23-00C5-704B-AA7D-03FDF0DB38EC}" type="slidenum">
              <a:rPr lang="de-DE" sz="1200"/>
              <a:pPr/>
              <a:t>50</a:t>
            </a:fld>
            <a:endParaRPr lang="de-DE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4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29637" cy="1149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8313" y="1412875"/>
            <a:ext cx="4025900" cy="47482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4025900" cy="4748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9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onvolutional-autoencoders-for-image-noise-reduction-32fce9fc176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5908.pd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awm/tutorials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6248.ecs.soton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V6:  </a:t>
            </a:r>
            <a:r>
              <a:rPr lang="de-DE" dirty="0" err="1">
                <a:cs typeface="+mj-cs"/>
              </a:rPr>
              <a:t>Deep</a:t>
            </a:r>
            <a:r>
              <a:rPr lang="de-DE" dirty="0">
                <a:cs typeface="+mj-cs"/>
              </a:rPr>
              <a:t> Learning III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(Autoencoders</a:t>
            </a:r>
            <a:r>
              <a:rPr lang="de-DE">
                <a:cs typeface="+mj-cs"/>
              </a:rPr>
              <a:t>, GANs)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B23811E6-19FC-B748-B279-31F1E1D95DB9}"/>
              </a:ext>
            </a:extLst>
          </p:cNvPr>
          <p:cNvSpPr/>
          <p:nvPr/>
        </p:nvSpPr>
        <p:spPr>
          <a:xfrm>
            <a:off x="448651" y="1141523"/>
            <a:ext cx="8064127" cy="5079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Decomposition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386" y="1196975"/>
            <a:ext cx="54652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4139952" y="6300028"/>
            <a:ext cx="3456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latin typeface="+mn-lt"/>
              </a:rPr>
              <a:t>[Wikipedia]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711141" y="1556792"/>
                <a:ext cx="8576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de-DE" b="1" dirty="0"/>
                  <a:t>  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141" y="1556792"/>
                <a:ext cx="8576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03847" y="5445224"/>
                <a:ext cx="50729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de-DE" sz="2400" b="1" dirty="0"/>
                  <a:t>  </a:t>
                </a:r>
                <a:r>
                  <a:rPr lang="de-DE" b="1" dirty="0"/>
                  <a:t>  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7" y="5445224"/>
                <a:ext cx="507293" cy="461665"/>
              </a:xfrm>
              <a:prstGeom prst="rect">
                <a:avLst/>
              </a:prstGeom>
              <a:blipFill>
                <a:blip r:embed="rId5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24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853C8A8-30D5-7B43-B9E2-F9B837DE861B}"/>
              </a:ext>
            </a:extLst>
          </p:cNvPr>
          <p:cNvSpPr/>
          <p:nvPr/>
        </p:nvSpPr>
        <p:spPr>
          <a:xfrm>
            <a:off x="448651" y="1141523"/>
            <a:ext cx="8064127" cy="5079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179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6"/>
                <a:ext cx="8075240" cy="4340696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ea typeface="ＭＳ Ｐゴシック" charset="0"/>
                  </a:rPr>
                  <a:t>SVD can be used to compute optimal </a:t>
                </a:r>
                <a:r>
                  <a:rPr lang="en-US" sz="2400" dirty="0">
                    <a:solidFill>
                      <a:srgbClr val="0033CC"/>
                    </a:solidFill>
                    <a:ea typeface="ＭＳ Ｐゴシック" charset="0"/>
                  </a:rPr>
                  <a:t>low-rank approximations</a:t>
                </a:r>
                <a:r>
                  <a:rPr lang="en-US" sz="2400" dirty="0">
                    <a:ea typeface="ＭＳ Ｐゴシック" charset="0"/>
                  </a:rPr>
                  <a:t> for a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ＭＳ Ｐゴシック" charset="0"/>
                  </a:rPr>
                  <a:t> of rank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endParaRPr lang="en-US" sz="2400" dirty="0">
                  <a:solidFill>
                    <a:srgbClr val="3C8C93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2400" dirty="0">
                    <a:ea typeface="ＭＳ Ｐゴシック" charset="0"/>
                  </a:rPr>
                  <a:t>Approximation problem: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  <m:r>
                      <a:rPr lang="en-US" sz="2400" i="1" baseline="-250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en-US" sz="2400" b="1" dirty="0">
                    <a:ea typeface="ＭＳ Ｐゴシック" charset="0"/>
                  </a:rPr>
                  <a:t> </a:t>
                </a:r>
                <a:r>
                  <a:rPr lang="en-US" sz="2400" dirty="0">
                    <a:ea typeface="ＭＳ Ｐゴシック" charset="0"/>
                  </a:rPr>
                  <a:t>of rank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en-US" sz="2400" dirty="0">
                    <a:ea typeface="ＭＳ Ｐゴシック" charset="0"/>
                  </a:rPr>
                  <a:t> such that</a:t>
                </a:r>
              </a:p>
              <a:p>
                <a:pPr eaLnBrk="1" hangingPunct="1"/>
                <a:endParaRPr lang="en-US" sz="2400" dirty="0">
                  <a:ea typeface="ＭＳ Ｐゴシック" charset="0"/>
                </a:endParaRPr>
              </a:p>
              <a:p>
                <a:pPr eaLnBrk="1" hangingPunct="1"/>
                <a:endParaRPr lang="en-US" sz="2400" dirty="0">
                  <a:ea typeface="ＭＳ Ｐゴシック" charset="0"/>
                </a:endParaRPr>
              </a:p>
              <a:p>
                <a:pPr eaLnBrk="1" hangingPunct="1"/>
                <a:endParaRPr lang="en-US" sz="2400" dirty="0">
                  <a:ea typeface="ＭＳ Ｐゴシック" charset="0"/>
                </a:endParaRPr>
              </a:p>
              <a:p>
                <a:pPr eaLnBrk="1" hangingPunct="1"/>
                <a:endParaRPr lang="en-US" sz="2400" dirty="0">
                  <a:ea typeface="ＭＳ Ｐゴシック" charset="0"/>
                </a:endParaRPr>
              </a:p>
              <a:p>
                <a:pPr eaLnBrk="1" hangingPunct="1">
                  <a:buFont typeface="Wingdings" charset="0"/>
                  <a:buNone/>
                </a:pPr>
                <a:r>
                  <a:rPr lang="en-US" sz="2400" dirty="0">
                    <a:solidFill>
                      <a:srgbClr val="3C8C93"/>
                    </a:solidFill>
                    <a:ea typeface="ＭＳ Ｐゴシック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  <m:r>
                      <a:rPr lang="en-US" sz="2400" i="1" baseline="-25000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en-US" sz="2400" dirty="0"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𝑋</m:t>
                    </m:r>
                  </m:oMath>
                </a14:m>
                <a:r>
                  <a:rPr lang="en-US" sz="2400" dirty="0">
                    <a:ea typeface="ＭＳ Ｐゴシック" charset="0"/>
                  </a:rPr>
                  <a:t> are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𝑚</m:t>
                    </m:r>
                    <m:r>
                      <a:rPr lang="en-US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</m:t>
                    </m:r>
                    <m:r>
                      <a:rPr lang="en-US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𝑛</m:t>
                    </m:r>
                  </m:oMath>
                </a14:m>
                <a:r>
                  <a:rPr lang="en-US" sz="2400" dirty="0">
                    <a:ea typeface="ＭＳ Ｐゴシック" charset="0"/>
                    <a:sym typeface="Symbol" charset="0"/>
                  </a:rPr>
                  <a:t> matrices</a:t>
                </a:r>
                <a:endParaRPr lang="en-US" sz="1800" dirty="0">
                  <a:ea typeface="ＭＳ Ｐゴシック" charset="0"/>
                  <a:sym typeface="Symbol" charset="0"/>
                </a:endParaRPr>
              </a:p>
              <a:p>
                <a:pPr eaLnBrk="1" hangingPunct="1">
                  <a:buFont typeface="Wingdings" charset="0"/>
                  <a:buNone/>
                </a:pPr>
                <a:r>
                  <a:rPr lang="en-US" sz="2400" dirty="0">
                    <a:ea typeface="ＭＳ Ｐゴシック" charset="0"/>
                    <a:sym typeface="Symbol" charset="0"/>
                  </a:rPr>
                  <a:t>	Typically,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 &lt;&lt; </m:t>
                    </m:r>
                    <m:r>
                      <a:rPr lang="en-US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𝑟</m:t>
                    </m:r>
                  </m:oMath>
                </a14:m>
                <a:endParaRPr lang="en-US" sz="3200" dirty="0">
                  <a:ea typeface="ＭＳ Ｐゴシック" charset="0"/>
                </a:endParaRPr>
              </a:p>
              <a:p>
                <a:pPr eaLnBrk="1" hangingPunct="1"/>
                <a:endParaRPr lang="en-US" sz="2400" dirty="0">
                  <a:ea typeface="ＭＳ Ｐゴシック" charset="0"/>
                </a:endParaRPr>
              </a:p>
              <a:p>
                <a:pPr eaLnBrk="1" hangingPunct="1">
                  <a:lnSpc>
                    <a:spcPct val="10000"/>
                  </a:lnSpc>
                </a:pPr>
                <a:endParaRPr lang="en-US" sz="2400" dirty="0"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8017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6"/>
                <a:ext cx="8075240" cy="4340696"/>
              </a:xfrm>
              <a:blipFill>
                <a:blip r:embed="rId3"/>
                <a:stretch>
                  <a:fillRect l="-1101" t="-11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Reminder: Low-rank Approximation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9672" y="2868533"/>
            <a:ext cx="6229350" cy="1438276"/>
            <a:chOff x="1308" y="2070"/>
            <a:chExt cx="3924" cy="906"/>
          </a:xfrm>
        </p:grpSpPr>
        <p:grpSp>
          <p:nvGrpSpPr>
            <p:cNvPr id="21510" name="Group 5"/>
            <p:cNvGrpSpPr>
              <a:grpSpLocks/>
            </p:cNvGrpSpPr>
            <p:nvPr/>
          </p:nvGrpSpPr>
          <p:grpSpPr bwMode="auto">
            <a:xfrm>
              <a:off x="3349" y="2256"/>
              <a:ext cx="1883" cy="720"/>
              <a:chOff x="3599" y="1824"/>
              <a:chExt cx="1883" cy="720"/>
            </a:xfrm>
          </p:grpSpPr>
          <p:sp>
            <p:nvSpPr>
              <p:cNvPr id="21511" name="Rectangle 6"/>
              <p:cNvSpPr>
                <a:spLocks noChangeArrowheads="1"/>
              </p:cNvSpPr>
              <p:nvPr/>
            </p:nvSpPr>
            <p:spPr bwMode="auto">
              <a:xfrm>
                <a:off x="4020" y="1824"/>
                <a:ext cx="108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sz="1800">
                    <a:latin typeface="+mn-lt"/>
                  </a:rPr>
                  <a:t>Frobenius norm</a:t>
                </a:r>
              </a:p>
            </p:txBody>
          </p:sp>
          <p:cxnSp>
            <p:nvCxnSpPr>
              <p:cNvPr id="21512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3599" y="1940"/>
                <a:ext cx="44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1513" name="Picture 8" descr="fimg33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2083"/>
                <a:ext cx="121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1308" y="2070"/>
            <a:ext cx="207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Formel" r:id="rId5" imgW="1536700" imgH="393700" progId="Equation.3">
                    <p:embed/>
                  </p:oleObj>
                </mc:Choice>
                <mc:Fallback>
                  <p:oleObj name="Formel" r:id="rId5" imgW="1536700" imgH="393700" progId="Equation.3">
                    <p:embed/>
                    <p:pic>
                      <p:nvPicPr>
                        <p:cNvPr id="215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070"/>
                          <a:ext cx="207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4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023AE9FC-CF0A-6846-8AA1-F821BA38F380}"/>
              </a:ext>
            </a:extLst>
          </p:cNvPr>
          <p:cNvSpPr/>
          <p:nvPr/>
        </p:nvSpPr>
        <p:spPr>
          <a:xfrm>
            <a:off x="448651" y="1141523"/>
            <a:ext cx="8064127" cy="5079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8313"/>
            <a:ext cx="8229600" cy="557688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Solution via SVD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Reminder: Low-rank Approximation</a:t>
            </a:r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5400000">
            <a:off x="5745956" y="2483644"/>
            <a:ext cx="90488" cy="914400"/>
          </a:xfrm>
          <a:prstGeom prst="rightBrace">
            <a:avLst>
              <a:gd name="adj1" fmla="val 842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567238" y="2971800"/>
            <a:ext cx="2333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1800">
                <a:latin typeface="+mn-lt"/>
              </a:rPr>
              <a:t>set smallest r-k</a:t>
            </a:r>
          </a:p>
          <a:p>
            <a:r>
              <a:rPr kumimoji="1" lang="en-US" sz="1800">
                <a:latin typeface="+mn-lt"/>
              </a:rPr>
              <a:t>singular values to zero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905000" y="2362200"/>
          <a:ext cx="48720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Formel" r:id="rId3" imgW="1942920" imgH="241200" progId="Equation.3">
                  <p:embed/>
                </p:oleObj>
              </mc:Choice>
              <mc:Fallback>
                <p:oleObj name="Formel" r:id="rId3" imgW="1942920" imgH="24120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48720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886200"/>
            <a:ext cx="7086600" cy="1765300"/>
            <a:chOff x="720" y="2826"/>
            <a:chExt cx="4464" cy="1112"/>
          </a:xfrm>
        </p:grpSpPr>
        <p:pic>
          <p:nvPicPr>
            <p:cNvPr id="225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343401" y="4191001"/>
            <a:ext cx="3657600" cy="762000"/>
            <a:chOff x="2736" y="2640"/>
            <a:chExt cx="2304" cy="480"/>
          </a:xfrm>
        </p:grpSpPr>
        <p:sp>
          <p:nvSpPr>
            <p:cNvPr id="22538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539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540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en-US" sz="1200" dirty="0">
                <a:solidFill>
                  <a:srgbClr val="0000FF"/>
                </a:solidFill>
                <a:latin typeface="+mn-lt"/>
              </a:rPr>
              <a:t>C. </a:t>
            </a:r>
            <a:r>
              <a:rPr kumimoji="1" lang="en-US" sz="1200" dirty="0" err="1">
                <a:solidFill>
                  <a:srgbClr val="0000FF"/>
                </a:solidFill>
                <a:latin typeface="+mn-lt"/>
              </a:rPr>
              <a:t>Eckart</a:t>
            </a:r>
            <a:r>
              <a:rPr kumimoji="1" lang="en-US" sz="1200" dirty="0">
                <a:solidFill>
                  <a:srgbClr val="0000FF"/>
                </a:solidFill>
                <a:latin typeface="+mn-lt"/>
              </a:rPr>
              <a:t>, G. Young, The approximation of a matrix by another of lower rank. </a:t>
            </a:r>
            <a:r>
              <a:rPr kumimoji="1" lang="en-US" sz="1200" dirty="0" err="1">
                <a:solidFill>
                  <a:srgbClr val="0000FF"/>
                </a:solidFill>
                <a:latin typeface="+mn-lt"/>
              </a:rPr>
              <a:t>Psychometrika</a:t>
            </a:r>
            <a:r>
              <a:rPr kumimoji="1" lang="en-US" sz="1200" dirty="0">
                <a:solidFill>
                  <a:srgbClr val="0000FF"/>
                </a:solidFill>
                <a:latin typeface="+mn-lt"/>
              </a:rPr>
              <a:t>, 1, 211-218, </a:t>
            </a:r>
            <a:r>
              <a:rPr kumimoji="1" lang="en-US" sz="1200" b="1" dirty="0">
                <a:solidFill>
                  <a:srgbClr val="FF0000"/>
                </a:solidFill>
                <a:latin typeface="+mn-lt"/>
              </a:rPr>
              <a:t>1936</a:t>
            </a:r>
            <a:endParaRPr kumimoji="1" lang="en-US" sz="1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76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1BA44-FBA5-A048-B207-5231621B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2500" err="1"/>
              <a:t>Undercomplete</a:t>
            </a:r>
            <a:r>
              <a:rPr lang="de-DE" sz="2500"/>
              <a:t> Autoencoders — </a:t>
            </a:r>
            <a:r>
              <a:rPr lang="de-DE" sz="2500" err="1"/>
              <a:t>deeper</a:t>
            </a:r>
            <a:r>
              <a:rPr lang="de-DE" sz="2500"/>
              <a:t> </a:t>
            </a:r>
            <a:r>
              <a:rPr lang="de-DE" sz="2500" err="1"/>
              <a:t>and</a:t>
            </a:r>
            <a:r>
              <a:rPr lang="de-DE" sz="2500"/>
              <a:t> </a:t>
            </a:r>
            <a:r>
              <a:rPr lang="de-DE" sz="2500" err="1"/>
              <a:t>nonlinear</a:t>
            </a:r>
            <a:r>
              <a:rPr lang="de-DE" sz="2500"/>
              <a:t> </a:t>
            </a:r>
            <a:br>
              <a:rPr lang="de-DE" sz="2500"/>
            </a:br>
            <a:endParaRPr lang="de-DE" sz="25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738106-F8CB-8440-829D-366DF930B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 dirty="0"/>
              <a:t>A linear </a:t>
            </a:r>
            <a:r>
              <a:rPr lang="de-DE" sz="2200" dirty="0" err="1"/>
              <a:t>autoencoder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more</a:t>
            </a:r>
            <a:r>
              <a:rPr lang="de-DE" sz="2200" dirty="0"/>
              <a:t> </a:t>
            </a:r>
            <a:r>
              <a:rPr lang="de-DE" sz="2200" dirty="0" err="1"/>
              <a:t>hidden</a:t>
            </a:r>
            <a:r>
              <a:rPr lang="de-DE" sz="2200" dirty="0"/>
              <a:t> </a:t>
            </a:r>
            <a:r>
              <a:rPr lang="de-DE" sz="2200" dirty="0" err="1"/>
              <a:t>layery</a:t>
            </a:r>
            <a:r>
              <a:rPr lang="de-DE" sz="2200" dirty="0"/>
              <a:t> </a:t>
            </a:r>
            <a:r>
              <a:rPr lang="de-DE" sz="2200" dirty="0" err="1"/>
              <a:t>learns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map</a:t>
            </a:r>
            <a:r>
              <a:rPr lang="de-DE" sz="2200" dirty="0"/>
              <a:t> </a:t>
            </a:r>
            <a:r>
              <a:rPr lang="de-DE" sz="2200" dirty="0" err="1"/>
              <a:t>into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same </a:t>
            </a:r>
            <a:r>
              <a:rPr lang="de-DE" sz="2200" dirty="0" err="1"/>
              <a:t>subspace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PCA. </a:t>
            </a:r>
          </a:p>
          <a:p>
            <a:pPr>
              <a:lnSpc>
                <a:spcPct val="90000"/>
              </a:lnSpc>
            </a:pPr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introduce</a:t>
            </a:r>
            <a:r>
              <a:rPr lang="de-DE" sz="2200" dirty="0"/>
              <a:t> non-</a:t>
            </a:r>
            <a:r>
              <a:rPr lang="de-DE" sz="2200" dirty="0" err="1"/>
              <a:t>linearity</a:t>
            </a:r>
            <a:r>
              <a:rPr lang="de-DE" sz="2200" dirty="0"/>
              <a:t>? 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Single </a:t>
            </a:r>
            <a:r>
              <a:rPr lang="de-DE" sz="2000" dirty="0" err="1"/>
              <a:t>hidden</a:t>
            </a:r>
            <a:r>
              <a:rPr lang="de-DE" sz="2000" dirty="0"/>
              <a:t> </a:t>
            </a:r>
            <a:r>
              <a:rPr lang="de-DE" sz="2000" dirty="0" err="1"/>
              <a:t>layer</a:t>
            </a:r>
            <a:r>
              <a:rPr lang="de-DE" sz="2000" dirty="0"/>
              <a:t> </a:t>
            </a:r>
            <a:r>
              <a:rPr lang="de-DE" sz="2000" dirty="0" err="1"/>
              <a:t>network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non-linear </a:t>
            </a:r>
            <a:r>
              <a:rPr lang="de-DE" sz="2000" dirty="0" err="1"/>
              <a:t>activations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encoder</a:t>
            </a:r>
            <a:r>
              <a:rPr lang="de-DE" sz="2000" dirty="0"/>
              <a:t> (</a:t>
            </a:r>
            <a:r>
              <a:rPr lang="de-DE" sz="2000" dirty="0" err="1"/>
              <a:t>keeping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decoder</a:t>
            </a:r>
            <a:r>
              <a:rPr lang="de-DE" sz="2000" dirty="0"/>
              <a:t> linear) </a:t>
            </a:r>
            <a:r>
              <a:rPr lang="de-DE" sz="2000" dirty="0" err="1"/>
              <a:t>and</a:t>
            </a:r>
            <a:r>
              <a:rPr lang="de-DE" sz="2000" dirty="0"/>
              <a:t> MSE </a:t>
            </a:r>
            <a:r>
              <a:rPr lang="de-DE" sz="2000" dirty="0" err="1"/>
              <a:t>loss</a:t>
            </a:r>
            <a:r>
              <a:rPr lang="de-DE" sz="2000" dirty="0"/>
              <a:t> also just </a:t>
            </a:r>
            <a:r>
              <a:rPr lang="de-DE" sz="2000" dirty="0" err="1"/>
              <a:t>learns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span </a:t>
            </a:r>
            <a:r>
              <a:rPr lang="de-DE" sz="2000" dirty="0" err="1"/>
              <a:t>the</a:t>
            </a:r>
            <a:r>
              <a:rPr lang="de-DE" sz="2000" dirty="0"/>
              <a:t> PCA </a:t>
            </a:r>
            <a:r>
              <a:rPr lang="de-DE" sz="2000" dirty="0" err="1"/>
              <a:t>subspace</a:t>
            </a:r>
            <a:r>
              <a:rPr lang="de-DE" sz="2000" dirty="0"/>
              <a:t> (</a:t>
            </a:r>
            <a:r>
              <a:rPr lang="de-DE" sz="2000" dirty="0" err="1"/>
              <a:t>Bourlard</a:t>
            </a:r>
            <a:r>
              <a:rPr lang="de-DE" sz="2000" dirty="0"/>
              <a:t>/Kamp 88)!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But,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add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hidden</a:t>
            </a:r>
            <a:r>
              <a:rPr lang="de-DE" sz="2000" dirty="0"/>
              <a:t> </a:t>
            </a:r>
            <a:r>
              <a:rPr lang="de-DE" sz="2000" dirty="0" err="1"/>
              <a:t>layers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non-linear </a:t>
            </a:r>
            <a:r>
              <a:rPr lang="de-DE" sz="2000" dirty="0" err="1"/>
              <a:t>activations</a:t>
            </a:r>
            <a:r>
              <a:rPr lang="de-DE" sz="2000" dirty="0"/>
              <a:t> (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either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encoder</a:t>
            </a:r>
            <a:r>
              <a:rPr lang="de-DE" sz="2000" dirty="0"/>
              <a:t>, </a:t>
            </a:r>
            <a:r>
              <a:rPr lang="de-DE" sz="2000" dirty="0" err="1"/>
              <a:t>decoder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both</a:t>
            </a:r>
            <a:r>
              <a:rPr lang="de-DE" sz="2000" dirty="0"/>
              <a:t>)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effectively</a:t>
            </a:r>
            <a:r>
              <a:rPr lang="de-DE" sz="2000" dirty="0"/>
              <a:t> </a:t>
            </a:r>
            <a:r>
              <a:rPr lang="de-DE" sz="2000" dirty="0" err="1"/>
              <a:t>perform</a:t>
            </a:r>
            <a:r>
              <a:rPr lang="de-DE" sz="2000" dirty="0"/>
              <a:t> a powerful non-linear </a:t>
            </a:r>
            <a:r>
              <a:rPr lang="de-DE" sz="2000" dirty="0" err="1"/>
              <a:t>generalisation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PCA </a:t>
            </a:r>
          </a:p>
          <a:p>
            <a:pPr>
              <a:lnSpc>
                <a:spcPct val="90000"/>
              </a:lnSpc>
            </a:pPr>
            <a:endParaRPr lang="de-DE" sz="15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AAE1DA-3454-0342-9696-1CA8BC9D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D764AD2-5FB6-FB45-933B-235C7588DE60}" type="slidenum">
              <a:rPr lang="de-DE" smtClean="0"/>
              <a:pPr>
                <a:spcAft>
                  <a:spcPts val="600"/>
                </a:spcAft>
                <a:defRPr/>
              </a:pPr>
              <a:t>13</a:t>
            </a:fld>
            <a:endParaRPr lang="de-DE"/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C854384B-9EB4-C045-BA28-1E166A075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99792" y="3948599"/>
            <a:ext cx="3563888" cy="26640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5D42745-5079-5141-8C9D-BFA1DFC2CC48}"/>
              </a:ext>
            </a:extLst>
          </p:cNvPr>
          <p:cNvSpPr/>
          <p:nvPr/>
        </p:nvSpPr>
        <p:spPr>
          <a:xfrm flipV="1">
            <a:off x="369950" y="4077072"/>
            <a:ext cx="8426325" cy="2308248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F6681-1222-B84F-8274-7C3892B0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Deep</a:t>
            </a:r>
            <a:r>
              <a:rPr lang="de-DE" dirty="0"/>
              <a:t> Autoencoders - </a:t>
            </a:r>
            <a:r>
              <a:rPr lang="de-DE" dirty="0" err="1"/>
              <a:t>caveat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53D46BA-6A69-B746-BC2D-E1529C8EA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There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slight</a:t>
                </a:r>
                <a:r>
                  <a:rPr lang="de-DE" dirty="0"/>
                  <a:t> catch: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give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deep</a:t>
                </a:r>
                <a:r>
                  <a:rPr lang="de-DE" dirty="0"/>
                  <a:t>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 </a:t>
                </a:r>
                <a:r>
                  <a:rPr lang="de-DE" dirty="0" err="1"/>
                  <a:t>much</a:t>
                </a:r>
                <a:r>
                  <a:rPr lang="de-DE" dirty="0"/>
                  <a:t> </a:t>
                </a:r>
                <a:r>
                  <a:rPr lang="de-DE" dirty="0" err="1"/>
                  <a:t>capacity</a:t>
                </a:r>
                <a:r>
                  <a:rPr lang="de-DE" dirty="0"/>
                  <a:t> (</a:t>
                </a:r>
                <a:r>
                  <a:rPr lang="de-DE" dirty="0" err="1"/>
                  <a:t>too</a:t>
                </a:r>
                <a:r>
                  <a:rPr lang="de-DE" dirty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/>
                  <a:t>weights</a:t>
                </a:r>
                <a:r>
                  <a:rPr lang="de-DE" dirty="0"/>
                  <a:t>)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learn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perform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copying</a:t>
                </a:r>
                <a:r>
                  <a:rPr lang="de-DE" dirty="0"/>
                  <a:t> </a:t>
                </a:r>
                <a:r>
                  <a:rPr lang="de-DE" dirty="0" err="1"/>
                  <a:t>task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/>
                  <a:t>extracting</a:t>
                </a:r>
                <a:r>
                  <a:rPr lang="de-DE" dirty="0"/>
                  <a:t> </a:t>
                </a:r>
                <a:r>
                  <a:rPr lang="de-DE" dirty="0" err="1"/>
                  <a:t>anything</a:t>
                </a:r>
                <a:r>
                  <a:rPr lang="de-DE" dirty="0"/>
                  <a:t> </a:t>
                </a:r>
                <a:r>
                  <a:rPr lang="de-DE" dirty="0" err="1"/>
                  <a:t>useful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. </a:t>
                </a:r>
              </a:p>
              <a:p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course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will </a:t>
                </a:r>
                <a:r>
                  <a:rPr lang="de-DE" dirty="0" err="1"/>
                  <a:t>likely</a:t>
                </a:r>
                <a:r>
                  <a:rPr lang="de-DE" dirty="0"/>
                  <a:t> not </a:t>
                </a:r>
                <a:r>
                  <a:rPr lang="de-DE" dirty="0" err="1"/>
                  <a:t>generalise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unseen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Extreme </a:t>
                </a:r>
                <a:r>
                  <a:rPr lang="de-DE" dirty="0" err="1"/>
                  <a:t>example</a:t>
                </a:r>
                <a:r>
                  <a:rPr lang="de-DE" dirty="0"/>
                  <a:t>: </a:t>
                </a:r>
              </a:p>
              <a:p>
                <a:pPr marL="514350" indent="-457200"/>
                <a:r>
                  <a:rPr lang="de-DE" dirty="0" err="1"/>
                  <a:t>Consider</a:t>
                </a:r>
                <a:r>
                  <a:rPr lang="de-DE" dirty="0"/>
                  <a:t> a powerful </a:t>
                </a:r>
                <a:r>
                  <a:rPr lang="de-DE" dirty="0" err="1"/>
                  <a:t>encoder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maps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br>
                  <a:rPr lang="de-DE" dirty="0"/>
                </a:b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example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 err="1"/>
                  <a:t>could</a:t>
                </a:r>
                <a:r>
                  <a:rPr lang="de-DE" dirty="0"/>
                  <a:t> e.g.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mapped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514350" indent="-457200"/>
                <a:r>
                  <a:rPr lang="de-DE" dirty="0"/>
                  <a:t>The </a:t>
                </a:r>
                <a:r>
                  <a:rPr lang="de-DE" dirty="0" err="1"/>
                  <a:t>decoder</a:t>
                </a:r>
                <a:r>
                  <a:rPr lang="de-DE" dirty="0"/>
                  <a:t> just </a:t>
                </a:r>
                <a:r>
                  <a:rPr lang="de-DE" dirty="0" err="1"/>
                  <a:t>needs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memorise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examples</a:t>
                </a:r>
                <a:r>
                  <a:rPr lang="de-DE" dirty="0"/>
                  <a:t> so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map</a:t>
                </a:r>
                <a:r>
                  <a:rPr lang="de-DE" dirty="0"/>
                  <a:t> back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53D46BA-6A69-B746-BC2D-E1529C8EA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r="-463" b="-8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C3F784-B9F3-7247-B4A8-B61370AA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1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01E6A-320D-C74F-8446-6ACE9519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Undercomplete</a:t>
            </a:r>
            <a:r>
              <a:rPr lang="de-DE" dirty="0"/>
              <a:t> Autoencoders - </a:t>
            </a:r>
            <a:r>
              <a:rPr lang="de-DE" dirty="0" err="1"/>
              <a:t>Convolutional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1B68BA-3CFF-9240-A458-0F30F721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Thus </a:t>
            </a:r>
            <a:r>
              <a:rPr lang="de-DE" sz="2400" dirty="0" err="1"/>
              <a:t>far</a:t>
            </a:r>
            <a:r>
              <a:rPr lang="de-DE" sz="2400" dirty="0"/>
              <a:t>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considered</a:t>
            </a:r>
            <a:r>
              <a:rPr lang="de-DE" sz="2400" dirty="0"/>
              <a:t> </a:t>
            </a:r>
            <a:r>
              <a:rPr lang="de-DE" sz="2400" dirty="0" err="1"/>
              <a:t>autoencoders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vector</a:t>
            </a:r>
            <a:r>
              <a:rPr lang="de-DE" sz="2400" dirty="0"/>
              <a:t> </a:t>
            </a:r>
            <a:r>
              <a:rPr lang="de-DE" sz="2400" dirty="0" err="1"/>
              <a:t>inputs</a:t>
            </a:r>
            <a:r>
              <a:rPr lang="de-DE" sz="2400" dirty="0"/>
              <a:t>/</a:t>
            </a:r>
            <a:r>
              <a:rPr lang="de-DE" sz="2400" dirty="0" err="1"/>
              <a:t>outputs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fully-connected</a:t>
            </a:r>
            <a:r>
              <a:rPr lang="de-DE" sz="2400" dirty="0"/>
              <a:t> </a:t>
            </a:r>
            <a:r>
              <a:rPr lang="de-DE" sz="2400" dirty="0" err="1"/>
              <a:t>layers</a:t>
            </a:r>
            <a:r>
              <a:rPr lang="de-DE" sz="2400" dirty="0"/>
              <a:t>. </a:t>
            </a:r>
          </a:p>
          <a:p>
            <a:r>
              <a:rPr lang="de-DE" sz="2400" dirty="0" err="1"/>
              <a:t>There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nothing</a:t>
            </a:r>
            <a:r>
              <a:rPr lang="de-DE" sz="2400" dirty="0"/>
              <a:t> </a:t>
            </a:r>
            <a:r>
              <a:rPr lang="de-DE" sz="2400" dirty="0" err="1"/>
              <a:t>stopping</a:t>
            </a:r>
            <a:r>
              <a:rPr lang="de-DE" sz="2400" dirty="0"/>
              <a:t> </a:t>
            </a:r>
            <a:r>
              <a:rPr lang="de-DE" sz="2400" dirty="0" err="1"/>
              <a:t>us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kinds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layers</a:t>
            </a:r>
            <a:r>
              <a:rPr lang="de-DE" sz="2400" dirty="0"/>
              <a:t> </a:t>
            </a:r>
            <a:r>
              <a:rPr lang="de-DE" sz="2400" dirty="0" err="1"/>
              <a:t>though</a:t>
            </a:r>
            <a:r>
              <a:rPr lang="de-DE" sz="2400" dirty="0"/>
              <a:t>... </a:t>
            </a:r>
          </a:p>
          <a:p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we’re</a:t>
            </a:r>
            <a:r>
              <a:rPr lang="de-DE" sz="2400" dirty="0"/>
              <a:t> </a:t>
            </a:r>
            <a:r>
              <a:rPr lang="de-DE" sz="2400" dirty="0" err="1"/>
              <a:t>working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image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, </a:t>
            </a:r>
            <a:r>
              <a:rPr lang="de-DE" sz="2400" dirty="0" err="1"/>
              <a:t>where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structure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‘</a:t>
            </a:r>
            <a:r>
              <a:rPr lang="de-DE" sz="2400" dirty="0" err="1"/>
              <a:t>local</a:t>
            </a:r>
            <a:r>
              <a:rPr lang="de-DE" sz="2400" dirty="0"/>
              <a:t>’,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convolutions</a:t>
            </a:r>
            <a:r>
              <a:rPr lang="de-DE" sz="2400" dirty="0"/>
              <a:t> in </a:t>
            </a:r>
            <a:r>
              <a:rPr lang="de-DE" sz="2400" dirty="0" err="1"/>
              <a:t>both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 </a:t>
            </a:r>
            <a:r>
              <a:rPr lang="de-DE" sz="2400" dirty="0" err="1"/>
              <a:t>decoder</a:t>
            </a:r>
            <a:r>
              <a:rPr lang="de-DE" sz="2400" dirty="0"/>
              <a:t> </a:t>
            </a:r>
            <a:r>
              <a:rPr lang="de-DE" sz="2400" dirty="0" err="1"/>
              <a:t>makes</a:t>
            </a:r>
            <a:r>
              <a:rPr lang="de-DE" sz="2400" dirty="0"/>
              <a:t> sense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911CB1-35E8-144B-8F91-40FC731D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2B635C-51C0-584E-8CE4-32BDA326F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77072"/>
            <a:ext cx="4936597" cy="191822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61D4AF7-A7EF-D745-A8B2-BDDDBE17B11E}"/>
              </a:ext>
            </a:extLst>
          </p:cNvPr>
          <p:cNvSpPr/>
          <p:nvPr/>
        </p:nvSpPr>
        <p:spPr>
          <a:xfrm>
            <a:off x="755576" y="5922466"/>
            <a:ext cx="8550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</a:t>
            </a:r>
            <a:r>
              <a:rPr lang="de-DE" sz="1400" dirty="0" err="1">
                <a:hlinkClick r:id="rId3"/>
              </a:rPr>
              <a:t>towardsdatascience.com</a:t>
            </a:r>
            <a:r>
              <a:rPr lang="de-DE" sz="1400" dirty="0">
                <a:hlinkClick r:id="rId3"/>
              </a:rPr>
              <a:t>/convolutional-autoencoders-for-image-noise-reduction-32fce9fc1763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7EFC6B-FFEC-104B-8B30-F3E9C8D4297B}"/>
              </a:ext>
            </a:extLst>
          </p:cNvPr>
          <p:cNvSpPr txBox="1"/>
          <p:nvPr/>
        </p:nvSpPr>
        <p:spPr>
          <a:xfrm>
            <a:off x="2857428" y="401267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Encoder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FC2AADD-E6CF-894A-B0C2-663E231DFE7C}"/>
              </a:ext>
            </a:extLst>
          </p:cNvPr>
          <p:cNvSpPr txBox="1"/>
          <p:nvPr/>
        </p:nvSpPr>
        <p:spPr>
          <a:xfrm>
            <a:off x="7075374" y="391689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Decoder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9F2149-42E2-8E4F-83CE-34836BF40C9F}"/>
              </a:ext>
            </a:extLst>
          </p:cNvPr>
          <p:cNvSpPr/>
          <p:nvPr/>
        </p:nvSpPr>
        <p:spPr>
          <a:xfrm>
            <a:off x="1912886" y="4018482"/>
            <a:ext cx="2659114" cy="19039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0FCE48E-EF25-1445-A310-67A593204C98}"/>
              </a:ext>
            </a:extLst>
          </p:cNvPr>
          <p:cNvSpPr/>
          <p:nvPr/>
        </p:nvSpPr>
        <p:spPr>
          <a:xfrm>
            <a:off x="3965977" y="3906515"/>
            <a:ext cx="4328828" cy="19039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90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325A6-1C1C-DE4A-B035-FFF0C51A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Regularised</a:t>
            </a:r>
            <a:r>
              <a:rPr lang="de-DE" dirty="0"/>
              <a:t> Autoencoders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116DAB-C6BC-9045-9B15-6663B01E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(</a:t>
            </a:r>
            <a:r>
              <a:rPr lang="de-DE" dirty="0" err="1"/>
              <a:t>necessarily</a:t>
            </a:r>
            <a:r>
              <a:rPr lang="de-DE" dirty="0"/>
              <a:t>) </a:t>
            </a:r>
            <a:r>
              <a:rPr lang="de-DE" dirty="0" err="1"/>
              <a:t>forcing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hidden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dimensionality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utilise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form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regularisation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representations</a:t>
            </a:r>
            <a:r>
              <a:rPr lang="de-DE" dirty="0"/>
              <a:t>... </a:t>
            </a:r>
          </a:p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this</a:t>
            </a:r>
            <a:r>
              <a:rPr lang="de-DE" dirty="0"/>
              <a:t>; </a:t>
            </a:r>
            <a:r>
              <a:rPr lang="de-DE" dirty="0" err="1"/>
              <a:t>let’s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Denoising</a:t>
            </a:r>
            <a:r>
              <a:rPr lang="de-DE" dirty="0"/>
              <a:t> Autoencoders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Sparse</a:t>
            </a:r>
            <a:r>
              <a:rPr lang="de-DE" dirty="0"/>
              <a:t> Autoencoders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5D4C2F-3F00-DC45-A0EE-E23F130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54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D8E0B-8713-D949-975D-AF4D5822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Denoising</a:t>
            </a:r>
            <a:r>
              <a:rPr lang="de-DE" dirty="0"/>
              <a:t> </a:t>
            </a:r>
            <a:r>
              <a:rPr lang="de-DE" dirty="0" err="1"/>
              <a:t>autoencoders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679523F-AB51-9548-8829-D2F2CC294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>
                    <a:solidFill>
                      <a:srgbClr val="032EF0"/>
                    </a:solidFill>
                  </a:rPr>
                  <a:t>Denoising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autoencoders</a:t>
                </a:r>
                <a:r>
                  <a:rPr lang="de-DE" dirty="0">
                    <a:solidFill>
                      <a:srgbClr val="032EF0"/>
                    </a:solidFill>
                  </a:rPr>
                  <a:t> (DAEs) </a:t>
                </a:r>
                <a:r>
                  <a:rPr lang="de-DE" dirty="0" err="1"/>
                  <a:t>take</a:t>
                </a:r>
                <a:r>
                  <a:rPr lang="de-DE" dirty="0"/>
                  <a:t> a </a:t>
                </a:r>
                <a:r>
                  <a:rPr lang="de-DE" dirty="0" err="1"/>
                  <a:t>partially</a:t>
                </a:r>
                <a:r>
                  <a:rPr lang="de-DE" dirty="0"/>
                  <a:t> </a:t>
                </a:r>
                <a:r>
                  <a:rPr lang="de-DE" dirty="0" err="1"/>
                  <a:t>corrupted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train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recover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original </a:t>
                </a:r>
                <a:r>
                  <a:rPr lang="de-DE" dirty="0" err="1"/>
                  <a:t>undistorted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. </a:t>
                </a:r>
              </a:p>
              <a:p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train</a:t>
                </a:r>
                <a:r>
                  <a:rPr lang="de-DE" dirty="0"/>
                  <a:t> an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denoise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,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necessary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perform</a:t>
                </a:r>
                <a:r>
                  <a:rPr lang="de-DE" dirty="0"/>
                  <a:t> a </a:t>
                </a:r>
                <a:r>
                  <a:rPr lang="de-DE" dirty="0" err="1"/>
                  <a:t>preliminary</a:t>
                </a:r>
                <a:r>
                  <a:rPr lang="de-DE" dirty="0"/>
                  <a:t> </a:t>
                </a:r>
                <a:r>
                  <a:rPr lang="de-DE" dirty="0" err="1"/>
                  <a:t>stochastic</a:t>
                </a:r>
                <a:r>
                  <a:rPr lang="de-DE" dirty="0"/>
                  <a:t> </a:t>
                </a:r>
                <a:r>
                  <a:rPr lang="de-DE" dirty="0" err="1"/>
                  <a:t>mapping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corrupt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acc>
                      <m:accPr>
                        <m:chr m:val="̃"/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). </a:t>
                </a:r>
                <a:endParaRPr lang="de-DE" dirty="0"/>
              </a:p>
              <a:p>
                <a:pPr lvl="1"/>
                <a:r>
                  <a:rPr lang="de-DE" dirty="0"/>
                  <a:t>E.g.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adding</a:t>
                </a:r>
                <a:r>
                  <a:rPr lang="de-DE" dirty="0"/>
                  <a:t>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noise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The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computed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reconstruction</a:t>
                </a:r>
                <a:r>
                  <a:rPr lang="de-DE" dirty="0"/>
                  <a:t> (</a:t>
                </a:r>
                <a:r>
                  <a:rPr lang="de-DE" dirty="0" err="1"/>
                  <a:t>computed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noisy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) </a:t>
                </a:r>
                <a:r>
                  <a:rPr lang="de-DE" dirty="0" err="1"/>
                  <a:t>against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original </a:t>
                </a:r>
                <a:r>
                  <a:rPr lang="de-DE" dirty="0" err="1"/>
                  <a:t>noise-free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679523F-AB51-9548-8829-D2F2CC294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B6FE62-26FC-2A47-A907-4A4F09A2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77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37CC2-C4DC-6143-96F8-BAAB6C1B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Sparse</a:t>
            </a:r>
            <a:r>
              <a:rPr lang="de-DE" dirty="0"/>
              <a:t> Autoencoders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C11B315-5F28-9742-A469-87B80F9C0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 a </a:t>
                </a:r>
                <a:r>
                  <a:rPr lang="de-DE" dirty="0" err="1">
                    <a:solidFill>
                      <a:srgbClr val="032EF0"/>
                    </a:solidFill>
                  </a:rPr>
                  <a:t>sparse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autoencoder</a:t>
                </a:r>
                <a:r>
                  <a:rPr lang="de-DE" dirty="0"/>
                  <a:t>,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hidden</a:t>
                </a:r>
                <a:r>
                  <a:rPr lang="de-DE" dirty="0"/>
                  <a:t> </a:t>
                </a:r>
                <a:r>
                  <a:rPr lang="de-DE" dirty="0" err="1"/>
                  <a:t>units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inputs</a:t>
                </a:r>
                <a:r>
                  <a:rPr lang="de-DE" dirty="0"/>
                  <a:t>, but </a:t>
                </a:r>
                <a:r>
                  <a:rPr lang="de-DE" dirty="0" err="1"/>
                  <a:t>only</a:t>
                </a:r>
                <a:r>
                  <a:rPr lang="de-DE" dirty="0"/>
                  <a:t> a </a:t>
                </a:r>
                <a:r>
                  <a:rPr lang="de-DE" dirty="0" err="1"/>
                  <a:t>small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hidden</a:t>
                </a:r>
                <a:r>
                  <a:rPr lang="de-DE" dirty="0"/>
                  <a:t> </a:t>
                </a:r>
                <a:r>
                  <a:rPr lang="de-DE" dirty="0" err="1"/>
                  <a:t>units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allowed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active</a:t>
                </a:r>
                <a:r>
                  <a:rPr lang="de-DE" dirty="0"/>
                  <a:t> at </a:t>
                </a:r>
                <a:r>
                  <a:rPr lang="de-DE" dirty="0" err="1"/>
                  <a:t>the</a:t>
                </a:r>
                <a:r>
                  <a:rPr lang="de-DE" dirty="0"/>
                  <a:t> same time. </a:t>
                </a:r>
              </a:p>
              <a:p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simply</a:t>
                </a:r>
                <a:r>
                  <a:rPr lang="de-DE" dirty="0"/>
                  <a:t> </a:t>
                </a:r>
                <a:r>
                  <a:rPr lang="de-DE" dirty="0" err="1"/>
                  <a:t>achieved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 err="1"/>
                  <a:t>regularised</a:t>
                </a:r>
                <a:r>
                  <a:rPr lang="de-DE" dirty="0"/>
                  <a:t>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l-GR" i="0" dirty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1" dirty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A </a:t>
                </a:r>
                <a:r>
                  <a:rPr lang="de-DE" dirty="0" err="1"/>
                  <a:t>popular</a:t>
                </a:r>
                <a:r>
                  <a:rPr lang="de-DE" dirty="0"/>
                  <a:t> </a:t>
                </a:r>
                <a:r>
                  <a:rPr lang="de-DE" dirty="0" err="1"/>
                  <a:t>choice</a:t>
                </a:r>
                <a:r>
                  <a:rPr lang="de-DE" dirty="0"/>
                  <a:t> </a:t>
                </a:r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an l</a:t>
                </a:r>
                <a:r>
                  <a:rPr lang="de-DE" baseline="-25000" dirty="0"/>
                  <a:t>1</a:t>
                </a:r>
                <a:r>
                  <a:rPr lang="de-DE" dirty="0"/>
                  <a:t> </a:t>
                </a:r>
                <a:r>
                  <a:rPr lang="de-DE" dirty="0" err="1"/>
                  <a:t>penalty</a:t>
                </a:r>
                <a:r>
                  <a:rPr lang="de-DE" dirty="0"/>
                  <a:t> </a:t>
                </a:r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This </a:t>
                </a:r>
                <a:r>
                  <a:rPr lang="de-DE" dirty="0" err="1"/>
                  <a:t>choice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justified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considering</a:t>
                </a:r>
                <a:r>
                  <a:rPr lang="de-DE" dirty="0"/>
                  <a:t> </a:t>
                </a:r>
                <a:r>
                  <a:rPr lang="de-DE" dirty="0" err="1"/>
                  <a:t>autoencoders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a </a:t>
                </a:r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approximatting</a:t>
                </a:r>
                <a:r>
                  <a:rPr lang="de-DE" dirty="0"/>
                  <a:t> </a:t>
                </a:r>
                <a:r>
                  <a:rPr lang="de-DE" dirty="0" err="1"/>
                  <a:t>maximum</a:t>
                </a:r>
                <a:r>
                  <a:rPr lang="de-DE" dirty="0"/>
                  <a:t> </a:t>
                </a:r>
                <a:r>
                  <a:rPr lang="de-DE" dirty="0" err="1"/>
                  <a:t>likelihood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generative </a:t>
                </a:r>
                <a:r>
                  <a:rPr lang="de-DE" dirty="0" err="1"/>
                  <a:t>models</a:t>
                </a:r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C11B315-5F28-9742-A469-87B80F9C0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010ECB-7252-9D42-AF2A-C9D246F6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03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FF79F-EF88-BB4A-AFE8-7E19A513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Autoencoder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F3D9DA-F959-0F4C-9D8B-988CD97C1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AE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variant)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a </a:t>
            </a:r>
            <a:r>
              <a:rPr lang="de-DE" dirty="0" err="1"/>
              <a:t>compact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without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the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need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for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labelled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data</a:t>
            </a:r>
            <a:r>
              <a:rPr lang="de-DE" b="1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de-DE" dirty="0" err="1"/>
              <a:t>Denoising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generalise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distorted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. </a:t>
            </a:r>
          </a:p>
          <a:p>
            <a:r>
              <a:rPr lang="de-DE" dirty="0" err="1"/>
              <a:t>Pretraining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</a:p>
          <a:p>
            <a:r>
              <a:rPr lang="de-DE" dirty="0" err="1"/>
              <a:t>Anomaly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</a:t>
            </a:r>
          </a:p>
          <a:p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</a:t>
            </a:r>
          </a:p>
          <a:p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segmentation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15AA30-7303-4D41-836C-1E3D75CF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45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E9166-0CAB-5347-9B64-7F12F3A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173EE-2630-F74C-9CE3-1D76DF41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781499-6AC5-C54A-8C8F-5DCF5FB511E3}"/>
              </a:ext>
            </a:extLst>
          </p:cNvPr>
          <p:cNvSpPr txBox="1"/>
          <p:nvPr/>
        </p:nvSpPr>
        <p:spPr>
          <a:xfrm>
            <a:off x="367862" y="1802176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Same-Same but different: </a:t>
            </a:r>
          </a:p>
          <a:p>
            <a:r>
              <a:rPr lang="de-DE" dirty="0"/>
              <a:t>Autoencoders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329F3B-3EDF-D642-95BE-1EAEE7D6D3FC}"/>
              </a:ext>
            </a:extLst>
          </p:cNvPr>
          <p:cNvSpPr txBox="1"/>
          <p:nvPr/>
        </p:nvSpPr>
        <p:spPr>
          <a:xfrm>
            <a:off x="363479" y="2968729"/>
            <a:ext cx="219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</a:t>
            </a:r>
            <a:r>
              <a:rPr lang="de-DE" dirty="0" err="1"/>
              <a:t>Imagine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GAN: </a:t>
            </a:r>
          </a:p>
          <a:p>
            <a:r>
              <a:rPr lang="de-DE" dirty="0"/>
              <a:t>Generative </a:t>
            </a:r>
            <a:r>
              <a:rPr lang="de-DE" dirty="0" err="1"/>
              <a:t>adverserial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82B0E3-26E8-1E4C-A6A0-843D4A91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81" y="1484784"/>
            <a:ext cx="2662037" cy="45253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7DC6C15-18BF-F542-A7EA-6108020F4D2F}"/>
              </a:ext>
            </a:extLst>
          </p:cNvPr>
          <p:cNvSpPr txBox="1"/>
          <p:nvPr/>
        </p:nvSpPr>
        <p:spPr>
          <a:xfrm>
            <a:off x="3779912" y="1484784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Deep</a:t>
            </a:r>
            <a:r>
              <a:rPr lang="de-DE" baseline="30000" dirty="0"/>
              <a:t>++  </a:t>
            </a:r>
            <a:r>
              <a:rPr lang="de-DE" dirty="0"/>
              <a:t>Networks</a:t>
            </a:r>
            <a:endParaRPr lang="de-DE" baseline="3000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26F8F29-2C66-8B49-8B24-C01F1C12979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261603" y="2125342"/>
            <a:ext cx="722690" cy="511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3911E25-0613-9345-A450-542C122D525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59649" y="3430394"/>
            <a:ext cx="701954" cy="860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158C3DD-B68D-A44B-BA71-4EC1DD06EA07}"/>
              </a:ext>
            </a:extLst>
          </p:cNvPr>
          <p:cNvCxnSpPr>
            <a:cxnSpLocks/>
          </p:cNvCxnSpPr>
          <p:nvPr/>
        </p:nvCxnSpPr>
        <p:spPr>
          <a:xfrm>
            <a:off x="3261603" y="2125341"/>
            <a:ext cx="1345859" cy="57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6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58D61-2854-9647-80B6-C9AF1ABA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Stochastic</a:t>
            </a:r>
            <a:r>
              <a:rPr lang="de-DE" dirty="0"/>
              <a:t> Encoders </a:t>
            </a:r>
            <a:r>
              <a:rPr lang="de-DE" dirty="0" err="1"/>
              <a:t>and</a:t>
            </a:r>
            <a:r>
              <a:rPr lang="de-DE" dirty="0"/>
              <a:t> Decoders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4715237-341B-6B4C-AC31-D0C47731591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sz="2400" dirty="0" err="1"/>
                  <a:t>Consider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encoders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decoders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strategy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useful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, e.g., </a:t>
                </a:r>
                <a:r>
                  <a:rPr lang="de-DE" sz="2400" dirty="0" err="1"/>
                  <a:t>determining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generative </a:t>
                </a:r>
                <a:r>
                  <a:rPr lang="de-DE" sz="2400" dirty="0" err="1"/>
                  <a:t>models</a:t>
                </a:r>
                <a:r>
                  <a:rPr lang="de-DE" sz="2400" dirty="0"/>
                  <a:t>)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In </a:t>
                </a:r>
                <a:r>
                  <a:rPr lang="de-DE" sz="2400" dirty="0" err="1"/>
                  <a:t>particular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decoder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learn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𝑑𝑒𝑐𝑜𝑑𝑒𝑟</m:t>
                        </m:r>
                      </m:sub>
                    </m:sSub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3C8C93"/>
                    </a:solidFill>
                  </a:rPr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minimising</a:t>
                </a:r>
                <a:r>
                  <a:rPr lang="de-DE" sz="2400" dirty="0"/>
                  <a:t> negative log-</a:t>
                </a:r>
                <a:r>
                  <a:rPr lang="de-DE" sz="2400" dirty="0" err="1"/>
                  <a:t>likelihood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sz="22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>
                    <a:solidFill>
                      <a:srgbClr val="3C8C93"/>
                    </a:solidFill>
                  </a:rPr>
                  <a:t>. </a:t>
                </a:r>
                <a:endParaRPr lang="de-DE" sz="2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4715237-341B-6B4C-AC31-D0C477315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94" t="-990" r="-28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DCB116F-F819-3446-8268-376BFF5420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692321-8B61-7A48-BBCB-BD4A0BC0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E88191-C0F8-744A-BCCF-457B4BEB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311511"/>
            <a:ext cx="4041775" cy="367801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34252D1-1035-F042-985A-C543075904D7}"/>
                  </a:ext>
                </a:extLst>
              </p:cNvPr>
              <p:cNvSpPr txBox="1"/>
              <p:nvPr/>
            </p:nvSpPr>
            <p:spPr>
              <a:xfrm>
                <a:off x="4788024" y="2126845"/>
                <a:ext cx="911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dirty="0" err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i="1" dirty="0" err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DE" i="1" dirty="0" err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dirty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rgbClr val="3C8C93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A34252D1-1035-F042-985A-C54307590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26845"/>
                <a:ext cx="91140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6DA53C2-28C0-1448-80DF-08FBA2FFA499}"/>
                  </a:ext>
                </a:extLst>
              </p:cNvPr>
              <p:cNvSpPr txBox="1"/>
              <p:nvPr/>
            </p:nvSpPr>
            <p:spPr>
              <a:xfrm>
                <a:off x="7308304" y="5804861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 dirty="0" err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i="1" dirty="0" err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‘|</m:t>
                      </m:r>
                      <m:r>
                        <a:rPr lang="de-DE" i="1" dirty="0" err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i="1" dirty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rgbClr val="3C8C93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6DA53C2-28C0-1448-80DF-08FBA2FFA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804861"/>
                <a:ext cx="955711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34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EAD32-78A7-6E4D-86DF-748046DC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Generative Models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D87A1-50EC-B94B-A2D7-6CA994B59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9A4477-CDA3-7D49-B309-180E34EF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82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257A6D-807A-7440-916E-29D29799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Sub-Agenda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610281-BC32-CC4B-9195-CA6F83E37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generative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it</a:t>
            </a:r>
            <a:r>
              <a:rPr lang="de-DE" dirty="0"/>
              <a:t>?</a:t>
            </a:r>
          </a:p>
          <a:p>
            <a:r>
              <a:rPr lang="de-DE" dirty="0" err="1"/>
              <a:t>Differentiable</a:t>
            </a:r>
            <a:r>
              <a:rPr lang="de-DE" dirty="0"/>
              <a:t> Generator Networks</a:t>
            </a:r>
          </a:p>
          <a:p>
            <a:r>
              <a:rPr lang="de-DE" dirty="0" err="1"/>
              <a:t>Variational</a:t>
            </a:r>
            <a:r>
              <a:rPr lang="de-DE" dirty="0"/>
              <a:t> Autoencoders</a:t>
            </a:r>
          </a:p>
          <a:p>
            <a:r>
              <a:rPr lang="de-DE" dirty="0"/>
              <a:t>Generative </a:t>
            </a:r>
            <a:r>
              <a:rPr lang="de-DE" dirty="0" err="1"/>
              <a:t>Adversarial</a:t>
            </a:r>
            <a:r>
              <a:rPr lang="de-DE" dirty="0"/>
              <a:t> Networks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2718B6-3380-EB48-A6F6-BA4D5F7C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6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52F18-815F-1B49-9EE1-54EE8947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Generative Models (GMs)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9AFC13-4DBA-D64F-9A61-F882FB65D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Learn (</a:t>
                </a:r>
                <a:r>
                  <a:rPr lang="de-DE" sz="2400" dirty="0" err="1"/>
                  <a:t>conditional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models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: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3C8C93"/>
                    </a:solidFill>
                  </a:rPr>
                  <a:t> </a:t>
                </a:r>
                <a:r>
                  <a:rPr lang="de-DE" sz="2400" dirty="0"/>
                  <a:t>(resp. </a:t>
                </a:r>
                <a:br>
                  <a:rPr lang="de-DE" sz="2400" dirty="0"/>
                </a:b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2400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  <a:p>
                <a:r>
                  <a:rPr lang="de-DE" sz="2400" dirty="0" err="1"/>
                  <a:t>Some</a:t>
                </a:r>
                <a:r>
                  <a:rPr lang="de-DE" sz="2400" dirty="0"/>
                  <a:t> GMs </a:t>
                </a:r>
                <a:r>
                  <a:rPr lang="de-DE" sz="2400" dirty="0" err="1"/>
                  <a:t>allow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propabilities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>
                  <a:solidFill>
                    <a:srgbClr val="3C8C93"/>
                  </a:solidFill>
                </a:endParaRPr>
              </a:p>
              <a:p>
                <a:r>
                  <a:rPr lang="de-DE" sz="2400" dirty="0" err="1"/>
                  <a:t>Some</a:t>
                </a:r>
                <a:r>
                  <a:rPr lang="de-DE" sz="2400" dirty="0"/>
                  <a:t> GMs </a:t>
                </a:r>
                <a:r>
                  <a:rPr lang="de-DE" sz="2400" dirty="0" err="1"/>
                  <a:t>allow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sampling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distributions</a:t>
                </a:r>
                <a:br>
                  <a:rPr lang="de-DE" sz="2400" dirty="0"/>
                </a:b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3C8C93"/>
                    </a:solidFill>
                  </a:rPr>
                  <a:t> </a:t>
                </a:r>
                <a:endParaRPr lang="de-DE" sz="2400" dirty="0"/>
              </a:p>
              <a:p>
                <a:r>
                  <a:rPr lang="de-DE" sz="2400" dirty="0" err="1"/>
                  <a:t>Some</a:t>
                </a:r>
                <a:r>
                  <a:rPr lang="de-DE" sz="2400" dirty="0"/>
                  <a:t> GMS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do </a:t>
                </a:r>
                <a:r>
                  <a:rPr lang="de-DE" sz="2400" dirty="0" err="1"/>
                  <a:t>both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above</a:t>
                </a:r>
                <a:r>
                  <a:rPr lang="de-DE" sz="2400" dirty="0"/>
                  <a:t> </a:t>
                </a:r>
              </a:p>
              <a:p>
                <a:pPr lvl="1"/>
                <a:r>
                  <a:rPr lang="de-DE" dirty="0"/>
                  <a:t>e.g. a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Mixture</a:t>
                </a:r>
                <a:r>
                  <a:rPr lang="de-DE" dirty="0"/>
                  <a:t> Model </a:t>
                </a:r>
                <a:r>
                  <a:rPr lang="de-DE" dirty="0" err="1"/>
                  <a:t>is</a:t>
                </a:r>
                <a:r>
                  <a:rPr lang="de-DE" dirty="0"/>
                  <a:t> an explicit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using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Gaussians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The </a:t>
                </a:r>
                <a:r>
                  <a:rPr lang="de-DE" dirty="0" err="1"/>
                  <a:t>likelihood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weighted</a:t>
                </a:r>
                <a:r>
                  <a:rPr lang="de-DE" dirty="0"/>
                  <a:t> </a:t>
                </a:r>
                <a:r>
                  <a:rPr lang="de-DE" dirty="0" err="1"/>
                  <a:t>sum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likelihood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Gaussians</a:t>
                </a:r>
                <a:endParaRPr lang="de-DE" dirty="0"/>
              </a:p>
              <a:p>
                <a:pPr lvl="1"/>
                <a:r>
                  <a:rPr lang="de-DE" dirty="0"/>
                  <a:t>Sampling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achieved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sampling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categorical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weights</a:t>
                </a:r>
                <a:r>
                  <a:rPr lang="de-DE" dirty="0"/>
                  <a:t> </a:t>
                </a:r>
                <a:r>
                  <a:rPr lang="de-DE" dirty="0" err="1"/>
                  <a:t>followed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sampling</a:t>
                </a:r>
                <a:r>
                  <a:rPr lang="de-DE" dirty="0"/>
                  <a:t> a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corresponding</a:t>
                </a:r>
                <a:r>
                  <a:rPr lang="de-DE" dirty="0"/>
                  <a:t>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E9AFC13-4DBA-D64F-9A61-F882FB65D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765" b="-9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0EBD29-263E-3B49-9DAD-F7DA073B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43983D-5E5C-054F-8A62-CF6C2471F3C7}"/>
              </a:ext>
            </a:extLst>
          </p:cNvPr>
          <p:cNvSpPr txBox="1"/>
          <p:nvPr/>
        </p:nvSpPr>
        <p:spPr>
          <a:xfrm>
            <a:off x="5220072" y="142637"/>
            <a:ext cx="3759362" cy="646331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/>
              <a:t>basics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</a:p>
          <a:p>
            <a:r>
              <a:rPr lang="de-DE" dirty="0"/>
              <a:t>t</a:t>
            </a:r>
            <a:r>
              <a:rPr lang="de-DE"/>
              <a:t>heory</a:t>
            </a:r>
            <a:r>
              <a:rPr lang="de-DE" dirty="0"/>
              <a:t> </a:t>
            </a:r>
            <a:r>
              <a:rPr lang="de-DE" dirty="0" err="1"/>
              <a:t>appendix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74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63ED3-4711-CE44-B690-D0BC9F95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generative </a:t>
            </a:r>
            <a:r>
              <a:rPr lang="de-DE" dirty="0" err="1"/>
              <a:t>modelling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FD98D-1EBF-C94A-9933-5762BE03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was </a:t>
            </a:r>
            <a:r>
              <a:rPr lang="de-DE" dirty="0" err="1"/>
              <a:t>itself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Probabilistic</a:t>
            </a:r>
            <a:r>
              <a:rPr lang="de-DE" dirty="0"/>
              <a:t> latent variable </a:t>
            </a:r>
            <a:r>
              <a:rPr lang="de-DE" dirty="0" err="1"/>
              <a:t>models</a:t>
            </a:r>
            <a:r>
              <a:rPr lang="de-DE" dirty="0"/>
              <a:t> like VAEs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(PLSA, LDA, ...)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Models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disentangle</a:t>
            </a:r>
            <a:r>
              <a:rPr lang="de-DE" dirty="0"/>
              <a:t> latent </a:t>
            </a:r>
            <a:r>
              <a:rPr lang="de-DE" dirty="0" err="1"/>
              <a:t>factors</a:t>
            </a:r>
            <a:r>
              <a:rPr lang="de-DE" dirty="0"/>
              <a:t> (like </a:t>
            </a:r>
            <a:r>
              <a:rPr lang="el-GR" dirty="0"/>
              <a:t>β-</a:t>
            </a:r>
            <a:r>
              <a:rPr lang="de-DE" dirty="0"/>
              <a:t>VAE) </a:t>
            </a:r>
          </a:p>
          <a:p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previously</a:t>
            </a:r>
            <a:r>
              <a:rPr lang="de-DE" dirty="0"/>
              <a:t> </a:t>
            </a:r>
            <a:r>
              <a:rPr lang="de-DE" dirty="0" err="1"/>
              <a:t>unseen</a:t>
            </a:r>
            <a:r>
              <a:rPr lang="de-DE" dirty="0"/>
              <a:t> </a:t>
            </a:r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outlier</a:t>
            </a:r>
            <a:r>
              <a:rPr lang="de-DE" dirty="0"/>
              <a:t> </a:t>
            </a:r>
            <a:r>
              <a:rPr lang="de-DE" dirty="0" err="1"/>
              <a:t>prediction</a:t>
            </a:r>
            <a:r>
              <a:rPr lang="de-DE" dirty="0"/>
              <a:t>, </a:t>
            </a:r>
            <a:r>
              <a:rPr lang="de-DE" dirty="0" err="1"/>
              <a:t>anomaly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, . . . </a:t>
            </a:r>
          </a:p>
          <a:p>
            <a:r>
              <a:rPr lang="de-DE" dirty="0" err="1"/>
              <a:t>Make</a:t>
            </a:r>
            <a:r>
              <a:rPr lang="de-DE" dirty="0"/>
              <a:t> ‘</a:t>
            </a:r>
            <a:r>
              <a:rPr lang="de-DE" dirty="0" err="1"/>
              <a:t>new</a:t>
            </a:r>
            <a:r>
              <a:rPr lang="de-DE" dirty="0"/>
              <a:t>’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Make</a:t>
            </a:r>
            <a:r>
              <a:rPr lang="de-DE" dirty="0"/>
              <a:t> ‘fake’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 large </a:t>
            </a:r>
            <a:r>
              <a:rPr lang="de-DE" dirty="0" err="1"/>
              <a:t>supervised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‘</a:t>
            </a:r>
            <a:r>
              <a:rPr lang="de-DE" dirty="0" err="1"/>
              <a:t>Imagine</a:t>
            </a:r>
            <a:r>
              <a:rPr lang="de-DE" dirty="0"/>
              <a:t>’ </a:t>
            </a:r>
            <a:r>
              <a:rPr lang="de-DE" dirty="0" err="1"/>
              <a:t>new</a:t>
            </a:r>
            <a:r>
              <a:rPr lang="de-DE" dirty="0"/>
              <a:t>, but plausible, </a:t>
            </a:r>
            <a:r>
              <a:rPr lang="de-DE" dirty="0" err="1"/>
              <a:t>things</a:t>
            </a:r>
            <a:r>
              <a:rPr lang="de-DE" dirty="0"/>
              <a:t>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47F098-3DAF-4745-9EBE-E63DF8C0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96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B55E5-E33F-734E-B057-DED6C7C7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Differentiable</a:t>
            </a:r>
            <a:r>
              <a:rPr lang="de-DE" dirty="0"/>
              <a:t> Generator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2A9731E-E196-6647-96FD-079D716EC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GMs not </a:t>
                </a:r>
                <a:r>
                  <a:rPr lang="de-DE" sz="2400" dirty="0" err="1"/>
                  <a:t>new</a:t>
                </a:r>
                <a:r>
                  <a:rPr lang="de-DE" sz="2400" dirty="0"/>
                  <a:t> (-&gt;  </a:t>
                </a:r>
                <a:r>
                  <a:rPr lang="de-DE" sz="2400" dirty="0" err="1"/>
                  <a:t>probabilistic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models</a:t>
                </a:r>
                <a:r>
                  <a:rPr lang="de-DE" sz="2400" dirty="0"/>
                  <a:t>) </a:t>
                </a:r>
              </a:p>
              <a:p>
                <a:pPr lvl="1"/>
                <a:r>
                  <a:rPr lang="de-DE" dirty="0"/>
                  <a:t>...But </a:t>
                </a:r>
                <a:r>
                  <a:rPr lang="de-DE" dirty="0" err="1"/>
                  <a:t>difficult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train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scale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real </a:t>
                </a:r>
                <a:r>
                  <a:rPr lang="de-DE" dirty="0" err="1"/>
                  <a:t>data</a:t>
                </a:r>
                <a:endParaRPr lang="de-DE" dirty="0"/>
              </a:p>
              <a:p>
                <a:r>
                  <a:rPr lang="de-DE" sz="2400" dirty="0" err="1"/>
                  <a:t>Recent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advances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along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loose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strands</a:t>
                </a:r>
                <a:r>
                  <a:rPr lang="de-DE" sz="2400" dirty="0"/>
                  <a:t>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 err="1">
                    <a:solidFill>
                      <a:srgbClr val="032EF0"/>
                    </a:solidFill>
                  </a:rPr>
                  <a:t>Invertible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density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estimation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/>
                  <a:t>- A </a:t>
                </a:r>
                <a:r>
                  <a:rPr lang="de-DE" sz="2200" dirty="0" err="1"/>
                  <a:t>way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complex</a:t>
                </a:r>
                <a:r>
                  <a:rPr lang="de-DE" sz="2200" dirty="0"/>
                  <a:t> generative </a:t>
                </a:r>
                <a:r>
                  <a:rPr lang="de-DE" sz="2200" dirty="0" err="1"/>
                  <a:t>models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transforming</a:t>
                </a:r>
                <a:r>
                  <a:rPr lang="de-DE" sz="2200" dirty="0"/>
                  <a:t> a simple latent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series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invertible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functions</a:t>
                </a:r>
                <a:r>
                  <a:rPr lang="de-DE" sz="2200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>
                    <a:solidFill>
                      <a:srgbClr val="032EF0"/>
                    </a:solidFill>
                  </a:rPr>
                  <a:t>Autoregressive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models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/>
                  <a:t>- </a:t>
                </a:r>
                <a:r>
                  <a:rPr lang="de-DE" sz="2200" dirty="0" err="1"/>
                  <a:t>Another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break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into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series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conditional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distributions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2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 err="1">
                    <a:solidFill>
                      <a:srgbClr val="032EF0"/>
                    </a:solidFill>
                  </a:rPr>
                  <a:t>Variational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autoencoders</a:t>
                </a:r>
                <a:r>
                  <a:rPr lang="de-DE" sz="2200" dirty="0">
                    <a:solidFill>
                      <a:srgbClr val="032EF0"/>
                    </a:solidFill>
                  </a:rPr>
                  <a:t> – </a:t>
                </a:r>
                <a:r>
                  <a:rPr lang="de-DE" sz="2200" dirty="0" err="1"/>
                  <a:t>see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following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slides</a:t>
                </a:r>
                <a:endParaRPr lang="de-DE" sz="22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sz="2200" dirty="0">
                    <a:solidFill>
                      <a:srgbClr val="032EF0"/>
                    </a:solidFill>
                  </a:rPr>
                  <a:t>Generative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adversarial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networks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/>
                  <a:t>– </a:t>
                </a:r>
                <a:r>
                  <a:rPr lang="de-DE" sz="2200" dirty="0" err="1"/>
                  <a:t>see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following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slides</a:t>
                </a:r>
                <a:r>
                  <a:rPr lang="de-DE" sz="2200" dirty="0"/>
                  <a:t> </a:t>
                </a:r>
              </a:p>
              <a:p>
                <a:r>
                  <a:rPr lang="de-DE" sz="2400" dirty="0">
                    <a:solidFill>
                      <a:srgbClr val="FF0000"/>
                    </a:solidFill>
                  </a:rPr>
                  <a:t>Common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thread</a:t>
                </a:r>
                <a:r>
                  <a:rPr lang="de-DE" sz="2400" dirty="0">
                    <a:solidFill>
                      <a:srgbClr val="FF0000"/>
                    </a:solidFill>
                  </a:rPr>
                  <a:t> in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recent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advances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is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that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the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loss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functions</a:t>
                </a:r>
                <a:r>
                  <a:rPr lang="de-DE" sz="2400" dirty="0">
                    <a:solidFill>
                      <a:srgbClr val="FF000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are</a:t>
                </a:r>
                <a:r>
                  <a:rPr lang="de-DE" sz="2400" dirty="0">
                    <a:solidFill>
                      <a:srgbClr val="FF0000"/>
                    </a:solidFill>
                  </a:rPr>
                  <a:t> end-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to</a:t>
                </a:r>
                <a:r>
                  <a:rPr lang="de-DE" sz="2400" dirty="0">
                    <a:solidFill>
                      <a:srgbClr val="FF0000"/>
                    </a:solidFill>
                  </a:rPr>
                  <a:t>-end </a:t>
                </a:r>
                <a:r>
                  <a:rPr lang="de-DE" sz="2400" dirty="0" err="1">
                    <a:solidFill>
                      <a:srgbClr val="FF0000"/>
                    </a:solidFill>
                  </a:rPr>
                  <a:t>differentiable</a:t>
                </a:r>
                <a:r>
                  <a:rPr lang="de-DE" sz="2400" dirty="0">
                    <a:solidFill>
                      <a:srgbClr val="FF0000"/>
                    </a:solidFill>
                  </a:rPr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2A9731E-E196-6647-96FD-079D716EC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020" r="-926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085AF4-7AAC-554A-BDF6-89C95A0E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368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912A1-EBEF-B640-BFCB-983CC0CD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Diffentiable</a:t>
            </a:r>
            <a:r>
              <a:rPr lang="de-DE" dirty="0"/>
              <a:t> Generator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929EBCC-02D2-A148-BC2B-97119B1C8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We’re</a:t>
                </a:r>
                <a:r>
                  <a:rPr lang="de-DE" dirty="0"/>
                  <a:t> </a:t>
                </a:r>
                <a:r>
                  <a:rPr lang="de-DE" dirty="0" err="1"/>
                  <a:t>interested</a:t>
                </a:r>
                <a:r>
                  <a:rPr lang="de-DE" dirty="0"/>
                  <a:t> in </a:t>
                </a:r>
                <a:r>
                  <a:rPr lang="de-DE" dirty="0" err="1"/>
                  <a:t>models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transform</a:t>
                </a:r>
                <a:r>
                  <a:rPr lang="de-DE" dirty="0"/>
                  <a:t> </a:t>
                </a:r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latent variables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or</a:t>
                </a:r>
                <a:r>
                  <a:rPr lang="de-DE" dirty="0"/>
                  <a:t>,</a:t>
                </a:r>
              </a:p>
              <a:p>
                <a:pPr lvl="1"/>
                <a:r>
                  <a:rPr lang="de-DE" dirty="0" err="1"/>
                  <a:t>distributions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The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(</a:t>
                </a:r>
                <a:r>
                  <a:rPr lang="de-DE" dirty="0" err="1"/>
                  <a:t>differentiable</a:t>
                </a:r>
                <a:r>
                  <a:rPr lang="de-DE" dirty="0"/>
                  <a:t>)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l-GR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:r>
                  <a:rPr lang="el-GR" dirty="0"/>
                  <a:t> </a:t>
                </a:r>
                <a:r>
                  <a:rPr lang="de-DE" dirty="0" err="1"/>
                  <a:t>typically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neural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929EBCC-02D2-A148-BC2B-97119B1C8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F7CE48-F24E-534C-83C9-E0BCC382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134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44F8-1151-5748-9673-9A689D76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Samples </a:t>
            </a:r>
            <a:r>
              <a:rPr lang="de-DE" dirty="0" err="1"/>
              <a:t>from</a:t>
            </a:r>
            <a:r>
              <a:rPr lang="de-DE" dirty="0"/>
              <a:t> normal </a:t>
            </a:r>
            <a:r>
              <a:rPr lang="de-DE" dirty="0" err="1"/>
              <a:t>distribution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17B55A8-7965-3444-870D-02AE90597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797" y="1196752"/>
                <a:ext cx="8229600" cy="4968875"/>
              </a:xfrm>
              <a:solidFill>
                <a:srgbClr val="FFC000">
                  <a:alpha val="10000"/>
                </a:srgbClr>
              </a:solidFill>
            </p:spPr>
            <p:txBody>
              <a:bodyPr/>
              <a:lstStyle/>
              <a:p>
                <a:r>
                  <a:rPr lang="de-DE" dirty="0"/>
                  <a:t>Consider a simple </a:t>
                </a:r>
                <a:r>
                  <a:rPr lang="de-DE" dirty="0" err="1"/>
                  <a:t>generator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 err="1"/>
                  <a:t>single</a:t>
                </a:r>
                <a:r>
                  <a:rPr lang="de-DE" dirty="0"/>
                  <a:t> affine </a:t>
                </a:r>
                <a:r>
                  <a:rPr lang="de-DE" dirty="0" err="1"/>
                  <a:t>layer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maps</a:t>
                </a:r>
                <a:r>
                  <a:rPr lang="de-DE" dirty="0"/>
                  <a:t> </a:t>
                </a:r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: </a:t>
                </a:r>
                <a:endParaRPr lang="de-DE" dirty="0"/>
              </a:p>
              <a:p>
                <a:endParaRPr lang="el-G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 ∼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0" dirty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dirty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de-DE" dirty="0"/>
              </a:p>
              <a:p>
                <a:pPr marL="457200" lvl="1" indent="0">
                  <a:buNone/>
                </a:pPr>
                <a:endParaRPr lang="el-GR" dirty="0"/>
              </a:p>
              <a:p>
                <a:r>
                  <a:rPr lang="de-DE" dirty="0"/>
                  <a:t>Note: </a:t>
                </a:r>
                <a:r>
                  <a:rPr lang="de-DE" dirty="0" err="1"/>
                  <a:t>Exact</a:t>
                </a:r>
                <a:r>
                  <a:rPr lang="de-DE" dirty="0"/>
                  <a:t> </a:t>
                </a:r>
                <a:r>
                  <a:rPr lang="de-DE" dirty="0" err="1"/>
                  <a:t>solution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l-GR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l-GR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𝑳𝒛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    </a:t>
                </a:r>
                <a:r>
                  <a:rPr lang="de-DE" dirty="0" err="1"/>
                  <a:t>where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Cholesky</a:t>
                </a:r>
                <a:r>
                  <a:rPr lang="de-DE" dirty="0"/>
                  <a:t> </a:t>
                </a:r>
                <a:r>
                  <a:rPr lang="de-DE" dirty="0" err="1"/>
                  <a:t>decomposition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l-GR" b="1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de-DE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de-DE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lower</a:t>
                </a:r>
                <a:r>
                  <a:rPr lang="de-DE" dirty="0"/>
                  <a:t> </a:t>
                </a:r>
                <a:r>
                  <a:rPr lang="de-DE" dirty="0" err="1"/>
                  <a:t>triangular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17B55A8-7965-3444-870D-02AE90597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797" y="1196752"/>
                <a:ext cx="8229600" cy="4968875"/>
              </a:xfrm>
              <a:blipFill>
                <a:blip r:embed="rId2"/>
                <a:stretch>
                  <a:fillRect l="-1233" t="-1276" r="-9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3DA37-4B58-8C40-BD1D-E9EB49D4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823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044F8-1151-5748-9673-9A689D76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Generating </a:t>
            </a:r>
            <a:r>
              <a:rPr lang="de-DE" dirty="0" err="1"/>
              <a:t>samples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17B55A8-7965-3444-870D-02AE90597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More </a:t>
                </a:r>
                <a:r>
                  <a:rPr lang="de-DE" dirty="0" err="1"/>
                  <a:t>general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nonlinear</a:t>
                </a:r>
                <a:r>
                  <a:rPr lang="de-DE" dirty="0"/>
                  <a:t> </a:t>
                </a:r>
                <a:r>
                  <a:rPr lang="de-DE" dirty="0" err="1"/>
                  <a:t>transformation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a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de-DE" b="1" dirty="0">
                  <a:solidFill>
                    <a:srgbClr val="3C8C93"/>
                  </a:solidFill>
                </a:endParaRPr>
              </a:p>
              <a:p>
                <a:endParaRPr lang="el-G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  <a:p>
                <a:pPr marL="457200" lvl="1" indent="0">
                  <a:buNone/>
                </a:pPr>
                <a:endParaRPr lang="el-GR" dirty="0"/>
              </a:p>
              <a:p>
                <a:r>
                  <a:rPr lang="de-DE" dirty="0" err="1"/>
                  <a:t>Calculus</a:t>
                </a:r>
                <a:r>
                  <a:rPr lang="de-DE" dirty="0"/>
                  <a:t> </a:t>
                </a:r>
                <a:r>
                  <a:rPr lang="de-DE" dirty="0" err="1"/>
                  <a:t>says</a:t>
                </a:r>
                <a:r>
                  <a:rPr lang="de-DE" dirty="0"/>
                  <a:t>: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invertible</a:t>
                </a:r>
                <a:r>
                  <a:rPr lang="de-DE" dirty="0"/>
                  <a:t>, </a:t>
                </a:r>
                <a:r>
                  <a:rPr lang="de-DE" dirty="0" err="1"/>
                  <a:t>differentiable</a:t>
                </a:r>
                <a:r>
                  <a:rPr lang="de-DE" dirty="0"/>
                  <a:t>, </a:t>
                </a:r>
                <a:r>
                  <a:rPr lang="de-DE" dirty="0" err="1"/>
                  <a:t>continuous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r>
                  <a:rPr lang="de-DE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|</m:t>
                    </m:r>
                    <m:func>
                      <m:func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de-DE" dirty="0"/>
                  <a:t>  </a:t>
                </a:r>
              </a:p>
              <a:p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gets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de-DE" b="1" dirty="0">
                  <a:solidFill>
                    <a:srgbClr val="3C8C93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17B55A8-7965-3444-870D-02AE90597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4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3DA37-4B58-8C40-BD1D-E9EB49D4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340D7-698E-D242-9E2A-C4A0E6492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Generating </a:t>
            </a:r>
            <a:r>
              <a:rPr lang="de-DE" dirty="0" err="1"/>
              <a:t>Distributions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D30A433-B6B8-D14E-B7E2-C18026595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Rather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provide</a:t>
                </a:r>
                <a:r>
                  <a:rPr lang="de-DE" dirty="0"/>
                  <a:t> a sample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directly</a:t>
                </a:r>
                <a:r>
                  <a:rPr lang="de-DE" dirty="0"/>
                  <a:t>,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could</a:t>
                </a:r>
                <a:r>
                  <a:rPr lang="de-DE" dirty="0"/>
                  <a:t> </a:t>
                </a:r>
                <a:r>
                  <a:rPr lang="de-DE" dirty="0" err="1"/>
                  <a:t>instead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define</a:t>
                </a:r>
                <a:r>
                  <a:rPr lang="de-DE" dirty="0"/>
                  <a:t> a </a:t>
                </a:r>
                <a:r>
                  <a:rPr lang="de-DE" dirty="0" err="1"/>
                  <a:t>conditional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endParaRPr lang="de-DE" dirty="0"/>
              </a:p>
              <a:p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example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might</a:t>
                </a:r>
                <a:r>
                  <a:rPr lang="de-DE" dirty="0"/>
                  <a:t> </a:t>
                </a:r>
                <a:r>
                  <a:rPr lang="de-DE" dirty="0" err="1"/>
                  <a:t>produce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particular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- e.g.: </a:t>
                </a:r>
              </a:p>
              <a:p>
                <a:pPr lvl="1"/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Bernoulli</a:t>
                </a:r>
              </a:p>
              <a:p>
                <a:pPr lvl="1"/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variance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The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imposed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marginalising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dirty="0"/>
                  <a:t>: 	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de-DE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) 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D30A433-B6B8-D14E-B7E2-C18026595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BA54C7-73DC-2845-9507-3D98D10D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E6F3F-FF03-0F40-88BA-145D1548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Autoencoders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63ED24-AF8D-E146-8523-A93624B75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D1003D-BDDE-844D-BD81-FC36C069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809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26400-2E08-2F47-860F-9B1BAA7C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Distribution vs. Samples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481646-16C6-0F45-95C6-F9798B22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reparameterisation</a:t>
            </a:r>
            <a:r>
              <a:rPr lang="de-DE" dirty="0"/>
              <a:t> tricks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Needed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backpropagation</a:t>
            </a:r>
            <a:r>
              <a:rPr lang="de-DE" dirty="0"/>
              <a:t>;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 in </a:t>
            </a:r>
            <a:r>
              <a:rPr lang="de-DE" dirty="0" err="1"/>
              <a:t>network</a:t>
            </a:r>
            <a:r>
              <a:rPr lang="de-DE" dirty="0"/>
              <a:t>?</a:t>
            </a:r>
          </a:p>
          <a:p>
            <a:r>
              <a:rPr lang="de-DE" dirty="0"/>
              <a:t>Generating </a:t>
            </a:r>
            <a:r>
              <a:rPr lang="de-DE" dirty="0" err="1"/>
              <a:t>distributions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Plus: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Minus: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specfify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form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endParaRPr lang="de-DE" dirty="0"/>
          </a:p>
          <a:p>
            <a:r>
              <a:rPr lang="de-DE" dirty="0"/>
              <a:t>Generating </a:t>
            </a:r>
            <a:r>
              <a:rPr lang="de-DE" dirty="0" err="1"/>
              <a:t>samples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Plus: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(also </a:t>
            </a:r>
            <a:r>
              <a:rPr lang="de-DE" dirty="0" err="1"/>
              <a:t>discrete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additional </a:t>
            </a:r>
            <a:r>
              <a:rPr lang="de-DE" dirty="0" err="1"/>
              <a:t>trick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Plus: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in explicit form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7A8F07-F3EE-1D4A-9BC2-192600DA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41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E5B89-D171-664A-B6DF-B3E54280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Reparameterisation</a:t>
            </a:r>
            <a:r>
              <a:rPr lang="de-DE" dirty="0"/>
              <a:t> </a:t>
            </a:r>
            <a:r>
              <a:rPr lang="de-DE" dirty="0" err="1"/>
              <a:t>trick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EB2FF15-10C5-1E4E-A337-37587CB5FC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320257"/>
              </a:xfrm>
              <a:solidFill>
                <a:srgbClr val="FFC000">
                  <a:alpha val="10000"/>
                </a:srgbClr>
              </a:solidFill>
            </p:spPr>
            <p:txBody>
              <a:bodyPr/>
              <a:lstStyle/>
              <a:p>
                <a:r>
                  <a:rPr lang="de-DE" dirty="0"/>
                  <a:t>Assume        		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de-DE" dirty="0"/>
                  <a:t>Want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calculate</a:t>
                </a:r>
                <a:r>
                  <a:rPr lang="de-DE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lit/>
                          </m:r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lit/>
                          </m:rP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Idea</a:t>
                </a:r>
                <a:r>
                  <a:rPr lang="de-DE" dirty="0"/>
                  <a:t>: </a:t>
                </a:r>
                <a:r>
                  <a:rPr lang="de-DE" dirty="0" err="1"/>
                  <a:t>Factor</a:t>
                </a:r>
                <a:r>
                  <a:rPr lang="de-DE" dirty="0"/>
                  <a:t> out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random</a:t>
                </a:r>
                <a:r>
                  <a:rPr lang="de-DE" dirty="0"/>
                  <a:t> part. In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	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      </a:t>
                </a:r>
                <a:r>
                  <a:rPr lang="de-DE" dirty="0"/>
                  <a:t>where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now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deterministic</a:t>
                </a:r>
                <a:r>
                  <a:rPr lang="de-DE" dirty="0"/>
                  <a:t> </a:t>
                </a:r>
                <a:r>
                  <a:rPr lang="de-DE" dirty="0" err="1"/>
                  <a:t>operation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variables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with</a:t>
                </a:r>
                <a:r>
                  <a:rPr lang="de-DE" b="0" dirty="0"/>
                  <a:t> an extra </a:t>
                </a:r>
                <a:r>
                  <a:rPr lang="de-DE" b="0" dirty="0" err="1"/>
                  <a:t>input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And</a:t>
                </a:r>
                <a:r>
                  <a:rPr lang="de-DE" dirty="0"/>
                  <a:t>, </a:t>
                </a:r>
                <a:r>
                  <a:rPr lang="de-DE" dirty="0" err="1"/>
                  <a:t>importantly</a:t>
                </a:r>
                <a:r>
                  <a:rPr lang="de-DE" dirty="0"/>
                  <a:t>, </a:t>
                </a:r>
                <a:r>
                  <a:rPr lang="de-DE" dirty="0" err="1"/>
                  <a:t>is</a:t>
                </a:r>
                <a:r>
                  <a:rPr lang="de-DE" dirty="0"/>
                  <a:t> not a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/>
                  <a:t>  (</a:t>
                </a:r>
                <a:r>
                  <a:rPr lang="de-DE" dirty="0" err="1"/>
                  <a:t>and</a:t>
                </a:r>
                <a:r>
                  <a:rPr lang="de-DE" dirty="0"/>
                  <a:t> vice </a:t>
                </a:r>
                <a:r>
                  <a:rPr lang="de-DE" dirty="0" err="1"/>
                  <a:t>versa</a:t>
                </a:r>
                <a:r>
                  <a:rPr lang="de-DE" dirty="0"/>
                  <a:t>)</a:t>
                </a:r>
                <a:endParaRPr lang="de-DE" b="0" dirty="0"/>
              </a:p>
              <a:p>
                <a:r>
                  <a:rPr lang="de-DE" dirty="0"/>
                  <a:t> This </a:t>
                </a:r>
                <a:r>
                  <a:rPr lang="de-DE" dirty="0" err="1"/>
                  <a:t>works</a:t>
                </a:r>
                <a:r>
                  <a:rPr lang="de-DE" dirty="0"/>
                  <a:t> also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distributions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similar</a:t>
                </a:r>
                <a:r>
                  <a:rPr lang="de-DE" dirty="0"/>
                  <a:t> </a:t>
                </a:r>
                <a:r>
                  <a:rPr lang="de-DE" dirty="0" err="1"/>
                  <a:t>constraints</a:t>
                </a:r>
                <a:endParaRPr lang="de-DE" b="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EB2FF15-10C5-1E4E-A337-37587CB5F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320257"/>
              </a:xfrm>
              <a:blipFill>
                <a:blip r:embed="rId2"/>
                <a:stretch>
                  <a:fillRect l="-1235" t="-1173" b="-243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6A5F61-1AE2-514A-8657-9F663FFC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465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B471A-D92C-AF4D-ACA7-EE13FFB0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Generative </a:t>
            </a:r>
            <a:r>
              <a:rPr lang="de-DE" dirty="0" err="1"/>
              <a:t>Modelling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FC1A92-DDA6-8F4D-9A7B-CEA7A5CBB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 </a:t>
                </a:r>
                <a:r>
                  <a:rPr lang="de-DE" dirty="0" err="1"/>
                  <a:t>classification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output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given</a:t>
                </a:r>
                <a:endParaRPr lang="de-DE" dirty="0"/>
              </a:p>
              <a:p>
                <a:pPr lvl="1"/>
                <a:r>
                  <a:rPr lang="de-DE" dirty="0" err="1"/>
                  <a:t>Optimization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needs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learn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mapping</a:t>
                </a:r>
                <a:endParaRPr lang="de-DE" dirty="0"/>
              </a:p>
              <a:p>
                <a:r>
                  <a:rPr lang="de-DE" dirty="0"/>
                  <a:t>Generative </a:t>
                </a:r>
                <a:r>
                  <a:rPr lang="de-DE" dirty="0" err="1"/>
                  <a:t>modelling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classification</a:t>
                </a:r>
                <a:r>
                  <a:rPr lang="de-DE" dirty="0"/>
                  <a:t> </a:t>
                </a:r>
                <a:r>
                  <a:rPr lang="de-DE" dirty="0" err="1"/>
                  <a:t>because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learning</a:t>
                </a:r>
                <a:r>
                  <a:rPr lang="de-DE" dirty="0"/>
                  <a:t> </a:t>
                </a:r>
                <a:r>
                  <a:rPr lang="de-DE" dirty="0" err="1"/>
                  <a:t>requires</a:t>
                </a:r>
                <a:r>
                  <a:rPr lang="de-DE" dirty="0"/>
                  <a:t> </a:t>
                </a:r>
                <a:r>
                  <a:rPr lang="de-DE" dirty="0" err="1"/>
                  <a:t>optimizing</a:t>
                </a:r>
                <a:r>
                  <a:rPr lang="de-DE" dirty="0"/>
                  <a:t> </a:t>
                </a:r>
                <a:r>
                  <a:rPr lang="de-DE" dirty="0" err="1"/>
                  <a:t>intractable</a:t>
                </a:r>
                <a:r>
                  <a:rPr lang="de-DE" dirty="0"/>
                  <a:t> </a:t>
                </a:r>
                <a:r>
                  <a:rPr lang="de-DE" dirty="0" err="1"/>
                  <a:t>criteria</a:t>
                </a:r>
                <a:endParaRPr lang="de-DE" dirty="0"/>
              </a:p>
              <a:p>
                <a:pPr lvl="1"/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specify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output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generator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endParaRPr lang="de-DE" dirty="0"/>
              </a:p>
              <a:p>
                <a:pPr lvl="1"/>
                <a:r>
                  <a:rPr lang="de-DE" dirty="0" err="1"/>
                  <a:t>learning</a:t>
                </a:r>
                <a:r>
                  <a:rPr lang="de-DE" dirty="0"/>
                  <a:t> </a:t>
                </a:r>
                <a:r>
                  <a:rPr lang="de-DE" dirty="0" err="1"/>
                  <a:t>procedure</a:t>
                </a:r>
                <a:r>
                  <a:rPr lang="de-DE" dirty="0"/>
                  <a:t> </a:t>
                </a:r>
                <a:r>
                  <a:rPr lang="de-DE" dirty="0" err="1"/>
                  <a:t>needs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determine</a:t>
                </a:r>
                <a:r>
                  <a:rPr lang="de-DE" dirty="0"/>
                  <a:t> </a:t>
                </a: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arrange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r>
                  <a:rPr lang="de-DE" dirty="0"/>
                  <a:t> in a </a:t>
                </a:r>
                <a:r>
                  <a:rPr lang="de-DE" dirty="0" err="1"/>
                  <a:t>useful</a:t>
                </a:r>
                <a:r>
                  <a:rPr lang="de-DE" dirty="0"/>
                  <a:t> </a:t>
                </a:r>
                <a:r>
                  <a:rPr lang="de-DE" dirty="0" err="1"/>
                  <a:t>way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map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0FC1A92-DDA6-8F4D-9A7B-CEA7A5CBB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7CA3DD-7785-4149-A7DD-5BA6ADC7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790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9BBEE-BEE7-7B46-9FEB-39264900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Variational</a:t>
            </a:r>
            <a:r>
              <a:rPr lang="de-DE" dirty="0"/>
              <a:t> Autoencoders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BDD07-80E4-E945-9895-6556789E8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3843AB-5098-8F49-9C8B-A486B53B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436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639EB-8CFC-E049-9BB3-D5A9F16C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Variational</a:t>
            </a:r>
            <a:r>
              <a:rPr lang="de-DE" dirty="0"/>
              <a:t> Autoencoders (VAEs)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EBF8135-C306-CC41-94DD-3E72FB6EA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5"/>
                <a:ext cx="8507413" cy="4968875"/>
              </a:xfrm>
            </p:spPr>
            <p:txBody>
              <a:bodyPr/>
              <a:lstStyle/>
              <a:p>
                <a:r>
                  <a:rPr lang="de-DE" dirty="0"/>
                  <a:t>VAEs </a:t>
                </a:r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following</a:t>
                </a:r>
                <a:r>
                  <a:rPr lang="de-DE" dirty="0"/>
                  <a:t> generative </a:t>
                </a:r>
                <a:r>
                  <a:rPr lang="de-DE" dirty="0" err="1"/>
                  <a:t>process</a:t>
                </a: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dirty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 ∼</m:t>
                      </m:r>
                      <m:sSub>
                        <m:sSubPr>
                          <m:ctrlPr>
                            <a:rPr lang="de-DE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lang="de-DE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𝑜𝑑𝑒𝑙</m:t>
                              </m:r>
                            </m:sub>
                          </m:sSub>
                          <m:d>
                            <m:dPr>
                              <m:endChr m:val="|"/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de-DE" sz="24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brk m:alnAt="2"/>
                            </m:rPr>
                            <a:rPr lang="de-DE" sz="24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de-DE" sz="2400" b="1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sz="24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m:rPr>
                              <m:brk m:alnAt="2"/>
                            </m:r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𝑜𝑑𝑒𝑙</m:t>
                              </m:r>
                            </m:sub>
                          </m:sSub>
                          <m:d>
                            <m:dPr>
                              <m:endChr m:val="|"/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de-DE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sSub>
                            <m:sSubPr>
                              <m:ctrlPr>
                                <a:rPr lang="de-DE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1" dirty="0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de-DE" sz="24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r>
                            <a:rPr lang="de-DE" sz="2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2"/>
                            </m:rPr>
                            <a:rPr lang="de-DE" sz="24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m:rPr>
                              <m:brk m:alnAt="2"/>
                            </m:rPr>
                            <a:rPr lang="de-DE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de-DE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 ∼</m:t>
                      </m:r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lang="de-DE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de-DE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de-DE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de-DE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de-DE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Learning </a:t>
                </a:r>
                <a:r>
                  <a:rPr lang="de-DE" dirty="0" err="1"/>
                  <a:t>problem</a:t>
                </a:r>
                <a:r>
                  <a:rPr lang="de-DE" dirty="0"/>
                  <a:t>: Find 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de-DE" sz="28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8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8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8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under</a:t>
                </a:r>
                <a14:m>
                  <m:oMath xmlns:m="http://schemas.openxmlformats.org/officeDocument/2006/math">
                    <m:r>
                      <a:rPr lang="de-DE" sz="2800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endChr m:val="|"/>
                            <m:ctrlPr>
                              <a:rPr lang="de-DE" sz="28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1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m:rPr>
                        <m:sty m:val="p"/>
                      </m:rPr>
                      <a:rPr lang="de-DE" sz="2800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de-DE" sz="2800" b="1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de-DE" sz="2800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Often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d>
                      <m:dPr>
                        <m:ctrlPr>
                          <a:rPr lang="de-DE" sz="2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de-DE" sz="2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de-DE" sz="2800" b="0" dirty="0">
                  <a:ea typeface="Cambria Math" panose="02040503050406030204" pitchFamily="18" charset="0"/>
                </a:endParaRPr>
              </a:p>
              <a:p>
                <a:r>
                  <a:rPr lang="de-DE" dirty="0" err="1"/>
                  <a:t>Often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d>
                      <m:dPr>
                        <m:ctrlPr>
                          <a:rPr lang="de-DE" sz="24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de-DE" sz="2400" b="1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2400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chosen</a:t>
                </a:r>
                <a:r>
                  <a:rPr lang="de-DE" dirty="0"/>
                  <a:t> </a:t>
                </a:r>
                <a:r>
                  <a:rPr lang="de-DE" dirty="0" err="1"/>
                  <a:t>according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; </a:t>
                </a:r>
                <a:r>
                  <a:rPr lang="de-DE" dirty="0" err="1"/>
                  <a:t>typically</a:t>
                </a:r>
                <a:r>
                  <a:rPr lang="de-DE" dirty="0"/>
                  <a:t>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real-</a:t>
                </a:r>
                <a:r>
                  <a:rPr lang="de-DE" dirty="0" err="1"/>
                  <a:t>valued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Bernoulli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binary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endParaRPr lang="de-DE" dirty="0"/>
              </a:p>
              <a:p>
                <a:pPr lvl="1"/>
                <a:r>
                  <a:rPr lang="de-DE" dirty="0"/>
                  <a:t>Intuition: </a:t>
                </a:r>
                <a:r>
                  <a:rPr lang="de-DE" dirty="0" err="1"/>
                  <a:t>Don‘t</a:t>
                </a:r>
                <a:r>
                  <a:rPr lang="de-DE" dirty="0"/>
                  <a:t> 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:r>
                  <a:rPr lang="de-DE" dirty="0" err="1"/>
                  <a:t>exactly</a:t>
                </a:r>
                <a:r>
                  <a:rPr lang="de-DE" dirty="0"/>
                  <a:t> </a:t>
                </a:r>
                <a:r>
                  <a:rPr lang="de-DE" dirty="0" err="1"/>
                  <a:t>create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but </a:t>
                </a:r>
                <a:r>
                  <a:rPr lang="de-DE" dirty="0" err="1"/>
                  <a:t>things</a:t>
                </a:r>
                <a:r>
                  <a:rPr lang="de-DE" dirty="0"/>
                  <a:t> like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examples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EBF8135-C306-CC41-94DD-3E72FB6EA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5"/>
                <a:ext cx="8507413" cy="4968875"/>
              </a:xfrm>
              <a:blipFill>
                <a:blip r:embed="rId2"/>
                <a:stretch>
                  <a:fillRect l="-1192" t="-1276" b="-61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A26711-247D-254A-8248-5A5228A1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17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bgerundetes Rechteck 4">
                <a:extLst>
                  <a:ext uri="{FF2B5EF4-FFF2-40B4-BE49-F238E27FC236}">
                    <a16:creationId xmlns:a16="http://schemas.microsoft.com/office/drawing/2014/main" id="{D2D4D6D5-B7A7-424F-AF31-7FFA2B8CD2C6}"/>
                  </a:ext>
                </a:extLst>
              </p:cNvPr>
              <p:cNvSpPr/>
              <p:nvPr/>
            </p:nvSpPr>
            <p:spPr>
              <a:xfrm>
                <a:off x="474663" y="2872408"/>
                <a:ext cx="8240713" cy="3528392"/>
              </a:xfrm>
              <a:prstGeom prst="roundRect">
                <a:avLst>
                  <a:gd name="adj" fmla="val 10000"/>
                </a:avLst>
              </a:prstGeom>
              <a:solidFill>
                <a:srgbClr val="032EF0">
                  <a:alpha val="10000"/>
                </a:srgb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 sz="2400" dirty="0"/>
              </a:p>
              <a:p>
                <a:r>
                  <a:rPr lang="de-DE" sz="2400" dirty="0"/>
                  <a:t>Key </a:t>
                </a:r>
                <a:r>
                  <a:rPr lang="de-DE" sz="2400" dirty="0" err="1"/>
                  <a:t>idea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VAE:  </a:t>
                </a:r>
                <a:r>
                  <a:rPr lang="de-DE" sz="2400" dirty="0" err="1"/>
                  <a:t>Learn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sample </a:t>
                </a:r>
                <a:r>
                  <a:rPr lang="de-DE" sz="2400" dirty="0" err="1"/>
                  <a:t>values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likely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produced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compute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them</a:t>
                </a:r>
                <a:endParaRPr lang="de-DE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Define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weighting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function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sz="2200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sz="2200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1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200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Space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values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likely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should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much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smaller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space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prior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1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sz="22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>
                    <a:solidFill>
                      <a:srgbClr val="3C8C93"/>
                    </a:solidFill>
                  </a:rPr>
                  <a:t> </a:t>
                </a:r>
                <a:endParaRPr lang="de-DE" sz="22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compute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de-DE" sz="2200" b="1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de-DE" sz="2200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sz="2200" b="1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sz="2200" b="1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2200" b="1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de-DE" sz="2200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>
                  <a:solidFill>
                    <a:srgbClr val="3C8C93"/>
                  </a:solidFill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But </a:t>
                </a: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help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dirty="0"/>
                  <a:t> is not a normal </a:t>
                </a:r>
                <a:r>
                  <a:rPr lang="de-DE" dirty="0" err="1"/>
                  <a:t>distribution</a:t>
                </a:r>
                <a:r>
                  <a:rPr lang="de-DE" dirty="0"/>
                  <a:t>?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</a:t>
                </a:r>
                <a:r>
                  <a:rPr lang="de-DE" dirty="0" err="1"/>
                  <a:t>expectation</a:t>
                </a:r>
                <a:r>
                  <a:rPr lang="de-DE" dirty="0"/>
                  <a:t> </a:t>
                </a:r>
                <a:r>
                  <a:rPr lang="de-DE" dirty="0" err="1"/>
                  <a:t>relate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?</a:t>
                </a:r>
              </a:p>
            </p:txBody>
          </p:sp>
        </mc:Choice>
        <mc:Fallback xmlns="">
          <p:sp>
            <p:nvSpPr>
              <p:cNvPr id="5" name="Abgerundetes Rechteck 4">
                <a:extLst>
                  <a:ext uri="{FF2B5EF4-FFF2-40B4-BE49-F238E27FC236}">
                    <a16:creationId xmlns:a16="http://schemas.microsoft.com/office/drawing/2014/main" id="{D2D4D6D5-B7A7-424F-AF31-7FFA2B8CD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3" y="2872408"/>
                <a:ext cx="8240713" cy="3528392"/>
              </a:xfrm>
              <a:prstGeom prst="roundRect">
                <a:avLst>
                  <a:gd name="adj" fmla="val 10000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EB4639EB-8CFC-E049-9BB3-D5A9F16C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Variational</a:t>
            </a:r>
            <a:r>
              <a:rPr lang="de-DE" dirty="0"/>
              <a:t> Autoencoders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EBF8135-C306-CC41-94DD-3E72FB6EA0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58395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/>
                  <a:t>First </a:t>
                </a:r>
                <a:r>
                  <a:rPr lang="de-DE" sz="2400" dirty="0" err="1"/>
                  <a:t>try</a:t>
                </a:r>
                <a:r>
                  <a:rPr lang="de-DE" sz="2400" dirty="0"/>
                  <a:t>: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endChr m:val="|"/>
                            <m:ctrlPr>
                              <a:rPr lang="de-DE" sz="24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4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de-DE" sz="2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>
                    <a:solidFill>
                      <a:srgbClr val="3C8C93"/>
                    </a:solidFill>
                  </a:rPr>
                  <a:t>samples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DE" sz="24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e-DE" sz="24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sz="24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sz="24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e-DE" sz="2400" b="1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400" dirty="0">
                    <a:solidFill>
                      <a:srgbClr val="3C8C93"/>
                    </a:solidFill>
                  </a:rPr>
                  <a:t> </a:t>
                </a:r>
                <a:r>
                  <a:rPr lang="de-DE" sz="2400" dirty="0"/>
                  <a:t>of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de-DE" sz="2400" b="1" dirty="0"/>
              </a:p>
              <a:p>
                <a:pPr lvl="1"/>
                <a:r>
                  <a:rPr lang="de-DE" sz="2200" dirty="0"/>
                  <a:t>But </a:t>
                </a:r>
                <a:r>
                  <a:rPr lang="de-DE" sz="2200" dirty="0" err="1"/>
                  <a:t>intractable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practice</a:t>
                </a:r>
                <a:r>
                  <a:rPr lang="de-DE" sz="2200" dirty="0"/>
                  <a:t>;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would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extremely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big</a:t>
                </a:r>
                <a:r>
                  <a:rPr lang="de-DE" sz="2200" b="1" dirty="0"/>
                  <a:t> </a:t>
                </a:r>
              </a:p>
              <a:p>
                <a:pPr lvl="1"/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most</a:t>
                </a:r>
                <a:r>
                  <a:rPr lang="de-DE" sz="2200" b="1" dirty="0"/>
                  <a:t>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sz="22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de-DE" sz="2200" b="1" dirty="0">
                    <a:solidFill>
                      <a:srgbClr val="3C8C9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2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sz="22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b="1" dirty="0">
                    <a:solidFill>
                      <a:srgbClr val="3C8C93"/>
                    </a:solidFill>
                  </a:rPr>
                  <a:t> </a:t>
                </a:r>
                <a:r>
                  <a:rPr lang="de-DE" sz="2200" dirty="0"/>
                  <a:t>will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nearly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zero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hence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significant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contribution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22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>
                  <a:solidFill>
                    <a:srgbClr val="3C8C93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EBF8135-C306-CC41-94DD-3E72FB6EA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583953"/>
              </a:xfrm>
              <a:blipFill>
                <a:blip r:embed="rId3"/>
                <a:stretch>
                  <a:fillRect l="-1235" t="-37600" b="-8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A26711-247D-254A-8248-5A5228A1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4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3005A6C-2DB8-EA43-8AA9-E98D0DB65EF9}"/>
              </a:ext>
            </a:extLst>
          </p:cNvPr>
          <p:cNvSpPr/>
          <p:nvPr/>
        </p:nvSpPr>
        <p:spPr>
          <a:xfrm>
            <a:off x="457200" y="1132756"/>
            <a:ext cx="8507412" cy="5268044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BA677C-CC81-0046-9ADC-1FE74782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Deriving</a:t>
            </a:r>
            <a:r>
              <a:rPr lang="de-DE" dirty="0"/>
              <a:t> ELBO: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9837AF23-69BC-294D-A29C-7B6ECF44050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24744"/>
                <a:ext cx="5842992" cy="511254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 )</m:t>
                                  </m:r>
                                </m:e>
                              </m:nary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func>
                        <m:func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endChr m:val="|"/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de-DE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de-DE" sz="2000" b="0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DE" sz="2000" b="0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sty m:val="p"/>
                            </m:rPr>
                            <a:rPr lang="de-DE" sz="2000" b="0" i="0" dirty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dirty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de-DE" sz="2000" b="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de-DE" sz="2000" b="0" i="1" dirty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>
                                    <m:f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de-DE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dirty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de-DE" sz="2000" b="0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de-DE" sz="2000" b="0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000" b="0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  <m:r>
                            <a:rPr lang="de-DE" sz="2000" b="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de-DE" sz="2000" b="0" i="1" dirty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de-DE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nary>
                          <m:r>
                            <a:rPr lang="de-DE" sz="2000" b="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de-DE" sz="2000" b="0" i="1" dirty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de-DE" sz="2000" b="0" i="0" dirty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de-DE" sz="2000" b="0" i="0" dirty="0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sz="2000" b="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endChr m:val="|"/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DE" sz="2000" b="0" i="1" dirty="0"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  <m:f>
                                <m:fPr>
                                  <m:ctrlP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de-DE" sz="2000" b="0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DE" sz="2000" b="0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000" b="0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de-DE" sz="20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b="0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  <m:r>
                        <a:rPr lang="de-DE" sz="2000" b="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de-DE" sz="2000" b="0" i="1" dirty="0">
                          <a:latin typeface="Cambria Math" panose="02040503050406030204" pitchFamily="18" charset="0"/>
                        </a:rPr>
                        <m:t>z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de-DE" sz="2000" b="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  <m:func>
                            <m:func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e>
                          </m:func>
                          <m:sSub>
                            <m:sSubPr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de-DE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9837AF23-69BC-294D-A29C-7B6ECF440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24744"/>
                <a:ext cx="5842992" cy="5112544"/>
              </a:xfrm>
              <a:blipFill>
                <a:blip r:embed="rId2"/>
                <a:stretch>
                  <a:fillRect l="-652" t="-23762" r="-1087" b="-136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0A4E32AD-A2A2-0245-973C-5F5A9DCF1A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30651" y="1290712"/>
                <a:ext cx="2448397" cy="5112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/>
                  <a:t>Log-</a:t>
                </a:r>
                <a:r>
                  <a:rPr lang="de-DE" sz="2000" dirty="0" err="1"/>
                  <a:t>probability</a:t>
                </a: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err="1"/>
                  <a:t>Propososal</a:t>
                </a:r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err="1"/>
                  <a:t>Jensens‘s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Inequality</a:t>
                </a:r>
                <a:endParaRPr lang="de-D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10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sz="1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1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DE" sz="10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de-DE" sz="10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1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de-DE" sz="1000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de-DE" sz="10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sz="1000" b="1" i="1" dirty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de-DE" sz="1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de-DE" sz="1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DE" sz="1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de-DE" sz="1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000" b="0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sz="1000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de-DE" sz="10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1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10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  <m:r>
                            <m:rPr>
                              <m:sty m:val="p"/>
                            </m:rPr>
                            <a:rPr lang="de-DE" sz="1000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de-DE" sz="10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de-DE" sz="1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 err="1"/>
                  <a:t>Rearrange</a:t>
                </a:r>
                <a:endParaRPr lang="de-D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de-DE" sz="1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1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de-DE" sz="1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/>
                        <m:e>
                          <m:eqArr>
                            <m:eqArr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1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de-DE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/>
                          </m:eqArr>
                        </m:e>
                      </m:func>
                    </m:oMath>
                  </m:oMathPara>
                </a14:m>
                <a:endParaRPr lang="de-DE" sz="1000" dirty="0"/>
              </a:p>
              <a:p>
                <a:pPr marL="0" indent="0">
                  <a:buNone/>
                </a:pPr>
                <a:r>
                  <a:rPr lang="de-DE" sz="2000" dirty="0"/>
                  <a:t>ELBO</a:t>
                </a:r>
              </a:p>
              <a:p>
                <a:pPr marL="0" indent="0">
                  <a:buNone/>
                </a:pP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0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sz="1000" b="0" i="1" dirty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de-DE" sz="1000" dirty="0"/>
                  <a:t>: </a:t>
                </a:r>
                <a:r>
                  <a:rPr lang="de-DE" sz="1000" dirty="0" err="1"/>
                  <a:t>Kullback-Leibler</a:t>
                </a:r>
                <a:r>
                  <a:rPr lang="de-DE" sz="1000" dirty="0"/>
                  <a:t> </a:t>
                </a:r>
                <a:r>
                  <a:rPr lang="de-DE" sz="1000" dirty="0" err="1"/>
                  <a:t>divergence</a:t>
                </a:r>
                <a:endParaRPr lang="de-DE" sz="1000" dirty="0"/>
              </a:p>
              <a:p>
                <a:pPr marL="0" indent="0">
                  <a:buNone/>
                </a:pPr>
                <a:r>
                  <a:rPr lang="de-DE" sz="1000" dirty="0" err="1"/>
                  <a:t>Measures</a:t>
                </a:r>
                <a:r>
                  <a:rPr lang="de-DE" sz="1000" dirty="0"/>
                  <a:t> </a:t>
                </a:r>
                <a:r>
                  <a:rPr lang="de-DE" sz="1000" dirty="0" err="1"/>
                  <a:t>difference</a:t>
                </a:r>
                <a:r>
                  <a:rPr lang="de-DE" sz="1000" dirty="0"/>
                  <a:t> </a:t>
                </a:r>
                <a:r>
                  <a:rPr lang="de-DE" sz="1000" dirty="0" err="1"/>
                  <a:t>of</a:t>
                </a:r>
                <a:r>
                  <a:rPr lang="de-DE" sz="1000" dirty="0"/>
                  <a:t> </a:t>
                </a:r>
                <a:r>
                  <a:rPr lang="de-DE" sz="1000" dirty="0" err="1"/>
                  <a:t>probability</a:t>
                </a:r>
                <a:r>
                  <a:rPr lang="de-DE" sz="1000" dirty="0"/>
                  <a:t> </a:t>
                </a:r>
                <a:r>
                  <a:rPr lang="de-DE" sz="1000" dirty="0" err="1"/>
                  <a:t>distributions</a:t>
                </a:r>
                <a:endParaRPr lang="de-DE" sz="1000" dirty="0"/>
              </a:p>
              <a:p>
                <a:pPr marL="0" indent="0">
                  <a:buNone/>
                </a:pPr>
                <a:endParaRPr lang="de-DE" sz="2000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0A4E32AD-A2A2-0245-973C-5F5A9DCF1A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30651" y="1290712"/>
                <a:ext cx="2448397" cy="5112544"/>
              </a:xfrm>
              <a:blipFill>
                <a:blip r:embed="rId3"/>
                <a:stretch>
                  <a:fillRect l="-9278" t="-7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5A1F31-6B23-BF49-9075-CCDF9F1B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654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F9F7C0E-B5A7-DA45-BC25-4633CEDE00E6}"/>
              </a:ext>
            </a:extLst>
          </p:cNvPr>
          <p:cNvSpPr/>
          <p:nvPr/>
        </p:nvSpPr>
        <p:spPr>
          <a:xfrm>
            <a:off x="457200" y="1196974"/>
            <a:ext cx="8363272" cy="1007889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88AAD4-717C-0E4B-B922-1AB64A56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cornerstone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VAEs: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D6599D07-F61C-4040-8189-043A21289B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ELBO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− </m:t>
                          </m:r>
                        </m:e>
                      </m:func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de-DE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2400" dirty="0"/>
              </a:p>
              <a:p>
                <a:endParaRPr lang="de-DE" dirty="0"/>
              </a:p>
              <a:p>
                <a:r>
                  <a:rPr lang="de-DE" dirty="0" err="1"/>
                  <a:t>Maximize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maximize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de-DE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r>
                  <a:rPr lang="de-DE" dirty="0" err="1"/>
                  <a:t>Expectation</a:t>
                </a:r>
                <a:r>
                  <a:rPr lang="de-DE" dirty="0"/>
                  <a:t> </a:t>
                </a:r>
                <a:r>
                  <a:rPr lang="de-DE" dirty="0" err="1"/>
                  <a:t>term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like a </a:t>
                </a:r>
                <a:r>
                  <a:rPr lang="de-DE" dirty="0" err="1"/>
                  <a:t>reconstruction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log-</a:t>
                </a:r>
                <a:r>
                  <a:rPr lang="de-DE" dirty="0" err="1"/>
                  <a:t>lieklihood</a:t>
                </a:r>
                <a:r>
                  <a:rPr lang="de-DE" dirty="0"/>
                  <a:t> </a:t>
                </a:r>
                <a:r>
                  <a:rPr lang="de-DE" dirty="0" err="1"/>
                  <a:t>found</a:t>
                </a:r>
                <a:r>
                  <a:rPr lang="de-DE" dirty="0"/>
                  <a:t> in normal </a:t>
                </a:r>
                <a:r>
                  <a:rPr lang="de-DE" dirty="0" err="1"/>
                  <a:t>autoencoders</a:t>
                </a:r>
                <a:endParaRPr lang="de-DE" dirty="0"/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Gaussian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MSE </a:t>
                </a:r>
                <a:r>
                  <a:rPr lang="de-DE" dirty="0" err="1"/>
                  <a:t>between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generated</a:t>
                </a:r>
                <a:r>
                  <a:rPr lang="de-DE" dirty="0"/>
                  <a:t> sample </a:t>
                </a:r>
                <a:r>
                  <a:rPr lang="de-DE" dirty="0" err="1"/>
                  <a:t>computed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averaged</a:t>
                </a:r>
                <a:r>
                  <a:rPr lang="de-DE" dirty="0"/>
                  <a:t> </a:t>
                </a:r>
                <a:r>
                  <a:rPr lang="de-DE" dirty="0" err="1"/>
                  <a:t>across</a:t>
                </a:r>
                <a:r>
                  <a:rPr lang="de-DE" dirty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 err="1"/>
                  <a:t>’s</a:t>
                </a:r>
                <a:r>
                  <a:rPr lang="de-DE" dirty="0"/>
                  <a:t> (</a:t>
                </a:r>
                <a:r>
                  <a:rPr lang="de-DE" dirty="0" err="1"/>
                  <a:t>each</a:t>
                </a:r>
                <a:r>
                  <a:rPr lang="de-DE" dirty="0"/>
                  <a:t> a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x</a:t>
                </a:r>
                <a:r>
                  <a:rPr lang="de-DE" dirty="0"/>
                  <a:t>) </a:t>
                </a:r>
              </a:p>
              <a:p>
                <a:pPr lvl="1"/>
                <a:r>
                  <a:rPr lang="de-DE" dirty="0"/>
                  <a:t>The KL </a:t>
                </a:r>
                <a:r>
                  <a:rPr lang="de-DE" dirty="0" err="1"/>
                  <a:t>term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forcing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approximate</a:t>
                </a:r>
                <a:r>
                  <a:rPr lang="de-DE" dirty="0"/>
                  <a:t> </a:t>
                </a:r>
                <a:r>
                  <a:rPr lang="de-DE" dirty="0" err="1"/>
                  <a:t>posterior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 err="1"/>
                  <a:t>towards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prior</a:t>
                </a:r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D6599D07-F61C-4040-8189-043A21289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2E6542-5F79-2F4A-B3CF-A4459FA7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52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1F32E-6E68-0247-B5F9-F3076ACB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an </a:t>
            </a:r>
            <a:r>
              <a:rPr lang="de-DE" dirty="0" err="1"/>
              <a:t>autoencoder</a:t>
            </a:r>
            <a:r>
              <a:rPr lang="de-DE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2FDDA87-2D1B-4F44-951C-593A30C80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considered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encoder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hiddens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l-GR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decoder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r>
                  <a:rPr lang="de-DE" dirty="0"/>
                  <a:t>;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takes</a:t>
                </a:r>
                <a:r>
                  <a:rPr lang="de-DE" dirty="0"/>
                  <a:t> a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decodes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into</a:t>
                </a:r>
                <a:r>
                  <a:rPr lang="de-DE" dirty="0"/>
                  <a:t> a </a:t>
                </a:r>
                <a:r>
                  <a:rPr lang="de-DE" dirty="0" err="1"/>
                  <a:t>target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 err="1"/>
                  <a:t>From</a:t>
                </a:r>
                <a:r>
                  <a:rPr lang="de-DE" dirty="0"/>
                  <a:t> a </a:t>
                </a:r>
                <a:r>
                  <a:rPr lang="de-DE" dirty="0" err="1"/>
                  <a:t>practical</a:t>
                </a:r>
                <a:r>
                  <a:rPr lang="de-DE" dirty="0"/>
                  <a:t> </a:t>
                </a:r>
                <a:r>
                  <a:rPr lang="de-DE" dirty="0" err="1"/>
                  <a:t>standpoint</a:t>
                </a:r>
                <a:r>
                  <a:rPr lang="de-DE" dirty="0"/>
                  <a:t>, a VAE </a:t>
                </a:r>
                <a:r>
                  <a:rPr lang="de-DE" dirty="0" err="1"/>
                  <a:t>is</a:t>
                </a:r>
                <a:r>
                  <a:rPr lang="de-DE" dirty="0"/>
                  <a:t> a normal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key</a:t>
                </a:r>
                <a:r>
                  <a:rPr lang="de-DE" dirty="0"/>
                  <a:t> </a:t>
                </a:r>
                <a:r>
                  <a:rPr lang="de-DE" dirty="0" err="1"/>
                  <a:t>differences</a:t>
                </a:r>
                <a:r>
                  <a:rPr lang="de-DE" dirty="0"/>
                  <a:t>: </a:t>
                </a:r>
              </a:p>
              <a:p>
                <a:pPr lvl="1"/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encoder</a:t>
                </a:r>
                <a:r>
                  <a:rPr lang="de-DE" dirty="0"/>
                  <a:t> </a:t>
                </a:r>
                <a:r>
                  <a:rPr lang="de-DE" dirty="0" err="1"/>
                  <a:t>generates</a:t>
                </a:r>
                <a:r>
                  <a:rPr lang="de-DE" dirty="0"/>
                  <a:t> a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must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sampled</a:t>
                </a:r>
                <a:r>
                  <a:rPr lang="de-DE" dirty="0"/>
                  <a:t> </a:t>
                </a:r>
              </a:p>
              <a:p>
                <a:pPr lvl="2"/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r>
                  <a:rPr lang="de-DE" dirty="0"/>
                  <a:t> </a:t>
                </a:r>
                <a:r>
                  <a:rPr lang="de-DE" dirty="0" err="1"/>
                  <a:t>produces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dirty="0" err="1"/>
                  <a:t>statistics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(e.g. </a:t>
                </a:r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diagonal </a:t>
                </a:r>
                <a:r>
                  <a:rPr lang="de-DE" dirty="0" err="1"/>
                  <a:t>co-variances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typical</a:t>
                </a:r>
                <a:r>
                  <a:rPr lang="de-DE" dirty="0"/>
                  <a:t> VAE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) </a:t>
                </a:r>
              </a:p>
              <a:p>
                <a:pPr lvl="1"/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decoder</a:t>
                </a:r>
                <a:r>
                  <a:rPr lang="de-DE" dirty="0"/>
                  <a:t> </a:t>
                </a:r>
                <a:r>
                  <a:rPr lang="de-DE" dirty="0" err="1"/>
                  <a:t>generates</a:t>
                </a:r>
                <a:r>
                  <a:rPr lang="de-DE" dirty="0"/>
                  <a:t> a </a:t>
                </a:r>
                <a:r>
                  <a:rPr lang="de-DE" dirty="0" err="1"/>
                  <a:t>distribution</a:t>
                </a:r>
                <a:r>
                  <a:rPr lang="de-DE" dirty="0"/>
                  <a:t>, </a:t>
                </a:r>
                <a:r>
                  <a:rPr lang="de-DE" dirty="0" err="1"/>
                  <a:t>which</a:t>
                </a:r>
                <a:r>
                  <a:rPr lang="de-DE" dirty="0"/>
                  <a:t>, </a:t>
                </a:r>
                <a:r>
                  <a:rPr lang="de-DE" dirty="0" err="1"/>
                  <a:t>during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negative log-</a:t>
                </a:r>
                <a:r>
                  <a:rPr lang="de-DE" dirty="0" err="1"/>
                  <a:t>likelihood</a:t>
                </a:r>
                <a:r>
                  <a:rPr lang="de-DE" dirty="0"/>
                  <a:t> 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compared</a:t>
                </a:r>
                <a:r>
                  <a:rPr lang="de-DE" dirty="0"/>
                  <a:t> </a:t>
                </a:r>
                <a:r>
                  <a:rPr lang="de-DE" dirty="0" err="1"/>
                  <a:t>against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2FDDA87-2D1B-4F44-951C-593A30C80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B27704-A6AA-A247-808B-E8B97DD2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858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A985A-866D-CE41-A818-34A4B213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3E4EF7A-480A-8B48-8BCF-C67E0548E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725" y="1213069"/>
            <a:ext cx="7704856" cy="459553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A5FF4-8B07-9846-A9A7-5521D572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44FA2C-CAFB-0940-97B1-6C1CCBA34379}"/>
              </a:ext>
            </a:extLst>
          </p:cNvPr>
          <p:cNvSpPr txBox="1"/>
          <p:nvPr/>
        </p:nvSpPr>
        <p:spPr>
          <a:xfrm>
            <a:off x="1187450" y="1440928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without</a:t>
            </a:r>
            <a:r>
              <a:rPr lang="de-DE" sz="1400" dirty="0"/>
              <a:t> </a:t>
            </a:r>
            <a:r>
              <a:rPr lang="de-DE" sz="1400" dirty="0" err="1"/>
              <a:t>reparameterization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EA5FA7-01D2-284E-8E8F-7338EEF1A8D5}"/>
              </a:ext>
            </a:extLst>
          </p:cNvPr>
          <p:cNvSpPr txBox="1"/>
          <p:nvPr/>
        </p:nvSpPr>
        <p:spPr>
          <a:xfrm>
            <a:off x="5966903" y="1440929"/>
            <a:ext cx="198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reparameterization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05EDC4-9940-B341-9B45-EA9F98E79655}"/>
              </a:ext>
            </a:extLst>
          </p:cNvPr>
          <p:cNvSpPr txBox="1"/>
          <p:nvPr/>
        </p:nvSpPr>
        <p:spPr>
          <a:xfrm>
            <a:off x="492647" y="5951319"/>
            <a:ext cx="746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From</a:t>
            </a:r>
            <a:r>
              <a:rPr lang="de-DE" dirty="0"/>
              <a:t> Carl </a:t>
            </a:r>
            <a:r>
              <a:rPr lang="de-DE" dirty="0" err="1"/>
              <a:t>Doersch’s</a:t>
            </a:r>
            <a:r>
              <a:rPr lang="de-DE" dirty="0"/>
              <a:t> Tutorial on VAEs - </a:t>
            </a:r>
            <a:r>
              <a:rPr lang="de-DE" dirty="0">
                <a:hlinkClick r:id="rId3"/>
              </a:rPr>
              <a:t>https://</a:t>
            </a:r>
            <a:r>
              <a:rPr lang="de-DE" dirty="0" err="1">
                <a:hlinkClick r:id="rId3"/>
              </a:rPr>
              <a:t>arxiv.org</a:t>
            </a:r>
            <a:r>
              <a:rPr lang="de-DE" dirty="0">
                <a:hlinkClick r:id="rId3"/>
              </a:rPr>
              <a:t>/</a:t>
            </a:r>
            <a:r>
              <a:rPr lang="de-DE" dirty="0" err="1">
                <a:hlinkClick r:id="rId3"/>
              </a:rPr>
              <a:t>pdf</a:t>
            </a:r>
            <a:r>
              <a:rPr lang="de-DE" dirty="0">
                <a:hlinkClick r:id="rId3"/>
              </a:rPr>
              <a:t>/1606.05908.pdf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05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chine-learning-vs-deep-learn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7" y="2204864"/>
            <a:ext cx="6890920" cy="3360939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473102" y="6390029"/>
            <a:ext cx="6374361" cy="22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Adapted from https://</a:t>
            </a:r>
            <a:r>
              <a:rPr lang="en-US" sz="900" i="1" dirty="0" err="1"/>
              <a:t>www.xenonstack.com</a:t>
            </a:r>
            <a:r>
              <a:rPr lang="en-US" sz="900" i="1" dirty="0"/>
              <a:t>/blog/static/public/uploads/media/machine-learning-vs-deep-</a:t>
            </a:r>
            <a:r>
              <a:rPr lang="en-US" sz="900" i="1" dirty="0" err="1"/>
              <a:t>learning.png</a:t>
            </a:r>
            <a:endParaRPr lang="en-US" sz="90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3A54BC-5346-CE45-A538-F936D1564950}"/>
              </a:ext>
            </a:extLst>
          </p:cNvPr>
          <p:cNvSpPr txBox="1"/>
          <p:nvPr/>
        </p:nvSpPr>
        <p:spPr>
          <a:xfrm>
            <a:off x="2699792" y="2118092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Classical</a:t>
            </a:r>
            <a:r>
              <a:rPr lang="de-DE" sz="2400" dirty="0"/>
              <a:t> </a:t>
            </a:r>
            <a:r>
              <a:rPr lang="de-DE" sz="2400" dirty="0" err="1"/>
              <a:t>Machine</a:t>
            </a:r>
            <a:r>
              <a:rPr lang="de-DE" sz="2400" dirty="0"/>
              <a:t> Learning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890AFB-C1C1-C342-BCEE-B1304EDD2C01}"/>
              </a:ext>
            </a:extLst>
          </p:cNvPr>
          <p:cNvSpPr txBox="1"/>
          <p:nvPr/>
        </p:nvSpPr>
        <p:spPr>
          <a:xfrm>
            <a:off x="2788074" y="4047411"/>
            <a:ext cx="37444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Deep</a:t>
            </a:r>
            <a:r>
              <a:rPr lang="de-DE" sz="2400" dirty="0"/>
              <a:t> Learning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BD05B-A195-DE42-A35D-0473AAD8FD0A}"/>
              </a:ext>
            </a:extLst>
          </p:cNvPr>
          <p:cNvSpPr txBox="1"/>
          <p:nvPr/>
        </p:nvSpPr>
        <p:spPr>
          <a:xfrm>
            <a:off x="395537" y="1212794"/>
            <a:ext cx="2304256" cy="92333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car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presumed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</a:p>
          <a:p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mileage</a:t>
            </a:r>
            <a:endParaRPr lang="de-DE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D631062-E7AE-E242-8C1D-4CDF44AB1A1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547665" y="2136124"/>
            <a:ext cx="1368151" cy="747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CBB29C19-AF99-CF48-9965-C29F37CF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/>
              <a:t>Autoencoders </a:t>
            </a:r>
            <a:r>
              <a:rPr lang="de-DE" dirty="0" err="1"/>
              <a:t>for</a:t>
            </a:r>
            <a:r>
              <a:rPr lang="de-DE" dirty="0"/>
              <a:t> Feature </a:t>
            </a:r>
            <a:r>
              <a:rPr lang="de-DE" dirty="0" err="1"/>
              <a:t>Extraction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283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34F51-711A-744F-871F-152E719C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VAE Models </a:t>
            </a:r>
            <a:r>
              <a:rPr lang="de-DE" dirty="0" err="1"/>
              <a:t>and</a:t>
            </a:r>
            <a:r>
              <a:rPr lang="de-DE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0113813-ED7F-CE47-91C7-34C9AF9D71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VAEs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used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kind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</a:p>
              <a:p>
                <a:pPr lvl="1"/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network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architecture</a:t>
                </a:r>
                <a:r>
                  <a:rPr lang="de-DE" sz="2200" dirty="0"/>
                  <a:t> just </a:t>
                </a:r>
                <a:r>
                  <a:rPr lang="de-DE" sz="2200" dirty="0" err="1"/>
                  <a:t>need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set</a:t>
                </a:r>
                <a:endParaRPr lang="de-DE" sz="2200" dirty="0"/>
              </a:p>
              <a:p>
                <a:pPr lvl="1"/>
                <a:r>
                  <a:rPr lang="de-DE" sz="2200" dirty="0"/>
                  <a:t>e.g. </a:t>
                </a:r>
                <a:r>
                  <a:rPr lang="de-DE" sz="2200" dirty="0" err="1"/>
                  <a:t>it’s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common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convolutions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encoder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transpose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convolutions</a:t>
                </a:r>
                <a:r>
                  <a:rPr lang="de-DE" sz="2200" dirty="0"/>
                  <a:t> in (</a:t>
                </a:r>
                <a:r>
                  <a:rPr lang="de-DE" sz="2200" dirty="0" err="1"/>
                  <a:t>Gaussian</a:t>
                </a:r>
                <a:r>
                  <a:rPr lang="de-DE" sz="2200" dirty="0"/>
                  <a:t>) </a:t>
                </a:r>
                <a:r>
                  <a:rPr lang="de-DE" sz="2200" dirty="0" err="1"/>
                  <a:t>decoder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image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</a:p>
              <a:p>
                <a:r>
                  <a:rPr lang="de-DE" sz="2400" dirty="0"/>
                  <a:t>VAEs </a:t>
                </a:r>
                <a:r>
                  <a:rPr lang="de-DE" sz="2400" dirty="0" err="1"/>
                  <a:t>tend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easy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optimise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convergence</a:t>
                </a:r>
                <a:r>
                  <a:rPr lang="de-DE" sz="2400" dirty="0"/>
                  <a:t> </a:t>
                </a:r>
              </a:p>
              <a:p>
                <a:r>
                  <a:rPr lang="de-DE" sz="2400" dirty="0"/>
                  <a:t>VAEs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reputation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producing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blurry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reconstructions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images</a:t>
                </a:r>
                <a:r>
                  <a:rPr lang="de-DE" sz="2400" dirty="0"/>
                  <a:t> </a:t>
                </a:r>
              </a:p>
              <a:p>
                <a:pPr lvl="1"/>
                <a:r>
                  <a:rPr lang="de-DE" sz="2200" dirty="0" err="1"/>
                  <a:t>Supposed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due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side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effect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maximum-likelihood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training</a:t>
                </a:r>
                <a:r>
                  <a:rPr lang="de-DE" sz="2200" dirty="0"/>
                  <a:t> </a:t>
                </a:r>
              </a:p>
              <a:p>
                <a:r>
                  <a:rPr lang="de-DE" sz="2400" dirty="0"/>
                  <a:t>VAEs </a:t>
                </a:r>
                <a:r>
                  <a:rPr lang="de-DE" sz="2400" dirty="0" err="1"/>
                  <a:t>tend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utilise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small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subset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dimensions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400" dirty="0"/>
              </a:p>
              <a:p>
                <a:pPr lvl="1"/>
                <a:r>
                  <a:rPr lang="de-DE" sz="2200" dirty="0"/>
                  <a:t>Pro: </a:t>
                </a:r>
                <a:r>
                  <a:rPr lang="de-DE" sz="2200" dirty="0" err="1"/>
                  <a:t>automatic</a:t>
                </a:r>
                <a:r>
                  <a:rPr lang="de-DE" sz="2200" dirty="0"/>
                  <a:t> latent variable </a:t>
                </a:r>
                <a:r>
                  <a:rPr lang="de-DE" sz="2200" dirty="0" err="1"/>
                  <a:t>selection</a:t>
                </a:r>
                <a:endParaRPr lang="de-DE" sz="2200" dirty="0"/>
              </a:p>
              <a:p>
                <a:pPr lvl="1"/>
                <a:r>
                  <a:rPr lang="de-DE" sz="2200" dirty="0" err="1"/>
                  <a:t>Con</a:t>
                </a:r>
                <a:r>
                  <a:rPr lang="de-DE" sz="2200" dirty="0"/>
                  <a:t>: </a:t>
                </a:r>
                <a:r>
                  <a:rPr lang="de-DE" sz="2200" dirty="0" err="1"/>
                  <a:t>better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reconstructions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should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possible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given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available</a:t>
                </a:r>
                <a:r>
                  <a:rPr lang="de-DE" sz="2200" dirty="0"/>
                  <a:t> code-</a:t>
                </a:r>
                <a:r>
                  <a:rPr lang="de-DE" sz="2200" dirty="0" err="1"/>
                  <a:t>space</a:t>
                </a:r>
                <a:r>
                  <a:rPr lang="de-DE" sz="2200" dirty="0"/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0113813-ED7F-CE47-91C7-34C9AF9D7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020" r="-154" b="-63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8E4AEF-0C39-6344-B11B-B7229450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259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088A95D-1140-BB4E-A593-34A6F92C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Generative </a:t>
            </a:r>
            <a:r>
              <a:rPr lang="de-DE" dirty="0" err="1"/>
              <a:t>Adverserial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C9A1A7D-E03E-5E43-884B-B45848678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94C9E3-6599-DB4B-A6A1-1348D2B3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789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F708C1-8F7F-3644-AF00-99AA13FE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E13A3313-DFE6-AD49-AADA-65B8E61C0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Pitch a </a:t>
                </a:r>
                <a:r>
                  <a:rPr lang="de-DE" dirty="0" err="1"/>
                  <a:t>generator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a </a:t>
                </a:r>
                <a:r>
                  <a:rPr lang="de-DE" dirty="0" err="1"/>
                  <a:t>discriminator</a:t>
                </a:r>
                <a:r>
                  <a:rPr lang="de-DE" dirty="0"/>
                  <a:t> </a:t>
                </a:r>
                <a:r>
                  <a:rPr lang="de-DE" dirty="0" err="1"/>
                  <a:t>against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Generator </a:t>
                </a:r>
                <a:r>
                  <a:rPr lang="de-DE" dirty="0" err="1"/>
                  <a:t>tries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draw</a:t>
                </a:r>
                <a:r>
                  <a:rPr lang="de-DE" dirty="0"/>
                  <a:t> </a:t>
                </a:r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:r>
                  <a:rPr lang="de-DE" dirty="0" err="1"/>
                  <a:t>Discriminator</a:t>
                </a:r>
                <a:r>
                  <a:rPr lang="de-DE" dirty="0"/>
                  <a:t> </a:t>
                </a:r>
                <a:r>
                  <a:rPr lang="de-DE" dirty="0" err="1"/>
                  <a:t>tries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tell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sample </a:t>
                </a:r>
                <a:r>
                  <a:rPr lang="de-DE" dirty="0" err="1"/>
                  <a:t>came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generator</a:t>
                </a:r>
                <a:r>
                  <a:rPr lang="de-DE" dirty="0"/>
                  <a:t> (fake)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real </a:t>
                </a:r>
                <a:r>
                  <a:rPr lang="de-DE" dirty="0" err="1"/>
                  <a:t>world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discriminator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generator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deep</a:t>
                </a:r>
                <a:r>
                  <a:rPr lang="de-DE" dirty="0"/>
                  <a:t> </a:t>
                </a:r>
                <a:r>
                  <a:rPr lang="de-DE" dirty="0" err="1"/>
                  <a:t>networks</a:t>
                </a:r>
                <a:r>
                  <a:rPr lang="de-DE" dirty="0"/>
                  <a:t> (</a:t>
                </a:r>
                <a:r>
                  <a:rPr lang="de-DE" dirty="0" err="1"/>
                  <a:t>differentiable</a:t>
                </a:r>
                <a:r>
                  <a:rPr lang="de-DE" dirty="0"/>
                  <a:t> </a:t>
                </a:r>
                <a:r>
                  <a:rPr lang="de-DE" dirty="0" err="1"/>
                  <a:t>functions</a:t>
                </a:r>
                <a:r>
                  <a:rPr lang="de-DE" dirty="0"/>
                  <a:t>) </a:t>
                </a:r>
              </a:p>
              <a:p>
                <a:r>
                  <a:rPr lang="de-DE" dirty="0" err="1"/>
                  <a:t>LeCun</a:t>
                </a:r>
                <a:r>
                  <a:rPr lang="de-DE" dirty="0"/>
                  <a:t> </a:t>
                </a:r>
                <a:r>
                  <a:rPr lang="de-DE" dirty="0" err="1"/>
                  <a:t>himself</a:t>
                </a:r>
                <a:r>
                  <a:rPr lang="de-DE" dirty="0"/>
                  <a:t> </a:t>
                </a:r>
                <a:r>
                  <a:rPr lang="de-DE" dirty="0" err="1"/>
                  <a:t>again</a:t>
                </a:r>
                <a:r>
                  <a:rPr lang="de-DE" dirty="0"/>
                  <a:t>: ‘GANs,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:r>
                  <a:rPr lang="de-DE" dirty="0" err="1"/>
                  <a:t>interesting</a:t>
                </a:r>
                <a:r>
                  <a:rPr lang="de-DE" dirty="0"/>
                  <a:t> </a:t>
                </a:r>
                <a:r>
                  <a:rPr lang="de-DE" dirty="0" err="1"/>
                  <a:t>idea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last </a:t>
                </a:r>
                <a:r>
                  <a:rPr lang="de-DE" dirty="0" err="1"/>
                  <a:t>ten</a:t>
                </a:r>
                <a:r>
                  <a:rPr lang="de-DE" dirty="0"/>
                  <a:t> </a:t>
                </a:r>
                <a:r>
                  <a:rPr lang="de-DE" dirty="0" err="1"/>
                  <a:t>years</a:t>
                </a:r>
                <a:r>
                  <a:rPr lang="de-DE" dirty="0"/>
                  <a:t> in </a:t>
                </a:r>
                <a:r>
                  <a:rPr lang="de-DE" dirty="0" err="1"/>
                  <a:t>machine</a:t>
                </a:r>
                <a:r>
                  <a:rPr lang="de-DE" dirty="0"/>
                  <a:t> </a:t>
                </a:r>
                <a:r>
                  <a:rPr lang="de-DE" dirty="0" err="1"/>
                  <a:t>learning</a:t>
                </a:r>
                <a:r>
                  <a:rPr lang="de-DE" dirty="0"/>
                  <a:t>‘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E13A3313-DFE6-AD49-AADA-65B8E61C0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13158D-5A67-3D45-A313-CC7B8C18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779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7EB07-B07A-894F-9690-933F3A8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Architecture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59D8070-234B-CB4F-8A1A-3D8B6853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218" y="1196975"/>
            <a:ext cx="7277564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187BF7-43C8-CC46-B85F-3A2A12C8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46D72B-7CDB-C54D-8DEB-CD80EB2F3512}"/>
              </a:ext>
            </a:extLst>
          </p:cNvPr>
          <p:cNvSpPr txBox="1"/>
          <p:nvPr/>
        </p:nvSpPr>
        <p:spPr>
          <a:xfrm rot="16200000">
            <a:off x="5634713" y="4575224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w.r.t</a:t>
            </a:r>
            <a:r>
              <a:rPr lang="de-DE" sz="1200" dirty="0"/>
              <a:t>. </a:t>
            </a:r>
          </a:p>
          <a:p>
            <a:r>
              <a:rPr lang="de-DE" sz="1200" dirty="0" err="1"/>
              <a:t>discriminator</a:t>
            </a:r>
            <a:r>
              <a:rPr lang="de-DE" sz="1200" dirty="0"/>
              <a:t> </a:t>
            </a:r>
          </a:p>
          <a:p>
            <a:r>
              <a:rPr lang="de-DE" sz="1200" dirty="0" err="1"/>
              <a:t>error</a:t>
            </a:r>
            <a:r>
              <a:rPr lang="de-DE" sz="1200" dirty="0"/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1106D0-47D0-5D4D-BFE3-D37CE26C3510}"/>
              </a:ext>
            </a:extLst>
          </p:cNvPr>
          <p:cNvSpPr txBox="1"/>
          <p:nvPr/>
        </p:nvSpPr>
        <p:spPr>
          <a:xfrm>
            <a:off x="3203848" y="5661025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w.r.t</a:t>
            </a:r>
            <a:r>
              <a:rPr lang="de-DE" sz="1200" dirty="0"/>
              <a:t>. </a:t>
            </a:r>
            <a:r>
              <a:rPr lang="de-DE" sz="1200" dirty="0" err="1"/>
              <a:t>generator</a:t>
            </a:r>
            <a:r>
              <a:rPr lang="de-DE" sz="1200" dirty="0"/>
              <a:t> </a:t>
            </a:r>
            <a:r>
              <a:rPr lang="de-DE" sz="1200" dirty="0" err="1"/>
              <a:t>error</a:t>
            </a:r>
            <a:r>
              <a:rPr lang="de-D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3717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7C75B-60CA-BE49-90C2-A9E3BDF1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GANs </a:t>
            </a:r>
            <a:r>
              <a:rPr lang="de-DE" dirty="0" err="1"/>
              <a:t>formally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367F229-A3BE-0846-A896-B2B6EF168B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 The </a:t>
                </a:r>
                <a:r>
                  <a:rPr lang="de-DE" dirty="0" err="1"/>
                  <a:t>generator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:r>
                  <a:rPr lang="de-DE" dirty="0"/>
                  <a:t>Input: sample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de-DE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 </a:t>
                </a:r>
                <a:endParaRPr lang="de-DE" dirty="0"/>
              </a:p>
              <a:p>
                <a:pPr lvl="1"/>
                <a:r>
                  <a:rPr lang="de-DE" dirty="0"/>
                  <a:t>Output: sample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sup>
                    </m:sSup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∼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𝑑𝑖𝑠𝑡𝑟𝑖𝑏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dirty="0">
                    <a:solidFill>
                      <a:srgbClr val="3C8C9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&lt;&lt;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/>
                  <a:t>The </a:t>
                </a:r>
                <a:r>
                  <a:rPr lang="de-DE" dirty="0" err="1"/>
                  <a:t>discriminator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Input: sample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Out: 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de-DE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query</a:t>
                </a:r>
                <a:r>
                  <a:rPr lang="de-DE" dirty="0"/>
                  <a:t>: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fake </a:t>
                </a:r>
                <a:r>
                  <a:rPr lang="de-DE" dirty="0" err="1"/>
                  <a:t>or</a:t>
                </a:r>
                <a:r>
                  <a:rPr lang="de-DE" dirty="0"/>
                  <a:t> real?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367F229-A3BE-0846-A896-B2B6EF168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BB05CB-E3E3-1343-8FA4-376A5129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267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71504-B2AB-264F-A078-5AED5370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GANs </a:t>
            </a:r>
            <a:r>
              <a:rPr lang="de-DE" dirty="0" err="1"/>
              <a:t>practically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6D99B-0BED-0445-8281-7359114E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Training a </a:t>
            </a:r>
            <a:r>
              <a:rPr lang="de-DE" dirty="0" err="1"/>
              <a:t>standard</a:t>
            </a:r>
            <a:r>
              <a:rPr lang="de-DE" dirty="0"/>
              <a:t> GAN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undesirable</a:t>
            </a:r>
            <a:r>
              <a:rPr lang="de-DE" dirty="0"/>
              <a:t> </a:t>
            </a:r>
            <a:r>
              <a:rPr lang="de-DE" dirty="0" err="1"/>
              <a:t>behaviours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Oscillations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convergence</a:t>
            </a:r>
            <a:r>
              <a:rPr lang="de-DE" dirty="0"/>
              <a:t>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guarantee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will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decrease</a:t>
            </a:r>
            <a:r>
              <a:rPr lang="de-DE" dirty="0"/>
              <a:t>... </a:t>
            </a:r>
          </a:p>
          <a:p>
            <a:pPr lvl="2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 GAN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saddle</a:t>
            </a:r>
            <a:r>
              <a:rPr lang="de-DE" dirty="0"/>
              <a:t>-point </a:t>
            </a:r>
            <a:r>
              <a:rPr lang="de-DE" dirty="0" err="1"/>
              <a:t>solution</a:t>
            </a:r>
            <a:r>
              <a:rPr lang="de-DE" dirty="0"/>
              <a:t>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minima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collapse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,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sub-population, </a:t>
            </a:r>
            <a:r>
              <a:rPr lang="de-DE" dirty="0" err="1"/>
              <a:t>concentrating</a:t>
            </a:r>
            <a:r>
              <a:rPr lang="de-DE" dirty="0"/>
              <a:t> on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. </a:t>
            </a:r>
          </a:p>
          <a:p>
            <a:r>
              <a:rPr lang="de-DE" dirty="0" err="1"/>
              <a:t>Additionally</a:t>
            </a:r>
            <a:r>
              <a:rPr lang="de-DE" dirty="0"/>
              <a:t>,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boils</a:t>
            </a:r>
            <a:r>
              <a:rPr lang="de-DE" dirty="0"/>
              <a:t> down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heuristic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4AC41C-9B0D-FF4C-97DD-0DD96E73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58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1ECCC-E875-0D48-921F-0AB1532B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Convolutional</a:t>
            </a:r>
            <a:r>
              <a:rPr lang="de-DE" dirty="0"/>
              <a:t> GANs (DCGANs)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7B383C-E26F-F246-8759-0CDD527E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Motivates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GANS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reusable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</a:t>
            </a:r>
            <a:r>
              <a:rPr lang="de-DE" dirty="0" err="1"/>
              <a:t>representations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large </a:t>
            </a:r>
            <a:r>
              <a:rPr lang="de-DE" dirty="0" err="1"/>
              <a:t>unlabelled</a:t>
            </a:r>
            <a:r>
              <a:rPr lang="de-DE" dirty="0"/>
              <a:t> </a:t>
            </a:r>
            <a:r>
              <a:rPr lang="de-DE" dirty="0" err="1"/>
              <a:t>datasets</a:t>
            </a:r>
            <a:r>
              <a:rPr lang="de-DE" dirty="0"/>
              <a:t> </a:t>
            </a:r>
          </a:p>
          <a:p>
            <a:r>
              <a:rPr lang="de-DE" dirty="0"/>
              <a:t>GANs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unstable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,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resulting</a:t>
            </a:r>
            <a:r>
              <a:rPr lang="de-DE" dirty="0"/>
              <a:t> in </a:t>
            </a:r>
            <a:r>
              <a:rPr lang="de-DE" dirty="0" err="1"/>
              <a:t>generators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“</a:t>
            </a:r>
            <a:r>
              <a:rPr lang="de-DE" dirty="0" err="1"/>
              <a:t>nonsensical</a:t>
            </a:r>
            <a:r>
              <a:rPr lang="de-DE" dirty="0"/>
              <a:t> </a:t>
            </a:r>
            <a:r>
              <a:rPr lang="de-DE" dirty="0" err="1"/>
              <a:t>outputs</a:t>
            </a:r>
            <a:r>
              <a:rPr lang="de-DE" dirty="0"/>
              <a:t>” </a:t>
            </a:r>
          </a:p>
          <a:p>
            <a:r>
              <a:rPr lang="de-DE" dirty="0"/>
              <a:t>Model </a:t>
            </a:r>
            <a:r>
              <a:rPr lang="de-DE" dirty="0" err="1"/>
              <a:t>exploration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architectures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in </a:t>
            </a:r>
            <a:r>
              <a:rPr lang="de-DE" b="1" dirty="0" err="1"/>
              <a:t>stable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datasets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73F437-80A2-3B43-A94E-48F9E551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96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66BC1-ECA9-5E41-B5A6-04EBCAC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Coping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problems</a:t>
            </a:r>
            <a:r>
              <a:rPr lang="de-DE" sz="2800" dirty="0"/>
              <a:t>: </a:t>
            </a:r>
            <a:r>
              <a:rPr lang="de-DE" sz="2800" dirty="0" err="1"/>
              <a:t>architecture</a:t>
            </a:r>
            <a:r>
              <a:rPr lang="de-DE" sz="2800" dirty="0"/>
              <a:t> </a:t>
            </a:r>
            <a:r>
              <a:rPr lang="de-DE" sz="2800" dirty="0" err="1"/>
              <a:t>guidelines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54C0CE-37FA-D344-BB32-FADC86A2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err="1"/>
              <a:t>Replace</a:t>
            </a:r>
            <a:r>
              <a:rPr lang="de-DE" sz="2200" dirty="0"/>
              <a:t> </a:t>
            </a:r>
            <a:r>
              <a:rPr lang="de-DE" sz="2200" dirty="0" err="1"/>
              <a:t>pooling</a:t>
            </a:r>
            <a:r>
              <a:rPr lang="de-DE" sz="2200" dirty="0"/>
              <a:t> </a:t>
            </a:r>
            <a:r>
              <a:rPr lang="de-DE" sz="2200" dirty="0" err="1"/>
              <a:t>layers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strided</a:t>
            </a:r>
            <a:r>
              <a:rPr lang="de-DE" sz="2200" dirty="0"/>
              <a:t> </a:t>
            </a:r>
            <a:r>
              <a:rPr lang="de-DE" sz="2200" dirty="0" err="1"/>
              <a:t>convolutions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discriminator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fractional-strided</a:t>
            </a:r>
            <a:r>
              <a:rPr lang="de-DE" sz="2200" dirty="0"/>
              <a:t> (</a:t>
            </a:r>
            <a:r>
              <a:rPr lang="de-DE" sz="2200" dirty="0" err="1"/>
              <a:t>transpose</a:t>
            </a:r>
            <a:r>
              <a:rPr lang="de-DE" sz="2200" dirty="0"/>
              <a:t>) </a:t>
            </a:r>
            <a:r>
              <a:rPr lang="de-DE" sz="2200" dirty="0" err="1"/>
              <a:t>convolutions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generator</a:t>
            </a:r>
            <a:r>
              <a:rPr lang="de-DE" sz="2200" dirty="0"/>
              <a:t>. </a:t>
            </a:r>
          </a:p>
          <a:p>
            <a:pPr lvl="1"/>
            <a:r>
              <a:rPr lang="de-DE" sz="2000" dirty="0"/>
              <a:t>This will </a:t>
            </a:r>
            <a:r>
              <a:rPr lang="de-DE" sz="2000" dirty="0" err="1"/>
              <a:t>allow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network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learn</a:t>
            </a:r>
            <a:r>
              <a:rPr lang="de-DE" sz="2000" dirty="0"/>
              <a:t>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own</a:t>
            </a:r>
            <a:r>
              <a:rPr lang="de-DE" sz="2000" dirty="0"/>
              <a:t> </a:t>
            </a:r>
            <a:r>
              <a:rPr lang="de-DE" sz="2000" dirty="0" err="1"/>
              <a:t>spatial</a:t>
            </a:r>
            <a:r>
              <a:rPr lang="de-DE" sz="2000" dirty="0"/>
              <a:t> </a:t>
            </a:r>
            <a:r>
              <a:rPr lang="de-DE" sz="2000" dirty="0" err="1"/>
              <a:t>downsampling</a:t>
            </a:r>
            <a:r>
              <a:rPr lang="de-DE" sz="2000" dirty="0"/>
              <a:t>. </a:t>
            </a:r>
          </a:p>
          <a:p>
            <a:r>
              <a:rPr lang="de-DE" sz="2200" dirty="0" err="1"/>
              <a:t>Use</a:t>
            </a:r>
            <a:r>
              <a:rPr lang="de-DE" sz="2200" dirty="0"/>
              <a:t> batchnorm in </a:t>
            </a:r>
            <a:r>
              <a:rPr lang="de-DE" sz="2200" dirty="0" err="1"/>
              <a:t>both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generator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discriminator</a:t>
            </a:r>
            <a:r>
              <a:rPr lang="de-DE" sz="2200" dirty="0"/>
              <a:t>. </a:t>
            </a:r>
          </a:p>
          <a:p>
            <a:pPr lvl="1"/>
            <a:r>
              <a:rPr lang="de-DE" sz="2000" dirty="0"/>
              <a:t>This </a:t>
            </a:r>
            <a:r>
              <a:rPr lang="de-DE" sz="2000" dirty="0" err="1"/>
              <a:t>helps</a:t>
            </a:r>
            <a:r>
              <a:rPr lang="de-DE" sz="2000" dirty="0"/>
              <a:t> deal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training</a:t>
            </a:r>
            <a:r>
              <a:rPr lang="de-DE" sz="2000" dirty="0"/>
              <a:t> </a:t>
            </a:r>
            <a:r>
              <a:rPr lang="de-DE" sz="2000" dirty="0" err="1"/>
              <a:t>problems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poor</a:t>
            </a:r>
            <a:r>
              <a:rPr lang="de-DE" sz="2000" dirty="0"/>
              <a:t> </a:t>
            </a:r>
            <a:r>
              <a:rPr lang="de-DE" sz="2000" dirty="0" err="1"/>
              <a:t>initialisation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helps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gradient</a:t>
            </a:r>
            <a:r>
              <a:rPr lang="de-DE" sz="2000" dirty="0"/>
              <a:t> </a:t>
            </a:r>
            <a:r>
              <a:rPr lang="de-DE" sz="2000" dirty="0" err="1"/>
              <a:t>flow</a:t>
            </a:r>
            <a:r>
              <a:rPr lang="de-DE" sz="2000" dirty="0"/>
              <a:t>. </a:t>
            </a:r>
          </a:p>
          <a:p>
            <a:r>
              <a:rPr lang="de-DE" sz="2200" dirty="0" err="1"/>
              <a:t>Eliminate</a:t>
            </a:r>
            <a:r>
              <a:rPr lang="de-DE" sz="2200" dirty="0"/>
              <a:t> </a:t>
            </a:r>
            <a:r>
              <a:rPr lang="de-DE" sz="2200" dirty="0" err="1"/>
              <a:t>fully</a:t>
            </a:r>
            <a:r>
              <a:rPr lang="de-DE" sz="2200" dirty="0"/>
              <a:t> </a:t>
            </a:r>
            <a:r>
              <a:rPr lang="de-DE" sz="2200" dirty="0" err="1"/>
              <a:t>connected</a:t>
            </a:r>
            <a:r>
              <a:rPr lang="de-DE" sz="2200" dirty="0"/>
              <a:t> </a:t>
            </a:r>
            <a:r>
              <a:rPr lang="de-DE" sz="2200" dirty="0" err="1"/>
              <a:t>hidden</a:t>
            </a:r>
            <a:r>
              <a:rPr lang="de-DE" sz="2200" dirty="0"/>
              <a:t> </a:t>
            </a:r>
            <a:r>
              <a:rPr lang="de-DE" sz="2200" dirty="0" err="1"/>
              <a:t>layers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deeper</a:t>
            </a:r>
            <a:r>
              <a:rPr lang="de-DE" sz="2200" dirty="0"/>
              <a:t> </a:t>
            </a:r>
            <a:r>
              <a:rPr lang="de-DE" sz="2200" dirty="0" err="1"/>
              <a:t>architectures</a:t>
            </a:r>
            <a:r>
              <a:rPr lang="de-DE" sz="2200" dirty="0"/>
              <a:t>. </a:t>
            </a:r>
          </a:p>
          <a:p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ReLU</a:t>
            </a:r>
            <a:r>
              <a:rPr lang="de-DE" sz="2200" dirty="0"/>
              <a:t> </a:t>
            </a:r>
            <a:r>
              <a:rPr lang="de-DE" sz="2200" dirty="0" err="1"/>
              <a:t>activation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generator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all </a:t>
            </a:r>
            <a:r>
              <a:rPr lang="de-DE" sz="2200" dirty="0" err="1"/>
              <a:t>layers</a:t>
            </a:r>
            <a:r>
              <a:rPr lang="de-DE" sz="2200" dirty="0"/>
              <a:t> </a:t>
            </a:r>
            <a:r>
              <a:rPr lang="de-DE" sz="2200" dirty="0" err="1"/>
              <a:t>except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output</a:t>
            </a:r>
            <a:r>
              <a:rPr lang="de-DE" sz="2200" dirty="0"/>
              <a:t>, </a:t>
            </a:r>
            <a:r>
              <a:rPr lang="de-DE" sz="2200" dirty="0" err="1"/>
              <a:t>which</a:t>
            </a:r>
            <a:r>
              <a:rPr lang="de-DE" sz="2200" dirty="0"/>
              <a:t> </a:t>
            </a:r>
            <a:r>
              <a:rPr lang="de-DE" sz="2200" dirty="0" err="1"/>
              <a:t>uses</a:t>
            </a:r>
            <a:r>
              <a:rPr lang="de-DE" sz="2200" dirty="0"/>
              <a:t> </a:t>
            </a:r>
            <a:r>
              <a:rPr lang="de-DE" sz="2200" dirty="0" err="1"/>
              <a:t>tanh</a:t>
            </a:r>
            <a:r>
              <a:rPr lang="de-DE" sz="2200" dirty="0"/>
              <a:t>. </a:t>
            </a:r>
          </a:p>
          <a:p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LeakyReLU</a:t>
            </a:r>
            <a:r>
              <a:rPr lang="de-DE" sz="2200" dirty="0"/>
              <a:t> </a:t>
            </a:r>
            <a:r>
              <a:rPr lang="de-DE" sz="2200" dirty="0" err="1"/>
              <a:t>activation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discriminator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all </a:t>
            </a:r>
            <a:r>
              <a:rPr lang="de-DE" sz="2200" dirty="0" err="1"/>
              <a:t>layers</a:t>
            </a:r>
            <a:r>
              <a:rPr lang="de-DE" sz="2200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881120-EFAB-274B-8B9E-7B91F203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702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3526-9D10-5E42-B174-814B953D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on generative </a:t>
            </a:r>
            <a:r>
              <a:rPr lang="de-DE" dirty="0" err="1"/>
              <a:t>modelling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BD07FB-4B9E-6247-A687-81DC2BC5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Generative </a:t>
            </a:r>
            <a:r>
              <a:rPr lang="de-DE" sz="2400" dirty="0" err="1"/>
              <a:t>modelling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massive </a:t>
            </a:r>
            <a:r>
              <a:rPr lang="de-DE" sz="2400" dirty="0" err="1"/>
              <a:t>field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a </a:t>
            </a:r>
            <a:r>
              <a:rPr lang="de-DE" sz="2400" dirty="0" err="1"/>
              <a:t>long</a:t>
            </a:r>
            <a:r>
              <a:rPr lang="de-DE" sz="2400" dirty="0"/>
              <a:t> </a:t>
            </a:r>
            <a:r>
              <a:rPr lang="de-DE" sz="2400" dirty="0" err="1"/>
              <a:t>history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Differentiable</a:t>
            </a:r>
            <a:r>
              <a:rPr lang="de-DE" sz="2400" dirty="0"/>
              <a:t> </a:t>
            </a:r>
            <a:r>
              <a:rPr lang="de-DE" sz="2400" dirty="0" err="1"/>
              <a:t>generators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had</a:t>
            </a:r>
            <a:r>
              <a:rPr lang="de-DE" sz="2400" dirty="0"/>
              <a:t> a </a:t>
            </a:r>
            <a:r>
              <a:rPr lang="de-DE" sz="2400" dirty="0" err="1"/>
              <a:t>profound</a:t>
            </a:r>
            <a:r>
              <a:rPr lang="de-DE" sz="2400" dirty="0"/>
              <a:t> </a:t>
            </a:r>
            <a:r>
              <a:rPr lang="de-DE" sz="2400" dirty="0" err="1"/>
              <a:t>impact</a:t>
            </a:r>
            <a:r>
              <a:rPr lang="de-DE" sz="2400" dirty="0"/>
              <a:t> in </a:t>
            </a:r>
            <a:r>
              <a:rPr lang="de-DE" sz="2400" dirty="0" err="1"/>
              <a:t>making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real </a:t>
            </a:r>
            <a:r>
              <a:rPr lang="de-DE" sz="2400" dirty="0" err="1"/>
              <a:t>data</a:t>
            </a:r>
            <a:r>
              <a:rPr lang="de-DE" sz="2400" dirty="0"/>
              <a:t> at </a:t>
            </a:r>
            <a:r>
              <a:rPr lang="de-DE" sz="2400" dirty="0" err="1"/>
              <a:t>scale</a:t>
            </a:r>
            <a:r>
              <a:rPr lang="de-DE" sz="2400" dirty="0"/>
              <a:t> </a:t>
            </a:r>
          </a:p>
          <a:p>
            <a:r>
              <a:rPr lang="de-DE" sz="2400" dirty="0"/>
              <a:t>VAEs </a:t>
            </a:r>
            <a:r>
              <a:rPr lang="de-DE" sz="2400" dirty="0" err="1"/>
              <a:t>and</a:t>
            </a:r>
            <a:r>
              <a:rPr lang="de-DE" sz="2400" dirty="0"/>
              <a:t> GANs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currently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most</a:t>
            </a:r>
            <a:r>
              <a:rPr lang="de-DE" sz="2400" dirty="0"/>
              <a:t> </a:t>
            </a:r>
            <a:r>
              <a:rPr lang="de-DE" sz="2400" dirty="0" err="1"/>
              <a:t>popular</a:t>
            </a:r>
            <a:r>
              <a:rPr lang="de-DE" sz="2400" dirty="0"/>
              <a:t> </a:t>
            </a:r>
            <a:r>
              <a:rPr lang="de-DE" sz="2400" dirty="0" err="1"/>
              <a:t>approaches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training</a:t>
            </a:r>
            <a:r>
              <a:rPr lang="de-DE" sz="2400" dirty="0"/>
              <a:t> </a:t>
            </a:r>
            <a:r>
              <a:rPr lang="de-DE" sz="2400" dirty="0" err="1"/>
              <a:t>generators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spatial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We’ve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scratched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surface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generative </a:t>
            </a:r>
            <a:r>
              <a:rPr lang="de-DE" sz="2400" dirty="0" err="1"/>
              <a:t>modelling</a:t>
            </a:r>
            <a:r>
              <a:rPr lang="de-DE" sz="2400" dirty="0"/>
              <a:t> </a:t>
            </a:r>
          </a:p>
          <a:p>
            <a:pPr lvl="1"/>
            <a:r>
              <a:rPr lang="de-DE" sz="2200" dirty="0"/>
              <a:t>Auto-regressive </a:t>
            </a:r>
            <a:r>
              <a:rPr lang="de-DE" sz="2200" dirty="0" err="1"/>
              <a:t>approaches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popular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sequences</a:t>
            </a:r>
            <a:r>
              <a:rPr lang="de-DE" sz="2200" dirty="0"/>
              <a:t> (e.g. </a:t>
            </a:r>
            <a:r>
              <a:rPr lang="de-DE" sz="2200" dirty="0" err="1"/>
              <a:t>language</a:t>
            </a:r>
            <a:r>
              <a:rPr lang="de-DE" sz="2200" dirty="0"/>
              <a:t> </a:t>
            </a:r>
            <a:r>
              <a:rPr lang="de-DE" sz="2200" dirty="0" err="1"/>
              <a:t>modelling</a:t>
            </a:r>
            <a:r>
              <a:rPr lang="de-DE" sz="2200" dirty="0"/>
              <a:t>). </a:t>
            </a:r>
          </a:p>
          <a:p>
            <a:pPr lvl="2"/>
            <a:r>
              <a:rPr lang="de-DE" dirty="0"/>
              <a:t>But 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(e.g. </a:t>
            </a:r>
            <a:r>
              <a:rPr lang="de-DE" dirty="0" err="1"/>
              <a:t>PixelRNN</a:t>
            </a:r>
            <a:r>
              <a:rPr lang="de-DE" dirty="0"/>
              <a:t>, </a:t>
            </a:r>
            <a:r>
              <a:rPr lang="de-DE" dirty="0" err="1"/>
              <a:t>PixelCNN</a:t>
            </a:r>
            <a:r>
              <a:rPr lang="de-DE" dirty="0"/>
              <a:t>) </a:t>
            </a:r>
          </a:p>
          <a:p>
            <a:pPr lvl="1"/>
            <a:r>
              <a:rPr lang="de-DE" sz="2200" dirty="0" err="1"/>
              <a:t>typically</a:t>
            </a:r>
            <a:r>
              <a:rPr lang="de-DE" sz="2200" dirty="0"/>
              <a:t> RNN-</a:t>
            </a:r>
            <a:r>
              <a:rPr lang="de-DE" sz="2200" dirty="0" err="1"/>
              <a:t>based</a:t>
            </a:r>
            <a:endParaRPr lang="de-DE" sz="2200" dirty="0"/>
          </a:p>
          <a:p>
            <a:pPr lvl="1"/>
            <a:r>
              <a:rPr lang="de-DE" sz="2200" dirty="0"/>
              <a:t>but not </a:t>
            </a:r>
            <a:r>
              <a:rPr lang="de-DE" sz="2200" dirty="0" err="1"/>
              <a:t>necessarily</a:t>
            </a:r>
            <a:r>
              <a:rPr lang="de-DE" sz="2200" dirty="0"/>
              <a:t> - e.g. </a:t>
            </a:r>
            <a:r>
              <a:rPr lang="de-DE" sz="2200" dirty="0" err="1"/>
              <a:t>WaveNet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a </a:t>
            </a:r>
            <a:r>
              <a:rPr lang="de-DE" sz="2200" dirty="0" err="1"/>
              <a:t>convolutional</a:t>
            </a:r>
            <a:r>
              <a:rPr lang="de-DE" sz="2200" dirty="0"/>
              <a:t> auto-regressive generative </a:t>
            </a:r>
            <a:r>
              <a:rPr lang="de-DE" sz="2200" dirty="0" err="1"/>
              <a:t>model</a:t>
            </a:r>
            <a:r>
              <a:rPr lang="de-DE" sz="2200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1C4B0F-2603-D64C-AEB9-18227970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608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83700CA-4BAD-5040-9E1A-F3BFD08F4F8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25872" y="1202038"/>
                <a:ext cx="4506168" cy="4603225"/>
              </a:xfrm>
              <a:solidFill>
                <a:srgbClr val="032EF0">
                  <a:alpha val="10000"/>
                </a:srgbClr>
              </a:solidFill>
            </p:spPr>
            <p:txBody>
              <a:bodyPr wrap="square" anchor="t"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sz="2000" dirty="0"/>
                  <a:t>An </a:t>
                </a:r>
                <a:r>
                  <a:rPr lang="de-DE" sz="2000" dirty="0" err="1">
                    <a:solidFill>
                      <a:srgbClr val="032EF0"/>
                    </a:solidFill>
                  </a:rPr>
                  <a:t>autoencoder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network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that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trained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copy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input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its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output</a:t>
                </a:r>
                <a:endParaRPr lang="de-DE" sz="2000" dirty="0"/>
              </a:p>
              <a:p>
                <a:pPr>
                  <a:lnSpc>
                    <a:spcPct val="90000"/>
                  </a:lnSpc>
                </a:pPr>
                <a:r>
                  <a:rPr lang="de-DE" sz="1800" dirty="0" err="1"/>
                  <a:t>Internally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there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some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hidden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vector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a:rPr lang="de-DE" sz="1800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de-DE" sz="1800" dirty="0"/>
                  <a:t> </a:t>
                </a:r>
                <a:r>
                  <a:rPr lang="de-DE" sz="1800" dirty="0" err="1"/>
                  <a:t>that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describes</a:t>
                </a:r>
                <a:r>
                  <a:rPr lang="de-DE" sz="1800" dirty="0"/>
                  <a:t> a </a:t>
                </a:r>
                <a:r>
                  <a:rPr lang="de-DE" sz="1800" dirty="0" err="1"/>
                  <a:t>code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that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represents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input</a:t>
                </a:r>
                <a:r>
                  <a:rPr lang="de-DE" sz="18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1800" dirty="0" err="1"/>
                  <a:t>Conceptually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consists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two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parts</a:t>
                </a:r>
                <a:endParaRPr lang="de-DE" sz="1800" dirty="0"/>
              </a:p>
              <a:p>
                <a:pPr lvl="1">
                  <a:lnSpc>
                    <a:spcPct val="90000"/>
                  </a:lnSpc>
                </a:pPr>
                <a:r>
                  <a:rPr lang="de-DE" sz="1800" dirty="0"/>
                  <a:t>Encoder </a:t>
                </a:r>
                <a14:m>
                  <m:oMath xmlns:m="http://schemas.openxmlformats.org/officeDocument/2006/math">
                    <m:r>
                      <a:rPr lang="de-DE" sz="1800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dirty="0"/>
              </a:p>
              <a:p>
                <a:pPr lvl="1">
                  <a:lnSpc>
                    <a:spcPct val="90000"/>
                  </a:lnSpc>
                </a:pPr>
                <a:r>
                  <a:rPr lang="de-DE" sz="1800" dirty="0"/>
                  <a:t>Decoder </a:t>
                </a:r>
                <a14:m>
                  <m:oMath xmlns:m="http://schemas.openxmlformats.org/officeDocument/2006/math">
                    <m:r>
                      <a:rPr lang="de-DE" sz="1800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sz="1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1800" i="1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de-DE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dirty="0"/>
              </a:p>
              <a:p>
                <a:pPr>
                  <a:lnSpc>
                    <a:spcPct val="90000"/>
                  </a:lnSpc>
                </a:pPr>
                <a:r>
                  <a:rPr lang="de-DE" sz="1800" dirty="0" err="1"/>
                  <a:t>and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has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loss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that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tries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minimise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reconstruction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error</a:t>
                </a:r>
                <a:r>
                  <a:rPr lang="de-DE" sz="1800" dirty="0"/>
                  <a:t> (</a:t>
                </a:r>
                <a:r>
                  <a:rPr lang="de-DE" sz="1800" dirty="0" err="1"/>
                  <a:t>typically</a:t>
                </a:r>
                <a:r>
                  <a:rPr lang="de-DE" sz="1800" dirty="0"/>
                  <a:t> MSE) </a:t>
                </a:r>
              </a:p>
              <a:p>
                <a:pPr lvl="1">
                  <a:lnSpc>
                    <a:spcPct val="90000"/>
                  </a:lnSpc>
                </a:pPr>
                <a:endParaRPr lang="de-DE" sz="17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83700CA-4BAD-5040-9E1A-F3BFD08F4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5872" y="1202038"/>
                <a:ext cx="4506168" cy="4603225"/>
              </a:xfrm>
              <a:blipFill>
                <a:blip r:embed="rId2"/>
                <a:stretch>
                  <a:fillRect l="-1404" t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1D89A68E-2C77-2E4B-9400-A80BACA2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674" y="1367819"/>
            <a:ext cx="3485766" cy="3172048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C41B81-4F0A-D14B-ADF8-4EAD18B4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D764AD2-5FB6-FB45-933B-235C7588DE60}" type="slidenum">
              <a:rPr lang="de-DE" smtClean="0"/>
              <a:pPr>
                <a:spcAft>
                  <a:spcPts val="600"/>
                </a:spcAft>
                <a:defRPr/>
              </a:pPr>
              <a:t>5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C81BC4-DEFE-BC4F-9F39-331F0BBFE2FA}"/>
              </a:ext>
            </a:extLst>
          </p:cNvPr>
          <p:cNvSpPr txBox="1"/>
          <p:nvPr/>
        </p:nvSpPr>
        <p:spPr>
          <a:xfrm>
            <a:off x="5940152" y="1367819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29F03B-9D49-7E42-917B-5AFB85B1383C}"/>
              </a:ext>
            </a:extLst>
          </p:cNvPr>
          <p:cNvSpPr txBox="1"/>
          <p:nvPr/>
        </p:nvSpPr>
        <p:spPr>
          <a:xfrm>
            <a:off x="8028384" y="4139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557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3BD7B04-289A-5245-82E7-D262BC35D477}"/>
              </a:ext>
            </a:extLst>
          </p:cNvPr>
          <p:cNvSpPr/>
          <p:nvPr/>
        </p:nvSpPr>
        <p:spPr>
          <a:xfrm>
            <a:off x="287660" y="1121420"/>
            <a:ext cx="8676953" cy="52793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Probability theory basics reminder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ea typeface="ＭＳ Ｐゴシック" charset="0"/>
              </a:rPr>
              <a:t>Random variable (RV)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1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possible worlds defined by assignment of values to random variables.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Boolean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(do I have a cavity?)</a:t>
            </a:r>
            <a:r>
              <a:rPr lang="en-US" sz="1400" dirty="0">
                <a:ea typeface="ＭＳ Ｐゴシック" charset="0"/>
              </a:rPr>
              <a:t>.                Domain is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&lt; true , false 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Discrete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possible value of 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</a:t>
            </a:r>
            <a:r>
              <a:rPr lang="en-US" sz="1400" dirty="0">
                <a:ea typeface="ＭＳ Ｐゴシック" charset="0"/>
              </a:rPr>
              <a:t>  is one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of         &lt; sunny, rainy, cloudy, snow &gt;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Domain values must be exhaustive and mutually exclusive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Elementary propositions </a:t>
            </a:r>
            <a:r>
              <a:rPr lang="en-US" sz="1400" dirty="0">
                <a:ea typeface="ＭＳ Ｐゴシック" charset="0"/>
              </a:rPr>
              <a:t>are constructed by assignment of a value to a</a:t>
            </a:r>
            <a:br>
              <a:rPr lang="en-US" sz="1400" dirty="0">
                <a:ea typeface="ＭＳ Ｐゴシック" charset="0"/>
              </a:rPr>
            </a:br>
            <a:r>
              <a:rPr lang="en-US" sz="1400" dirty="0">
                <a:ea typeface="ＭＳ Ｐゴシック" charset="0"/>
              </a:rPr>
              <a:t>random variable: e.g.,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true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(Complex) propositions </a:t>
            </a:r>
            <a:r>
              <a:rPr lang="en-US" sz="1400" dirty="0">
                <a:ea typeface="ＭＳ Ｐゴシック" charset="0"/>
              </a:rPr>
              <a:t>formed from elementary propositions and standard logical connectives, 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 = sunny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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600" b="1" dirty="0">
                    <a:solidFill>
                      <a:srgbClr val="032EF0"/>
                    </a:solidFill>
                  </a:rPr>
                  <a:t>Probabilities</a:t>
                </a:r>
                <a:r>
                  <a:rPr lang="de-DE" sz="1600" dirty="0"/>
                  <a:t> </a:t>
                </a:r>
              </a:p>
              <a:p>
                <a:pPr eaLnBrk="1" hangingPunct="1"/>
                <a:r>
                  <a:rPr lang="de-DE" sz="1400" dirty="0"/>
                  <a:t>Axioms (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propositions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⊤= (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, </a:t>
                </a:r>
                <a:r>
                  <a:rPr lang="en-US" sz="1400" dirty="0">
                    <a:ea typeface="ＭＳ Ｐゴシック" charset="0"/>
                  </a:rPr>
                  <a:t>and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⊥ 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⊤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</a:t>
                </a:r>
                <a:r>
                  <a:rPr lang="de-DE" sz="1400" dirty="0"/>
                  <a:t>:</a:t>
                </a:r>
              </a:p>
              <a:p>
                <a:pPr lvl="1" eaLnBrk="1" hangingPunct="1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0 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dirty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𝑎</m:t>
                        </m:r>
                      </m:e>
                    </m:d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1</m:t>
                    </m:r>
                    <m:r>
                      <a:rPr lang="de-DE" sz="1400" b="0" i="0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(⊤)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1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(⊥) = 0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+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−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Joint probability distribution of</a:t>
                </a:r>
                <a:r>
                  <a:rPr lang="en-US" sz="1400" dirty="0">
                    <a:solidFill>
                      <a:srgbClr val="3C8C93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1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𝐗</m:t>
                    </m:r>
                    <m:r>
                      <a:rPr lang="de-DE" sz="1400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 …, 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0000FF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0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000" dirty="0">
                    <a:solidFill>
                      <a:srgbClr val="0000FF"/>
                    </a:solidFill>
                    <a:ea typeface="ＭＳ Ｐゴシック" charset="0"/>
                  </a:rPr>
                  <a:t>  </a:t>
                </a:r>
              </a:p>
              <a:p>
                <a:pPr lvl="1" eaLnBrk="1" hangingPunct="1"/>
                <a:r>
                  <a:rPr lang="en-US" sz="1000" dirty="0">
                    <a:ea typeface="ＭＳ Ｐゴシック" charset="0"/>
                  </a:rPr>
                  <a:t>gives the probability of every atomic event on </a:t>
                </a:r>
                <a14:m>
                  <m:oMath xmlns:m="http://schemas.openxmlformats.org/officeDocument/2006/math">
                    <m:r>
                      <a:rPr lang="de-DE" sz="10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𝑿</m:t>
                    </m:r>
                  </m:oMath>
                </a14:m>
                <a:endParaRPr lang="en-US" sz="1000" b="1" dirty="0"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Conditional probability                                     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|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/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ＭＳ Ｐゴシック" charset="0"/>
                      </a:rPr>
                      <m:t>𝑖𝑓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&gt; 0</m:t>
                    </m:r>
                  </m:oMath>
                </a14:m>
                <a:endParaRPr lang="en-US" sz="1400" dirty="0">
                  <a:solidFill>
                    <a:srgbClr val="032EF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Chain rule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𝑷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𝑛</m:t>
                          </m:r>
                        </m:sup>
                        <m:e>
                          <m:r>
                            <a:rPr lang="de-DE" sz="1400" b="1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𝑷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Marginalization: 	</a:t>
                </a:r>
                <a14:m>
                  <m:oMath xmlns:m="http://schemas.openxmlformats.org/officeDocument/2006/math">
                    <m:r>
                      <a:rPr lang="de-DE" sz="1400" b="1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Conditioning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: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1400" dirty="0">
                    <a:solidFill>
                      <a:srgbClr val="008380"/>
                    </a:solidFill>
                    <a:ea typeface="ＭＳ Ｐゴシック" charset="0"/>
                  </a:rPr>
                  <a:t> 	(discrete)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4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  (continuous)</a:t>
                </a:r>
                <a:b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</a:b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	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de-DE" sz="1400" b="1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8380"/>
                    </a:solidFill>
                    <a:ea typeface="ＭＳ Ｐゴシック" charset="0"/>
                  </a:rPr>
                  <a:t>P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(</a:t>
                </a:r>
                <a:r>
                  <a:rPr lang="en-US" sz="1400" dirty="0" err="1">
                    <a:solidFill>
                      <a:srgbClr val="008380"/>
                    </a:solidFill>
                    <a:ea typeface="ＭＳ Ｐゴシック" charset="0"/>
                  </a:rPr>
                  <a:t>Y|z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    (expected value 				 notation)</a:t>
                </a:r>
              </a:p>
              <a:p>
                <a:pPr eaLnBrk="1" hangingPunct="1"/>
                <a:r>
                  <a:rPr lang="de-DE" sz="1400" dirty="0" err="1">
                    <a:solidFill>
                      <a:srgbClr val="032EF0"/>
                    </a:solidFill>
                  </a:rPr>
                  <a:t>Bayes</a:t>
                </a:r>
                <a:r>
                  <a:rPr lang="de-DE" sz="1400" dirty="0">
                    <a:solidFill>
                      <a:srgbClr val="032EF0"/>
                    </a:solidFill>
                  </a:rPr>
                  <a:t>‘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Rule</a:t>
                </a:r>
                <a:endParaRPr lang="de-DE" sz="1400" dirty="0">
                  <a:solidFill>
                    <a:srgbClr val="032EF0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  <a:blipFill>
                <a:blip r:embed="rId3"/>
                <a:stretch>
                  <a:fillRect l="-912" t="-248" r="-304" b="-14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6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B6355B5-B965-4240-BE5C-40B71E634667}"/>
              </a:ext>
            </a:extLst>
          </p:cNvPr>
          <p:cNvSpPr/>
          <p:nvPr/>
        </p:nvSpPr>
        <p:spPr>
          <a:xfrm>
            <a:off x="228600" y="1143000"/>
            <a:ext cx="8534400" cy="511312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62000"/>
          </a:xfrm>
        </p:spPr>
        <p:txBody>
          <a:bodyPr/>
          <a:lstStyle/>
          <a:p>
            <a:r>
              <a:rPr lang="en-US" dirty="0"/>
              <a:t>Reminder: Multivariate Gaussians</a:t>
            </a: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1011237" y="2789909"/>
          <a:ext cx="6511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3" imgW="3009600" imgH="469800" progId="Equation.3">
                  <p:embed/>
                </p:oleObj>
              </mc:Choice>
              <mc:Fallback>
                <p:oleObj name="Equation" r:id="rId3" imgW="3009600" imgH="469800" progId="Equation.3">
                  <p:embed/>
                  <p:pic>
                    <p:nvPicPr>
                      <p:cNvPr id="402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7" y="2789909"/>
                        <a:ext cx="6511925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4343400" y="4114800"/>
          <a:ext cx="10683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5" imgW="609480" imgH="939600" progId="Equation.3">
                  <p:embed/>
                </p:oleObj>
              </mc:Choice>
              <mc:Fallback>
                <p:oleObj name="Equation" r:id="rId5" imgW="609480" imgH="939600" progId="Equation.3">
                  <p:embed/>
                  <p:pic>
                    <p:nvPicPr>
                      <p:cNvPr id="402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1068388" cy="156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381000" y="1143000"/>
          <a:ext cx="2335213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7" imgW="1333440" imgH="939600" progId="Equation.3">
                  <p:embed/>
                </p:oleObj>
              </mc:Choice>
              <mc:Fallback>
                <p:oleObj name="Equation" r:id="rId7" imgW="1333440" imgH="939600" progId="Equation.3">
                  <p:embed/>
                  <p:pic>
                    <p:nvPicPr>
                      <p:cNvPr id="402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2335213" cy="156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5638800" y="4114800"/>
          <a:ext cx="29813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9" imgW="1701720" imgH="939600" progId="Equation.3">
                  <p:embed/>
                </p:oleObj>
              </mc:Choice>
              <mc:Fallback>
                <p:oleObj name="Equation" r:id="rId9" imgW="1701720" imgH="939600" progId="Equation.3">
                  <p:embed/>
                  <p:pic>
                    <p:nvPicPr>
                      <p:cNvPr id="402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2981325" cy="157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2439" name="Group 7"/>
          <p:cNvGrpSpPr>
            <a:grpSpLocks/>
          </p:cNvGrpSpPr>
          <p:nvPr/>
        </p:nvGrpSpPr>
        <p:grpSpPr bwMode="auto">
          <a:xfrm>
            <a:off x="3099007" y="1659182"/>
            <a:ext cx="5486400" cy="415925"/>
            <a:chOff x="1872" y="720"/>
            <a:chExt cx="3456" cy="262"/>
          </a:xfrm>
        </p:grpSpPr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1872" y="720"/>
              <a:ext cx="34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Then define</a:t>
              </a:r>
            </a:p>
          </p:txBody>
        </p:sp>
        <p:graphicFrame>
          <p:nvGraphicFramePr>
            <p:cNvPr id="402441" name="Object 9"/>
            <p:cNvGraphicFramePr>
              <a:graphicFrameLocks noChangeAspect="1"/>
            </p:cNvGraphicFramePr>
            <p:nvPr/>
          </p:nvGraphicFramePr>
          <p:xfrm>
            <a:off x="2928" y="768"/>
            <a:ext cx="897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2" name="Formel" r:id="rId11" imgW="812520" imgH="203040" progId="Equation.3">
                    <p:embed/>
                  </p:oleObj>
                </mc:Choice>
                <mc:Fallback>
                  <p:oleObj name="Formel" r:id="rId11" imgW="812520" imgH="203040" progId="Equation.3">
                    <p:embed/>
                    <p:pic>
                      <p:nvPicPr>
                        <p:cNvPr id="40244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768"/>
                          <a:ext cx="897" cy="2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3888" y="720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to mean</a:t>
              </a:r>
            </a:p>
          </p:txBody>
        </p:sp>
      </p:grp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523874" y="4108069"/>
            <a:ext cx="4048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the Gaussian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 parameters have…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445166" y="5886794"/>
            <a:ext cx="830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One can show: E[X] = </a:t>
            </a:r>
            <a:r>
              <a:rPr lang="en-US" dirty="0">
                <a:latin typeface="Symbol" charset="0"/>
              </a:rPr>
              <a:t>m</a:t>
            </a:r>
            <a:r>
              <a:rPr lang="en-US" dirty="0"/>
              <a:t> and </a:t>
            </a:r>
            <a:r>
              <a:rPr lang="en-US" dirty="0" err="1"/>
              <a:t>Cov</a:t>
            </a:r>
            <a:r>
              <a:rPr lang="en-US" dirty="0"/>
              <a:t>[X] = </a:t>
            </a:r>
            <a:r>
              <a:rPr lang="en-US" b="1" dirty="0">
                <a:latin typeface="Symbol" charset="0"/>
              </a:rPr>
              <a:t>S</a:t>
            </a:r>
            <a:r>
              <a:rPr lang="en-US" dirty="0"/>
              <a:t>. </a:t>
            </a:r>
            <a:endParaRPr lang="en-US" dirty="0">
              <a:solidFill>
                <a:srgbClr val="048C0A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3A09F0-A505-384C-9AE5-BC473CEC3C78}"/>
              </a:ext>
            </a:extLst>
          </p:cNvPr>
          <p:cNvSpPr txBox="1"/>
          <p:nvPr/>
        </p:nvSpPr>
        <p:spPr>
          <a:xfrm>
            <a:off x="6453188" y="375726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Co-</a:t>
            </a:r>
            <a:r>
              <a:rPr lang="de-DE" dirty="0" err="1"/>
              <a:t>variance</a:t>
            </a:r>
            <a:r>
              <a:rPr lang="de-DE" dirty="0"/>
              <a:t> </a:t>
            </a:r>
            <a:r>
              <a:rPr lang="de-DE" dirty="0" err="1"/>
              <a:t>matrix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561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CE4F736-D495-DA4C-9663-B0F34F2FBDC4}"/>
              </a:ext>
            </a:extLst>
          </p:cNvPr>
          <p:cNvSpPr/>
          <p:nvPr/>
        </p:nvSpPr>
        <p:spPr>
          <a:xfrm>
            <a:off x="228600" y="1143000"/>
            <a:ext cx="8534400" cy="511312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Reminder: Why Gaussian?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975"/>
            <a:ext cx="8229600" cy="432025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/>
              <a:t>Andrew Moore: “Gaussians are as natural as Orange Juice and Sunshine”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  <a:hlinkClick r:id="rId2"/>
              </a:rPr>
              <a:t>(http://www.cs.cmu.edu/~awm/tutorials)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Proves useful to model RVs that are combinations of many (non)-measured influences</a:t>
            </a:r>
          </a:p>
          <a:p>
            <a:pPr>
              <a:defRPr/>
            </a:pPr>
            <a:r>
              <a:rPr lang="en-US" dirty="0"/>
              <a:t>Makes life easy because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Efficient representation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Substitute probabilities by expectations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5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dirty="0">
                <a:solidFill>
                  <a:srgbClr val="0000FF"/>
                </a:solidFill>
              </a:rPr>
              <a:t>Newly introduced terminology and definitions</a:t>
            </a:r>
            <a:endParaRPr lang="en-US" dirty="0"/>
          </a:p>
          <a:p>
            <a:r>
              <a:rPr lang="en-US" dirty="0"/>
              <a:t>Important </a:t>
            </a:r>
            <a:r>
              <a:rPr lang="en-US" dirty="0">
                <a:solidFill>
                  <a:srgbClr val="FF0000"/>
                </a:solidFill>
              </a:rPr>
              <a:t>results (observations, theorems) </a:t>
            </a:r>
            <a:r>
              <a:rPr lang="en-US" dirty="0"/>
              <a:t>as well as emphasizing some aspects </a:t>
            </a:r>
          </a:p>
          <a:p>
            <a:r>
              <a:rPr lang="en-US" dirty="0">
                <a:solidFill>
                  <a:srgbClr val="FF6600"/>
                </a:solidFill>
              </a:rPr>
              <a:t>Examples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are given </a:t>
            </a:r>
            <a:r>
              <a:rPr lang="en-US" dirty="0">
                <a:solidFill>
                  <a:srgbClr val="FF6600"/>
                </a:solidFill>
              </a:rPr>
              <a:t>with standard orange with possibly light orange frame </a:t>
            </a:r>
            <a:endParaRPr lang="en-US" dirty="0"/>
          </a:p>
          <a:p>
            <a:r>
              <a:rPr lang="en-US" dirty="0"/>
              <a:t>Comments and notes in nearly opaque post-it</a:t>
            </a:r>
            <a:endParaRPr lang="en-US" dirty="0">
              <a:solidFill>
                <a:srgbClr val="FFFF99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  <a:r>
              <a:rPr lang="en-US" dirty="0">
                <a:solidFill>
                  <a:srgbClr val="FFFF99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Reminders (in the grey fog of your memory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315701" y="1683705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7315700" y="2635971"/>
            <a:ext cx="1578941" cy="433342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7315697" y="3456092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7315698" y="3973814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7315698" y="4491536"/>
            <a:ext cx="1578942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392D8D7-157A-0B4E-88D7-428B3ACC6B7E}"/>
              </a:ext>
            </a:extLst>
          </p:cNvPr>
          <p:cNvSpPr/>
          <p:nvPr/>
        </p:nvSpPr>
        <p:spPr>
          <a:xfrm>
            <a:off x="7315697" y="5007113"/>
            <a:ext cx="1578941" cy="42043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42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Jonathon Hare: Lectures 15, 17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 „COMP6248 </a:t>
            </a:r>
            <a:r>
              <a:rPr lang="de-DE" sz="2000" dirty="0" err="1"/>
              <a:t>Differentiable</a:t>
            </a:r>
            <a:r>
              <a:rPr lang="de-DE" sz="2000" dirty="0"/>
              <a:t> </a:t>
            </a:r>
            <a:r>
              <a:rPr lang="de-DE" sz="2000" dirty="0" err="1"/>
              <a:t>Programming</a:t>
            </a:r>
            <a:r>
              <a:rPr lang="de-DE" sz="2000" dirty="0"/>
              <a:t> (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Deep</a:t>
            </a:r>
            <a:r>
              <a:rPr lang="de-DE" sz="2000" dirty="0"/>
              <a:t> Learning)“  </a:t>
            </a:r>
            <a:r>
              <a:rPr lang="de-DE" sz="2000" dirty="0">
                <a:hlinkClick r:id="rId3"/>
              </a:rPr>
              <a:t>http://comp6248.ecs.soton.ac.uk/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H. </a:t>
            </a:r>
            <a:r>
              <a:rPr lang="de-DE" sz="1200" dirty="0" err="1"/>
              <a:t>Bourlard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Y. Kamp. Auto-</a:t>
            </a:r>
            <a:r>
              <a:rPr lang="de-DE" sz="1200" dirty="0" err="1"/>
              <a:t>association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multilayer</a:t>
            </a:r>
            <a:r>
              <a:rPr lang="de-DE" sz="1200" dirty="0"/>
              <a:t> </a:t>
            </a:r>
            <a:r>
              <a:rPr lang="de-DE" sz="1200" dirty="0" err="1"/>
              <a:t>perceptrons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singular</a:t>
            </a:r>
            <a:r>
              <a:rPr lang="de-DE" sz="1200" dirty="0"/>
              <a:t> </a:t>
            </a:r>
            <a:r>
              <a:rPr lang="de-DE" sz="1200" dirty="0" err="1"/>
              <a:t>value</a:t>
            </a:r>
            <a:r>
              <a:rPr lang="de-DE" sz="1200" dirty="0"/>
              <a:t> </a:t>
            </a:r>
            <a:r>
              <a:rPr lang="de-DE" sz="1200" dirty="0" err="1"/>
              <a:t>decomposition</a:t>
            </a:r>
            <a:r>
              <a:rPr lang="de-DE" sz="1200" dirty="0"/>
              <a:t>. Biological </a:t>
            </a:r>
            <a:r>
              <a:rPr lang="de-DE" sz="1200" dirty="0" err="1"/>
              <a:t>Cybernetics</a:t>
            </a:r>
            <a:r>
              <a:rPr lang="de-DE" sz="1200" dirty="0"/>
              <a:t>, 59(4):291–294, 1988.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4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0CFFF-66C7-5040-A46C-EB6CE17A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Autoencoder </a:t>
            </a:r>
            <a:r>
              <a:rPr lang="de-DE" sz="2800" dirty="0" err="1"/>
              <a:t>constraints</a:t>
            </a:r>
            <a:r>
              <a:rPr lang="de-DE" sz="2800" dirty="0"/>
              <a:t> (Same-same but different)</a:t>
            </a:r>
            <a:br>
              <a:rPr lang="de-DE" dirty="0"/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2D7CE66-8150-5544-9999-B10ED2EB6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A linear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weights</a:t>
                </a:r>
                <a:r>
                  <a:rPr lang="de-DE" dirty="0"/>
                  <a:t> (e.g.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dimension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dirty="0"/>
                  <a:t> was </a:t>
                </a:r>
                <a:r>
                  <a:rPr lang="de-DE" dirty="0" err="1"/>
                  <a:t>greater</a:t>
                </a:r>
                <a:r>
                  <a:rPr lang="de-DE" dirty="0"/>
                  <a:t> </a:t>
                </a:r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equal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) </a:t>
                </a:r>
                <a:r>
                  <a:rPr lang="de-DE" dirty="0" err="1"/>
                  <a:t>could</a:t>
                </a:r>
                <a:r>
                  <a:rPr lang="de-DE" dirty="0"/>
                  <a:t> </a:t>
                </a:r>
                <a:r>
                  <a:rPr lang="de-DE" dirty="0" err="1"/>
                  <a:t>learn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de-DE" dirty="0"/>
                  <a:t>, but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wouldn’t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useful</a:t>
                </a:r>
                <a:r>
                  <a:rPr lang="de-DE" dirty="0"/>
                  <a:t>! </a:t>
                </a:r>
              </a:p>
              <a:p>
                <a:r>
                  <a:rPr lang="de-DE" dirty="0"/>
                  <a:t>In </a:t>
                </a:r>
                <a:r>
                  <a:rPr lang="de-DE" dirty="0" err="1"/>
                  <a:t>practice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apply</a:t>
                </a:r>
                <a:r>
                  <a:rPr lang="de-DE" dirty="0"/>
                  <a:t> </a:t>
                </a:r>
                <a:r>
                  <a:rPr lang="de-DE" dirty="0" err="1"/>
                  <a:t>restrictions</a:t>
                </a:r>
                <a:r>
                  <a:rPr lang="de-DE" dirty="0"/>
                  <a:t> (</a:t>
                </a:r>
                <a:r>
                  <a:rPr lang="de-DE" dirty="0" err="1"/>
                  <a:t>inductive</a:t>
                </a:r>
                <a:r>
                  <a:rPr lang="de-DE" dirty="0"/>
                  <a:t> </a:t>
                </a:r>
                <a:r>
                  <a:rPr lang="de-DE" dirty="0" err="1"/>
                  <a:t>biases</a:t>
                </a:r>
                <a:r>
                  <a:rPr lang="de-DE" dirty="0"/>
                  <a:t>)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stop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happening</a:t>
                </a:r>
                <a:r>
                  <a:rPr lang="de-DE" dirty="0"/>
                  <a:t>.</a:t>
                </a:r>
              </a:p>
              <a:p>
                <a:r>
                  <a:rPr lang="de-DE" dirty="0"/>
                  <a:t>The </a:t>
                </a:r>
                <a:r>
                  <a:rPr lang="de-DE" dirty="0" err="1"/>
                  <a:t>objective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use</a:t>
                </a:r>
                <a:r>
                  <a:rPr lang="de-DE" dirty="0"/>
                  <a:t> </a:t>
                </a:r>
                <a:r>
                  <a:rPr lang="de-DE" dirty="0" err="1"/>
                  <a:t>these</a:t>
                </a:r>
                <a:r>
                  <a:rPr lang="de-DE" dirty="0"/>
                  <a:t> </a:t>
                </a:r>
                <a:r>
                  <a:rPr lang="de-DE" dirty="0" err="1"/>
                  <a:t>restrictions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force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learn</a:t>
                </a:r>
                <a:r>
                  <a:rPr lang="de-DE" dirty="0"/>
                  <a:t> </a:t>
                </a:r>
                <a:r>
                  <a:rPr lang="de-DE" dirty="0" err="1"/>
                  <a:t>useful</a:t>
                </a:r>
                <a:r>
                  <a:rPr lang="de-DE" dirty="0"/>
                  <a:t> </a:t>
                </a:r>
                <a:r>
                  <a:rPr lang="de-DE" dirty="0" err="1"/>
                  <a:t>properties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2D7CE66-8150-5544-9999-B10ED2EB6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FA6AF3-A0BC-264A-9C82-C6FA06EB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4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5D6C-15D7-8547-8C3B-FA51FD01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Undercomplete</a:t>
            </a:r>
            <a:r>
              <a:rPr lang="de-DE" dirty="0"/>
              <a:t> Autoencoders -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59C98-A1FF-8149-A5BE-CCA9C68DD4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Undercomplete </a:t>
                </a:r>
                <a:r>
                  <a:rPr lang="de-DE" dirty="0" err="1"/>
                  <a:t>autoencoders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de-DE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 &lt;&lt; </m:t>
                      </m:r>
                      <m:r>
                        <m:rPr>
                          <m:sty m:val="p"/>
                        </m:rPr>
                        <a:rPr lang="de-DE" i="1" dirty="0" err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de-DE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DE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de-DE" dirty="0"/>
                </a:br>
                <a:r>
                  <a:rPr lang="de-DE" dirty="0"/>
                  <a:t>This </a:t>
                </a:r>
                <a:r>
                  <a:rPr lang="de-DE" dirty="0" err="1"/>
                  <a:t>forces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encoder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learn</a:t>
                </a:r>
                <a:r>
                  <a:rPr lang="de-DE" dirty="0"/>
                  <a:t> a </a:t>
                </a:r>
                <a:r>
                  <a:rPr lang="de-DE" dirty="0" err="1"/>
                  <a:t>compressed</a:t>
                </a:r>
                <a:r>
                  <a:rPr lang="de-DE" dirty="0"/>
                  <a:t> </a:t>
                </a:r>
                <a:r>
                  <a:rPr lang="de-DE" dirty="0" err="1"/>
                  <a:t>representation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The </a:t>
                </a:r>
                <a:r>
                  <a:rPr lang="de-DE" dirty="0" err="1"/>
                  <a:t>representation</a:t>
                </a:r>
                <a:r>
                  <a:rPr lang="de-DE" dirty="0"/>
                  <a:t> will </a:t>
                </a:r>
                <a:r>
                  <a:rPr lang="de-DE" dirty="0" err="1"/>
                  <a:t>capture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most</a:t>
                </a:r>
                <a:r>
                  <a:rPr lang="de-DE" dirty="0"/>
                  <a:t> </a:t>
                </a:r>
                <a:r>
                  <a:rPr lang="de-DE" dirty="0" err="1"/>
                  <a:t>salient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input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59C98-A1FF-8149-A5BE-CCA9C68DD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9FF682-05E3-D64F-A8AF-6A02B72E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34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5D6C-15D7-8547-8C3B-FA51FD01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Undercomplete</a:t>
            </a:r>
            <a:r>
              <a:rPr lang="de-DE" dirty="0"/>
              <a:t> Autoencoders -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59C98-A1FF-8149-A5BE-CCA9C68DD4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Consider </a:t>
                </a:r>
                <a:r>
                  <a:rPr lang="de-DE" dirty="0" err="1"/>
                  <a:t>the</a:t>
                </a:r>
                <a:r>
                  <a:rPr lang="de-DE" dirty="0"/>
                  <a:t> single-</a:t>
                </a:r>
                <a:r>
                  <a:rPr lang="de-DE" dirty="0" err="1"/>
                  <a:t>hidden</a:t>
                </a:r>
                <a:r>
                  <a:rPr lang="de-DE" dirty="0"/>
                  <a:t> </a:t>
                </a:r>
                <a:r>
                  <a:rPr lang="de-DE" dirty="0" err="1"/>
                  <a:t>layer</a:t>
                </a:r>
                <a:r>
                  <a:rPr lang="de-DE" dirty="0"/>
                  <a:t> linear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network</a:t>
                </a:r>
                <a:r>
                  <a:rPr lang="de-DE" dirty="0"/>
                  <a:t>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err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err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err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dirty="0" err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 err="1"/>
                  <a:t>where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de-DE" b="1" i="1" dirty="0" err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de-DE" i="1" dirty="0" err="1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. </a:t>
                </a:r>
              </a:p>
              <a:p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MSE </a:t>
                </a:r>
                <a:r>
                  <a:rPr lang="de-DE" dirty="0" err="1"/>
                  <a:t>loss</a:t>
                </a:r>
                <a:r>
                  <a:rPr lang="de-DE" dirty="0"/>
                  <a:t>,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autoencoder</a:t>
                </a:r>
                <a:r>
                  <a:rPr lang="de-DE" dirty="0"/>
                  <a:t> will </a:t>
                </a:r>
                <a:r>
                  <a:rPr lang="de-DE" dirty="0" err="1"/>
                  <a:t>learn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span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subspace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PCA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training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. </a:t>
                </a:r>
              </a:p>
              <a:p>
                <a:r>
                  <a:rPr lang="de-DE" dirty="0"/>
                  <a:t>Note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autoencoder</a:t>
                </a:r>
                <a:r>
                  <a:rPr lang="de-DE" dirty="0"/>
                  <a:t> </a:t>
                </a:r>
                <a:r>
                  <a:rPr lang="de-DE" dirty="0" err="1"/>
                  <a:t>weights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not </a:t>
                </a:r>
                <a:r>
                  <a:rPr lang="de-DE" dirty="0" err="1"/>
                  <a:t>however</a:t>
                </a:r>
                <a:r>
                  <a:rPr lang="de-DE" dirty="0"/>
                  <a:t> </a:t>
                </a:r>
                <a:r>
                  <a:rPr lang="de-DE" dirty="0" err="1"/>
                  <a:t>constrained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orthogonal (like </a:t>
                </a:r>
                <a:r>
                  <a:rPr lang="de-DE" dirty="0" err="1"/>
                  <a:t>they</a:t>
                </a:r>
                <a:r>
                  <a:rPr lang="de-DE" dirty="0"/>
                  <a:t> </a:t>
                </a:r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in PCA) 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59C98-A1FF-8149-A5BE-CCA9C68DD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9FF682-05E3-D64F-A8AF-6A02B72E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5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DE5EE00B-FFE3-F84E-84BA-C02CF3DECCAB}"/>
              </a:ext>
            </a:extLst>
          </p:cNvPr>
          <p:cNvSpPr/>
          <p:nvPr/>
        </p:nvSpPr>
        <p:spPr>
          <a:xfrm>
            <a:off x="448651" y="1141523"/>
            <a:ext cx="8064127" cy="507977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BA6BE-B2DA-5045-BC64-7D7AB900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PCA, SVD, LSI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D901B36-FB1B-8047-BDF6-C4BF40197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PCA= </a:t>
                </a:r>
                <a:r>
                  <a:rPr lang="de-DE" dirty="0" err="1">
                    <a:solidFill>
                      <a:srgbClr val="032EF0"/>
                    </a:solidFill>
                  </a:rPr>
                  <a:t>Principal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Component</a:t>
                </a:r>
                <a:r>
                  <a:rPr lang="de-DE" dirty="0">
                    <a:solidFill>
                      <a:srgbClr val="032EF0"/>
                    </a:solidFill>
                  </a:rPr>
                  <a:t> Analysis</a:t>
                </a:r>
              </a:p>
              <a:p>
                <a:pPr lvl="1"/>
                <a:r>
                  <a:rPr lang="de-DE" dirty="0"/>
                  <a:t>Find </a:t>
                </a:r>
                <a:r>
                  <a:rPr lang="de-DE" dirty="0" err="1"/>
                  <a:t>principal</a:t>
                </a:r>
                <a:r>
                  <a:rPr lang="de-DE" dirty="0"/>
                  <a:t> </a:t>
                </a:r>
                <a:r>
                  <a:rPr lang="de-DE" dirty="0" err="1"/>
                  <a:t>components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linear </a:t>
                </a:r>
                <a:r>
                  <a:rPr lang="de-DE" dirty="0" err="1"/>
                  <a:t>mapping</a:t>
                </a:r>
                <a:r>
                  <a:rPr lang="de-DE" dirty="0"/>
                  <a:t>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a </a:t>
                </a:r>
                <a:r>
                  <a:rPr lang="de-DE" dirty="0" err="1"/>
                  <a:t>matrix</a:t>
                </a:r>
                <a:r>
                  <a:rPr lang="de-DE" dirty="0"/>
                  <a:t> A </a:t>
                </a:r>
              </a:p>
              <a:p>
                <a:r>
                  <a:rPr lang="de-DE" dirty="0">
                    <a:solidFill>
                      <a:srgbClr val="032EF0"/>
                    </a:solidFill>
                  </a:rPr>
                  <a:t>SVD: Singular Value </a:t>
                </a:r>
                <a:r>
                  <a:rPr lang="de-DE" dirty="0" err="1">
                    <a:solidFill>
                      <a:srgbClr val="032EF0"/>
                    </a:solidFill>
                  </a:rPr>
                  <a:t>Decomposition</a:t>
                </a:r>
                <a:endParaRPr lang="de-DE" dirty="0">
                  <a:solidFill>
                    <a:srgbClr val="032EF0"/>
                  </a:solidFill>
                </a:endParaRPr>
              </a:p>
              <a:p>
                <a:pPr lvl="1"/>
                <a:r>
                  <a:rPr lang="de-DE" dirty="0"/>
                  <a:t>Other </a:t>
                </a:r>
                <a:r>
                  <a:rPr lang="de-DE" dirty="0" err="1"/>
                  <a:t>name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emphasis</a:t>
                </a:r>
                <a:r>
                  <a:rPr lang="de-DE" dirty="0"/>
                  <a:t> 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singular</a:t>
                </a:r>
                <a:r>
                  <a:rPr lang="de-DE" dirty="0"/>
                  <a:t> </a:t>
                </a:r>
                <a:r>
                  <a:rPr lang="de-DE" dirty="0" err="1"/>
                  <a:t>values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 </a:t>
                </a:r>
              </a:p>
              <a:p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these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032EF0"/>
                    </a:solidFill>
                  </a:rPr>
                  <a:t>LSI: Latent </a:t>
                </a:r>
                <a:r>
                  <a:rPr lang="de-DE" dirty="0" err="1">
                    <a:solidFill>
                      <a:srgbClr val="032EF0"/>
                    </a:solidFill>
                  </a:rPr>
                  <a:t>Semantic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Indexing</a:t>
                </a:r>
                <a:endParaRPr lang="de-DE" dirty="0">
                  <a:solidFill>
                    <a:srgbClr val="032EF0"/>
                  </a:solidFill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D901B36-FB1B-8047-BDF6-C4BF40197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22281F-B363-1540-844B-BCA5B0FA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2F54057-8750-6548-B93A-67B56A41F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55879"/>
              </p:ext>
            </p:extLst>
          </p:nvPr>
        </p:nvGraphicFramePr>
        <p:xfrm>
          <a:off x="1888258" y="4487783"/>
          <a:ext cx="5153888" cy="165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Arbeitsblatt" r:id="rId4" imgW="9525305" imgH="3057754" progId="Excel.Sheet.8">
                  <p:embed/>
                </p:oleObj>
              </mc:Choice>
              <mc:Fallback>
                <p:oleObj name="Arbeitsblatt" r:id="rId4" imgW="9525305" imgH="3057754" progId="Excel.Sheet.8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258" y="4487783"/>
                        <a:ext cx="5153888" cy="1650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D35096B-8F44-A34F-A74E-E5F09F9F2E4D}"/>
                  </a:ext>
                </a:extLst>
              </p:cNvPr>
              <p:cNvSpPr txBox="1"/>
              <p:nvPr/>
            </p:nvSpPr>
            <p:spPr>
              <a:xfrm>
                <a:off x="3203848" y="4016482"/>
                <a:ext cx="2265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Document</a:t>
                </a:r>
                <a:r>
                  <a:rPr lang="de-DE" dirty="0"/>
                  <a:t>  </a:t>
                </a:r>
                <a:r>
                  <a:rPr lang="de-DE" dirty="0" err="1"/>
                  <a:t>matrix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 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D35096B-8F44-A34F-A74E-E5F09F9F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016482"/>
                <a:ext cx="2265364" cy="369332"/>
              </a:xfrm>
              <a:prstGeom prst="rect">
                <a:avLst/>
              </a:prstGeom>
              <a:blipFill>
                <a:blip r:embed="rId6"/>
                <a:stretch>
                  <a:fillRect l="-2235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0E1D6DF9-04AC-3242-A474-2A02F54AFE03}"/>
              </a:ext>
            </a:extLst>
          </p:cNvPr>
          <p:cNvSpPr txBox="1"/>
          <p:nvPr/>
        </p:nvSpPr>
        <p:spPr>
          <a:xfrm>
            <a:off x="1816755" y="613860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Terms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1E91F3-4220-4748-8B91-A9175209139F}"/>
              </a:ext>
            </a:extLst>
          </p:cNvPr>
          <p:cNvSpPr txBox="1"/>
          <p:nvPr/>
        </p:nvSpPr>
        <p:spPr>
          <a:xfrm>
            <a:off x="7127298" y="440443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Documents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3752</Words>
  <Application>Microsoft Macintosh PowerPoint</Application>
  <PresentationFormat>Bildschirmpräsentation (4:3)</PresentationFormat>
  <Paragraphs>440</Paragraphs>
  <Slides>55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 Math</vt:lpstr>
      <vt:lpstr>Myriad Pro</vt:lpstr>
      <vt:lpstr>Symbol</vt:lpstr>
      <vt:lpstr>Wingdings</vt:lpstr>
      <vt:lpstr>7_Standarddesign</vt:lpstr>
      <vt:lpstr>Arbeitsblatt</vt:lpstr>
      <vt:lpstr>Formel</vt:lpstr>
      <vt:lpstr>Equation</vt:lpstr>
      <vt:lpstr>PROBABILISTIC AND DIFFERENTIABLE PROGRAMMING V6:  Deep Learning III (Autoencoders, GANs)   </vt:lpstr>
      <vt:lpstr>Today‘s Agenda</vt:lpstr>
      <vt:lpstr>Autoencoders</vt:lpstr>
      <vt:lpstr>Autoencoders for Feature Extraction</vt:lpstr>
      <vt:lpstr>PowerPoint-Präsentation</vt:lpstr>
      <vt:lpstr>Autoencoder constraints (Same-same but different) </vt:lpstr>
      <vt:lpstr>Undercomplete Autoencoders - linear</vt:lpstr>
      <vt:lpstr>Undercomplete Autoencoders - linear</vt:lpstr>
      <vt:lpstr>Reminder: PCA, SVD, LSI</vt:lpstr>
      <vt:lpstr>Reminder: Decomposition</vt:lpstr>
      <vt:lpstr>Reminder: Low-rank Approximation</vt:lpstr>
      <vt:lpstr>Reminder: Low-rank Approximation</vt:lpstr>
      <vt:lpstr>Undercomplete Autoencoders — deeper and nonlinear  </vt:lpstr>
      <vt:lpstr>Deep Autoencoders - caveat</vt:lpstr>
      <vt:lpstr>Undercomplete Autoencoders - Convolutional</vt:lpstr>
      <vt:lpstr>Regularised Autoencoders</vt:lpstr>
      <vt:lpstr>Denoising autoencoders</vt:lpstr>
      <vt:lpstr>Sparse Autoencoders</vt:lpstr>
      <vt:lpstr>Autoencoder Applications</vt:lpstr>
      <vt:lpstr>Stochastic Encoders and Decoders</vt:lpstr>
      <vt:lpstr>Generative Models</vt:lpstr>
      <vt:lpstr>Sub-Agenda</vt:lpstr>
      <vt:lpstr>Generative Models (GMs)</vt:lpstr>
      <vt:lpstr>Why generative modelling?</vt:lpstr>
      <vt:lpstr>Differentiable Generator Networks</vt:lpstr>
      <vt:lpstr>Diffentiable Generator Networks</vt:lpstr>
      <vt:lpstr>Example: Samples from normal distribution</vt:lpstr>
      <vt:lpstr>Generating samples</vt:lpstr>
      <vt:lpstr>Generating Distributions</vt:lpstr>
      <vt:lpstr>Distribution vs. Samples</vt:lpstr>
      <vt:lpstr>Reparameterisation trick</vt:lpstr>
      <vt:lpstr>Complexity of Generative Modelling</vt:lpstr>
      <vt:lpstr>Variational Autoencoders</vt:lpstr>
      <vt:lpstr>Variational Autoencoders (VAEs)</vt:lpstr>
      <vt:lpstr>Variational Autoencoders</vt:lpstr>
      <vt:lpstr>Deriving ELBO: Evidence Lower Bound </vt:lpstr>
      <vt:lpstr>The cornerstone of VAEs: ELBO</vt:lpstr>
      <vt:lpstr>Why is it called an autoencoder?</vt:lpstr>
      <vt:lpstr>VAE</vt:lpstr>
      <vt:lpstr>VAE Models and Performance</vt:lpstr>
      <vt:lpstr>Generative Adverserial netwOrks</vt:lpstr>
      <vt:lpstr>The idea of GANs</vt:lpstr>
      <vt:lpstr>General Architecture </vt:lpstr>
      <vt:lpstr>GANs formally</vt:lpstr>
      <vt:lpstr>GANs practically</vt:lpstr>
      <vt:lpstr>Deep Convolutional GANs (DCGANs)</vt:lpstr>
      <vt:lpstr>Coping with the problems: architecture guidelines</vt:lpstr>
      <vt:lpstr>Summary on generative modelling</vt:lpstr>
      <vt:lpstr>APPENDIX</vt:lpstr>
      <vt:lpstr>Probability theory basics reminder</vt:lpstr>
      <vt:lpstr>Reminder: Multivariate Gaussians</vt:lpstr>
      <vt:lpstr>Reminder: Why Gaussian?</vt:lpstr>
      <vt:lpstr>Color Convention in this Course </vt:lpstr>
      <vt:lpstr>Today‘s lecture is based on the following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AND DIFFERENTIABLE PROGRAMMING V4:  Deep Learning III (Autoencoders, GANS, Attention)   </dc:title>
  <dc:creator>Özgür Özcep</dc:creator>
  <cp:lastModifiedBy>Özgür Özcep</cp:lastModifiedBy>
  <cp:revision>109</cp:revision>
  <cp:lastPrinted>2020-11-26T15:44:42Z</cp:lastPrinted>
  <dcterms:created xsi:type="dcterms:W3CDTF">2020-11-24T09:55:36Z</dcterms:created>
  <dcterms:modified xsi:type="dcterms:W3CDTF">2020-11-26T16:12:30Z</dcterms:modified>
</cp:coreProperties>
</file>