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1"/>
  </p:notesMasterIdLst>
  <p:handoutMasterIdLst>
    <p:handoutMasterId r:id="rId52"/>
  </p:handoutMasterIdLst>
  <p:sldIdLst>
    <p:sldId id="273" r:id="rId2"/>
    <p:sldId id="1200" r:id="rId3"/>
    <p:sldId id="1201" r:id="rId4"/>
    <p:sldId id="302" r:id="rId5"/>
    <p:sldId id="485" r:id="rId6"/>
    <p:sldId id="1164" r:id="rId7"/>
    <p:sldId id="1165" r:id="rId8"/>
    <p:sldId id="278" r:id="rId9"/>
    <p:sldId id="1184" r:id="rId10"/>
    <p:sldId id="1166" r:id="rId11"/>
    <p:sldId id="497" r:id="rId12"/>
    <p:sldId id="1202" r:id="rId13"/>
    <p:sldId id="1167" r:id="rId14"/>
    <p:sldId id="1093" r:id="rId15"/>
    <p:sldId id="1168" r:id="rId16"/>
    <p:sldId id="1169" r:id="rId17"/>
    <p:sldId id="1170" r:id="rId18"/>
    <p:sldId id="1171" r:id="rId19"/>
    <p:sldId id="1172" r:id="rId20"/>
    <p:sldId id="1173" r:id="rId21"/>
    <p:sldId id="1203" r:id="rId22"/>
    <p:sldId id="1174" r:id="rId23"/>
    <p:sldId id="1175" r:id="rId24"/>
    <p:sldId id="1186" r:id="rId25"/>
    <p:sldId id="1197" r:id="rId26"/>
    <p:sldId id="1198" r:id="rId27"/>
    <p:sldId id="1185" r:id="rId28"/>
    <p:sldId id="1187" r:id="rId29"/>
    <p:sldId id="1204" r:id="rId30"/>
    <p:sldId id="1176" r:id="rId31"/>
    <p:sldId id="1177" r:id="rId32"/>
    <p:sldId id="1178" r:id="rId33"/>
    <p:sldId id="1179" r:id="rId34"/>
    <p:sldId id="1180" r:id="rId35"/>
    <p:sldId id="1199" r:id="rId36"/>
    <p:sldId id="1181" r:id="rId37"/>
    <p:sldId id="1182" r:id="rId38"/>
    <p:sldId id="1183" r:id="rId39"/>
    <p:sldId id="1188" r:id="rId40"/>
    <p:sldId id="1190" r:id="rId41"/>
    <p:sldId id="1191" r:id="rId42"/>
    <p:sldId id="1192" r:id="rId43"/>
    <p:sldId id="1193" r:id="rId44"/>
    <p:sldId id="1195" r:id="rId45"/>
    <p:sldId id="1196" r:id="rId46"/>
    <p:sldId id="348" r:id="rId47"/>
    <p:sldId id="1163" r:id="rId48"/>
    <p:sldId id="285" r:id="rId49"/>
    <p:sldId id="1155" r:id="rId5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C93"/>
    <a:srgbClr val="032EF0"/>
    <a:srgbClr val="76D6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92" autoAdjust="0"/>
    <p:restoredTop sz="93499"/>
  </p:normalViewPr>
  <p:slideViewPr>
    <p:cSldViewPr>
      <p:cViewPr varScale="1">
        <p:scale>
          <a:sx n="80" d="100"/>
          <a:sy n="80" d="100"/>
        </p:scale>
        <p:origin x="208" y="2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04.12.20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04.12.20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6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29637" cy="1149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68313" y="1412875"/>
            <a:ext cx="4025900" cy="47482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1412875"/>
            <a:ext cx="4025900" cy="4748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96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5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omp6248.ecs.soton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fflewind.com/2016-%2012-%2030/reverse-%20mode-%20automatic-%20differentiation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300.png"/><Relationship Id="rId3" Type="http://schemas.openxmlformats.org/officeDocument/2006/relationships/image" Target="../media/image190.png"/><Relationship Id="rId7" Type="http://schemas.openxmlformats.org/officeDocument/2006/relationships/image" Target="../media/image430.png"/><Relationship Id="rId12" Type="http://schemas.openxmlformats.org/officeDocument/2006/relationships/image" Target="../media/image50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460.png"/><Relationship Id="rId5" Type="http://schemas.openxmlformats.org/officeDocument/2006/relationships/image" Target="../media/image210.png"/><Relationship Id="rId10" Type="http://schemas.openxmlformats.org/officeDocument/2006/relationships/image" Target="../media/image270.png"/><Relationship Id="rId4" Type="http://schemas.openxmlformats.org/officeDocument/2006/relationships/image" Target="../media/image200.png"/><Relationship Id="rId9" Type="http://schemas.openxmlformats.org/officeDocument/2006/relationships/image" Target="../media/image4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V7:  </a:t>
            </a:r>
            <a:r>
              <a:rPr lang="de-DE" dirty="0" err="1">
                <a:cs typeface="+mj-cs"/>
              </a:rPr>
              <a:t>Automatic</a:t>
            </a:r>
            <a:r>
              <a:rPr lang="de-DE" dirty="0">
                <a:cs typeface="+mj-cs"/>
              </a:rPr>
              <a:t> Differentiation (AD)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2615DB9-2AA0-4442-BB60-5F5AC0DE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1F9A535-CC6F-904E-B7EB-1D5C60D36F9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32EF0">
              <a:alpha val="10000"/>
            </a:srgbClr>
          </a:solidFill>
        </p:spPr>
        <p:txBody>
          <a:bodyPr/>
          <a:lstStyle/>
          <a:p>
            <a:r>
              <a:rPr lang="de-DE" dirty="0" err="1">
                <a:solidFill>
                  <a:srgbClr val="032EF0"/>
                </a:solidFill>
              </a:rPr>
              <a:t>Automatic</a:t>
            </a:r>
            <a:r>
              <a:rPr lang="de-DE" dirty="0">
                <a:solidFill>
                  <a:srgbClr val="032EF0"/>
                </a:solidFill>
              </a:rPr>
              <a:t> Differentiation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exact</a:t>
            </a:r>
            <a:r>
              <a:rPr lang="de-DE" dirty="0"/>
              <a:t> derivatives </a:t>
            </a:r>
            <a:r>
              <a:rPr lang="de-DE" dirty="0" err="1"/>
              <a:t>efficiently</a:t>
            </a:r>
            <a:r>
              <a:rPr lang="de-DE" dirty="0"/>
              <a:t>,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storing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reuse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backwards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Takes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computes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derivative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isn’t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-form </a:t>
            </a:r>
            <a:r>
              <a:rPr lang="de-DE" dirty="0" err="1"/>
              <a:t>solutions</a:t>
            </a:r>
            <a:r>
              <a:rPr lang="de-DE" dirty="0"/>
              <a:t>, but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a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efficiently</a:t>
            </a:r>
            <a:r>
              <a:rPr lang="de-DE" dirty="0"/>
              <a:t> </a:t>
            </a:r>
            <a:r>
              <a:rPr lang="de-DE" dirty="0" err="1"/>
              <a:t>computes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derivatives.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32C684-FBFD-8041-A8F7-8432E685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575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5D6E7-8D87-F947-9E78-F381C412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216FC4-689C-0744-A70D-4BE519747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205" y="1095303"/>
            <a:ext cx="6007709" cy="525674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39BFF7-2B4A-EB47-9F2A-A80F339D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20BBFD-7B35-BD4C-9728-A7F5FF593457}"/>
              </a:ext>
            </a:extLst>
          </p:cNvPr>
          <p:cNvSpPr txBox="1"/>
          <p:nvPr/>
        </p:nvSpPr>
        <p:spPr>
          <a:xfrm>
            <a:off x="2915816" y="6258913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Ex: </a:t>
            </a:r>
            <a:r>
              <a:rPr lang="de-DE" dirty="0" err="1"/>
              <a:t>Baydin</a:t>
            </a:r>
            <a:r>
              <a:rPr lang="de-DE" dirty="0"/>
              <a:t> et al. 2017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FCB403-A242-4949-8228-5DDD3B1E6066}"/>
              </a:ext>
            </a:extLst>
          </p:cNvPr>
          <p:cNvSpPr txBox="1"/>
          <p:nvPr/>
        </p:nvSpPr>
        <p:spPr>
          <a:xfrm>
            <a:off x="7402755" y="3002449"/>
            <a:ext cx="1313180" cy="646331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1200" dirty="0" err="1"/>
              <a:t>Gives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smell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expression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swell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19BB26-4AE3-0246-96E0-D8FE590B53D9}"/>
              </a:ext>
            </a:extLst>
          </p:cNvPr>
          <p:cNvSpPr txBox="1"/>
          <p:nvPr/>
        </p:nvSpPr>
        <p:spPr>
          <a:xfrm>
            <a:off x="7411357" y="1283285"/>
            <a:ext cx="1200970" cy="830997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has</a:t>
            </a:r>
            <a:r>
              <a:rPr lang="de-DE" sz="1200" dirty="0"/>
              <a:t> </a:t>
            </a:r>
          </a:p>
          <a:p>
            <a:r>
              <a:rPr lang="de-DE" sz="1200" dirty="0"/>
              <a:t>time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manual</a:t>
            </a:r>
            <a:endParaRPr lang="de-DE" sz="1200" dirty="0"/>
          </a:p>
          <a:p>
            <a:r>
              <a:rPr lang="de-DE" sz="1200" dirty="0" err="1"/>
              <a:t>computation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7A4A57-CC13-0B4A-AC2F-FB6820972C6E}"/>
              </a:ext>
            </a:extLst>
          </p:cNvPr>
          <p:cNvSpPr txBox="1"/>
          <p:nvPr/>
        </p:nvSpPr>
        <p:spPr>
          <a:xfrm>
            <a:off x="7349479" y="5144534"/>
            <a:ext cx="1572866" cy="646331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Small h (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we</a:t>
            </a:r>
            <a:r>
              <a:rPr lang="de-DE" sz="1200" dirty="0"/>
              <a:t> </a:t>
            </a:r>
            <a:r>
              <a:rPr lang="de-DE" sz="1200" dirty="0" err="1"/>
              <a:t>have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seen</a:t>
            </a:r>
            <a:r>
              <a:rPr lang="de-DE" sz="1200" dirty="0"/>
              <a:t>) </a:t>
            </a:r>
            <a:r>
              <a:rPr lang="de-DE" sz="1200" dirty="0" err="1"/>
              <a:t>does</a:t>
            </a:r>
            <a:r>
              <a:rPr lang="de-DE" sz="1200" dirty="0"/>
              <a:t> not </a:t>
            </a:r>
            <a:r>
              <a:rPr lang="de-DE" sz="1200" dirty="0" err="1"/>
              <a:t>help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w.r.t</a:t>
            </a:r>
            <a:r>
              <a:rPr lang="de-DE" sz="1200" dirty="0"/>
              <a:t>. </a:t>
            </a:r>
            <a:r>
              <a:rPr lang="de-DE" sz="1200" dirty="0" err="1"/>
              <a:t>rounding</a:t>
            </a:r>
            <a:r>
              <a:rPr lang="de-DE" sz="1200" dirty="0"/>
              <a:t> </a:t>
            </a:r>
            <a:r>
              <a:rPr lang="de-DE" sz="1200" dirty="0" err="1"/>
              <a:t>errors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832DB74-8416-424E-ABA3-E1429B1EF0AA}"/>
              </a:ext>
            </a:extLst>
          </p:cNvPr>
          <p:cNvSpPr txBox="1"/>
          <p:nvPr/>
        </p:nvSpPr>
        <p:spPr>
          <a:xfrm>
            <a:off x="22422" y="4901392"/>
            <a:ext cx="1356462" cy="1015663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Can </a:t>
            </a:r>
            <a:r>
              <a:rPr lang="de-DE" sz="1200" dirty="0" err="1"/>
              <a:t>directly</a:t>
            </a:r>
            <a:r>
              <a:rPr lang="de-DE" sz="1200" dirty="0"/>
              <a:t> </a:t>
            </a:r>
            <a:r>
              <a:rPr lang="de-DE" sz="1200" dirty="0" err="1"/>
              <a:t>reuse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program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for</a:t>
            </a:r>
            <a:r>
              <a:rPr lang="de-DE" sz="1200" dirty="0"/>
              <a:t>-loop - </a:t>
            </a:r>
          </a:p>
          <a:p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need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closed</a:t>
            </a:r>
            <a:r>
              <a:rPr lang="de-DE" sz="1200" dirty="0"/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94668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011EA-98B5-1A41-B14A-4E2BC836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Automatization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6CCBC5-4AE0-2448-B376-6995050E7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22D139-22AE-5640-A946-0CFDE265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71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1CD3A-0747-924A-802B-FCEE7002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Differentiation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Programming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7B59C83-54D7-6646-8FEE-24A3010BB2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de-DE" dirty="0"/>
                  <a:t>Example (</a:t>
                </a:r>
                <a:r>
                  <a:rPr lang="de-DE" dirty="0" err="1"/>
                  <a:t>Math</a:t>
                </a:r>
                <a:r>
                  <a:rPr lang="de-DE" dirty="0"/>
                  <a:t>)</a:t>
                </a:r>
              </a:p>
              <a:p>
                <a:pPr marL="457200" lvl="1" indent="0">
                  <a:buNone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7B59C83-54D7-6646-8FEE-24A3010BB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135" t="-12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9E1893-9EFB-DF45-904D-A048A892BD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(</a:t>
            </a:r>
            <a:r>
              <a:rPr lang="de-DE" dirty="0" err="1"/>
              <a:t>code</a:t>
            </a:r>
            <a:r>
              <a:rPr lang="de-DE" dirty="0"/>
              <a:t>)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sz="2000" dirty="0">
                <a:latin typeface="Monaco" pitchFamily="2" charset="77"/>
              </a:rPr>
              <a:t>x=?</a:t>
            </a:r>
          </a:p>
          <a:p>
            <a:pPr marL="457200" lvl="1" indent="0">
              <a:buNone/>
            </a:pPr>
            <a:r>
              <a:rPr lang="de-DE" sz="2000" dirty="0">
                <a:latin typeface="Monaco" pitchFamily="2" charset="77"/>
              </a:rPr>
              <a:t>Y= ?</a:t>
            </a:r>
          </a:p>
          <a:p>
            <a:pPr marL="457200" lvl="1" indent="0">
              <a:buNone/>
            </a:pPr>
            <a:r>
              <a:rPr lang="de-DE" sz="2000" dirty="0">
                <a:latin typeface="Monaco" pitchFamily="2" charset="77"/>
              </a:rPr>
              <a:t>a = x * </a:t>
            </a:r>
            <a:r>
              <a:rPr lang="de-DE" sz="2000" dirty="0" err="1">
                <a:latin typeface="Monaco" pitchFamily="2" charset="77"/>
              </a:rPr>
              <a:t>y</a:t>
            </a:r>
            <a:endParaRPr lang="de-DE" sz="2000" dirty="0">
              <a:latin typeface="Monaco" pitchFamily="2" charset="77"/>
            </a:endParaRPr>
          </a:p>
          <a:p>
            <a:pPr marL="457200" lvl="1" indent="0">
              <a:buNone/>
            </a:pPr>
            <a:r>
              <a:rPr lang="de-DE" sz="2000" dirty="0">
                <a:latin typeface="Monaco" pitchFamily="2" charset="77"/>
              </a:rPr>
              <a:t>b = sin(x)</a:t>
            </a:r>
          </a:p>
          <a:p>
            <a:pPr marL="457200" lvl="1" indent="0">
              <a:buNone/>
            </a:pPr>
            <a:r>
              <a:rPr lang="de-DE" sz="2000" dirty="0" err="1">
                <a:latin typeface="Monaco" pitchFamily="2" charset="77"/>
              </a:rPr>
              <a:t>z</a:t>
            </a:r>
            <a:r>
              <a:rPr lang="de-DE" sz="2000" dirty="0">
                <a:latin typeface="Monaco" pitchFamily="2" charset="77"/>
              </a:rPr>
              <a:t> = a + 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754F59-7CA3-CC4A-9E3E-FAFDC002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9BAC9F2-CDCA-E348-A35E-FAD698ED81B2}"/>
              </a:ext>
            </a:extLst>
          </p:cNvPr>
          <p:cNvSpPr/>
          <p:nvPr/>
        </p:nvSpPr>
        <p:spPr>
          <a:xfrm>
            <a:off x="827584" y="1700808"/>
            <a:ext cx="6912768" cy="30243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C43407F-1FEF-284F-9931-A8DD81B2ED27}"/>
              </a:ext>
            </a:extLst>
          </p:cNvPr>
          <p:cNvSpPr/>
          <p:nvPr/>
        </p:nvSpPr>
        <p:spPr>
          <a:xfrm>
            <a:off x="5004048" y="1844824"/>
            <a:ext cx="2016224" cy="266429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03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9C5E02B-6312-DD48-89B1-F088A4CBD4DE}"/>
              </a:ext>
            </a:extLst>
          </p:cNvPr>
          <p:cNvSpPr/>
          <p:nvPr/>
        </p:nvSpPr>
        <p:spPr>
          <a:xfrm>
            <a:off x="179511" y="1125239"/>
            <a:ext cx="8518401" cy="5040611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D9A38F-BA48-254A-AAA4-6340652A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2DDB59-7244-5049-B603-5E61B8BB9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Given </a:t>
                </a:r>
                <a:r>
                  <a:rPr lang="de-DE" dirty="0" err="1"/>
                  <a:t>functions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i="1" dirty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groupCh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de-DE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groupCh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dirty="0" err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b="0" i="1" dirty="0" err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err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 </a:t>
                </a:r>
                <a:r>
                  <a:rPr lang="de-DE" dirty="0" err="1"/>
                  <a:t>leads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partial derivatives </a:t>
                </a:r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2DDB59-7244-5049-B603-5E61B8BB9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b="-9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F723-71C3-374F-8808-3DC5632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9AEBEC2-8BF1-9840-94FD-19E335827CC4}"/>
                  </a:ext>
                </a:extLst>
              </p:cNvPr>
              <p:cNvSpPr txBox="1"/>
              <p:nvPr/>
            </p:nvSpPr>
            <p:spPr>
              <a:xfrm>
                <a:off x="468312" y="4725144"/>
                <a:ext cx="7128023" cy="164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de-DE" sz="2600" dirty="0"/>
                  <a:t>(    in </a:t>
                </a:r>
                <a:r>
                  <a:rPr lang="de-DE" sz="2600" dirty="0" err="1"/>
                  <a:t>short</a:t>
                </a:r>
                <a:r>
                  <a:rPr lang="de-DE" sz="2600" dirty="0"/>
                  <a:t> form: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6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de-DE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2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de-DE" sz="26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2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6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sz="26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de-DE" sz="26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sz="2600" dirty="0"/>
                  <a:t>           </a:t>
                </a:r>
              </a:p>
              <a:p>
                <a:pPr marL="0" indent="0">
                  <a:buNone/>
                </a:pPr>
                <a:r>
                  <a:rPr lang="de-DE" sz="2600" dirty="0"/>
                  <a:t>     </a:t>
                </a:r>
                <a:r>
                  <a:rPr lang="de-DE" sz="2600" dirty="0" err="1"/>
                  <a:t>where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60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600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600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600" b="1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de-DE" sz="2600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600" b="1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600" dirty="0">
                    <a:solidFill>
                      <a:srgbClr val="3C8C93"/>
                    </a:solidFill>
                  </a:rPr>
                  <a:t> </a:t>
                </a:r>
                <a:r>
                  <a:rPr lang="de-DE" sz="2600" dirty="0" err="1"/>
                  <a:t>is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6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600" dirty="0" err="1"/>
                  <a:t>Jacobian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matrix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600" dirty="0"/>
                  <a:t>   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9AEBEC2-8BF1-9840-94FD-19E335827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25144"/>
                <a:ext cx="7128023" cy="1645130"/>
              </a:xfrm>
              <a:prstGeom prst="rect">
                <a:avLst/>
              </a:prstGeom>
              <a:blipFill>
                <a:blip r:embed="rId3"/>
                <a:stretch>
                  <a:fillRect l="-14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4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9A38F-BA48-254A-AAA4-6340652A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rename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2DDB59-7244-5049-B603-5E61B8BB9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Given </a:t>
                </a:r>
                <a:r>
                  <a:rPr lang="de-DE" dirty="0" err="1"/>
                  <a:t>functions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i="1" dirty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groupCh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de-DE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groupCh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t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b="0" i="1" dirty="0" err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 </a:t>
                </a:r>
                <a:r>
                  <a:rPr lang="de-DE" dirty="0" err="1"/>
                  <a:t>leads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 </a:t>
                </a:r>
                <a:r>
                  <a:rPr lang="de-DE" dirty="0" err="1"/>
                  <a:t>the</a:t>
                </a:r>
                <a:r>
                  <a:rPr lang="de-DE" dirty="0"/>
                  <a:t> partial derivatives </a:t>
                </a:r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62DDB59-7244-5049-B603-5E61B8BB9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b="-9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2BF723-71C3-374F-8808-3DC5632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9AEBEC2-8BF1-9840-94FD-19E335827CC4}"/>
                  </a:ext>
                </a:extLst>
              </p:cNvPr>
              <p:cNvSpPr txBox="1"/>
              <p:nvPr/>
            </p:nvSpPr>
            <p:spPr>
              <a:xfrm>
                <a:off x="468312" y="4725144"/>
                <a:ext cx="7776096" cy="92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600" dirty="0"/>
                  <a:t> </a:t>
                </a:r>
                <a:r>
                  <a:rPr lang="de-DE" sz="2600" dirty="0" err="1"/>
                  <a:t>is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some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output</a:t>
                </a:r>
                <a:r>
                  <a:rPr lang="de-DE" sz="2600" dirty="0"/>
                  <a:t> variable </a:t>
                </a:r>
                <a:r>
                  <a:rPr lang="de-DE" sz="2600" dirty="0" err="1"/>
                  <a:t>from</a:t>
                </a:r>
                <a:r>
                  <a:rPr lang="de-DE" sz="2600" dirty="0"/>
                  <a:t> a </a:t>
                </a:r>
                <a:r>
                  <a:rPr lang="de-DE" sz="2600" dirty="0" err="1"/>
                  <a:t>family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outputs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6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6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6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600" dirty="0"/>
                  <a:t> </a:t>
                </a:r>
                <a:r>
                  <a:rPr lang="de-DE" sz="2600" dirty="0" err="1"/>
                  <a:t>and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26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600" dirty="0" err="1"/>
                  <a:t>are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inputs</a:t>
                </a:r>
                <a:r>
                  <a:rPr lang="de-DE" sz="2600" dirty="0"/>
                  <a:t> variables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600" dirty="0"/>
                  <a:t> </a:t>
                </a:r>
                <a:r>
                  <a:rPr lang="de-DE" sz="2600" dirty="0" err="1"/>
                  <a:t>depends</a:t>
                </a:r>
                <a:r>
                  <a:rPr lang="de-DE" sz="2600" dirty="0"/>
                  <a:t> on.</a:t>
                </a:r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9AEBEC2-8BF1-9840-94FD-19E335827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25144"/>
                <a:ext cx="7776096" cy="924677"/>
              </a:xfrm>
              <a:prstGeom prst="rect">
                <a:avLst/>
              </a:prstGeom>
              <a:blipFill>
                <a:blip r:embed="rId3"/>
                <a:stretch>
                  <a:fillRect t="-6849" b="-136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4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E9C55-E22B-3648-B90E-987B354D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7535BE51-2E51-6242-9C22-2D1EE853A3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59313" y="1196752"/>
                <a:ext cx="4038600" cy="39604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200" dirty="0"/>
                  <a:t>Derivatives </a:t>
                </a:r>
                <a:r>
                  <a:rPr lang="de-DE" sz="2200" dirty="0" err="1"/>
                  <a:t>w.r.t</a:t>
                </a:r>
                <a:r>
                  <a:rPr lang="de-DE" sz="2200" dirty="0"/>
                  <a:t>. </a:t>
                </a:r>
                <a:r>
                  <a:rPr lang="de-DE" sz="2200" dirty="0" err="1"/>
                  <a:t>some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yet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given</a:t>
                </a:r>
                <a:r>
                  <a:rPr lang="de-DE" sz="2200" dirty="0"/>
                  <a:t> variable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22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de-DE" sz="2200" b="0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7535BE51-2E51-6242-9C22-2D1EE853A3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59313" y="1196752"/>
                <a:ext cx="4038600" cy="3960416"/>
              </a:xfrm>
              <a:blipFill>
                <a:blip r:embed="rId2"/>
                <a:stretch>
                  <a:fillRect l="-1881" t="-958" b="-9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308351-B7F6-2C45-AD0C-6E68FE55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0F001182-48B7-834A-89E6-FF8395368FF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94554" y="1196752"/>
                <a:ext cx="4191000" cy="31809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200" dirty="0" err="1"/>
                  <a:t>Example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expression</a:t>
                </a:r>
                <a:endParaRPr lang="de-DE" sz="2200" dirty="0"/>
              </a:p>
              <a:p>
                <a:pPr marL="457200" lvl="1" indent="0">
                  <a:buNone/>
                </a:pPr>
                <a:endParaRPr lang="de-DE" sz="22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sz="2200" b="0" dirty="0"/>
              </a:p>
            </p:txBody>
          </p:sp>
        </mc:Choice>
        <mc:Fallback xmlns="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0F001182-48B7-834A-89E6-FF8395368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4554" y="1196752"/>
                <a:ext cx="4191000" cy="3180955"/>
              </a:xfrm>
              <a:blipFill>
                <a:blip r:embed="rId3"/>
                <a:stretch>
                  <a:fillRect l="-2121" t="-1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DB6F502-208F-2D4E-84E0-E1537369034F}"/>
                  </a:ext>
                </a:extLst>
              </p:cNvPr>
              <p:cNvSpPr txBox="1"/>
              <p:nvPr/>
            </p:nvSpPr>
            <p:spPr>
              <a:xfrm>
                <a:off x="468313" y="5216105"/>
                <a:ext cx="7777770" cy="1125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If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substitute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get</a:t>
                </a:r>
                <a:r>
                  <a:rPr lang="de-DE" sz="2200" dirty="0"/>
                  <a:t> an </a:t>
                </a:r>
                <a:r>
                  <a:rPr lang="de-DE" sz="2200" dirty="0" err="1"/>
                  <a:t>algorithm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computing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sz="220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2200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Choosing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sz="22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 err="1"/>
                  <a:t>similarly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gives</a:t>
                </a:r>
                <a:r>
                  <a:rPr lang="de-DE" sz="2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2200" dirty="0"/>
                  <a:t>.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5DB6F502-208F-2D4E-84E0-E15373690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5216105"/>
                <a:ext cx="7777770" cy="1125757"/>
              </a:xfrm>
              <a:prstGeom prst="rect">
                <a:avLst/>
              </a:prstGeom>
              <a:blipFill>
                <a:blip r:embed="rId4"/>
                <a:stretch>
                  <a:fillRect l="-814" b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26538389-540B-CC4B-AE21-DF232C4A94E6}"/>
              </a:ext>
            </a:extLst>
          </p:cNvPr>
          <p:cNvSpPr/>
          <p:nvPr/>
        </p:nvSpPr>
        <p:spPr>
          <a:xfrm>
            <a:off x="251520" y="1124744"/>
            <a:ext cx="8372634" cy="4176464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75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FCE437A7-74B7-A146-B9EC-1F471C7A5B8D}"/>
              </a:ext>
            </a:extLst>
          </p:cNvPr>
          <p:cNvSpPr/>
          <p:nvPr/>
        </p:nvSpPr>
        <p:spPr>
          <a:xfrm>
            <a:off x="457201" y="1124744"/>
            <a:ext cx="8240712" cy="3240360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5ED941-9A63-5B46-BC64-1B1E2F9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Translating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7B25AB-91A5-AB4A-BC06-1BABD62BAA8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600" dirty="0"/>
                  <a:t>Derivatives </a:t>
                </a:r>
                <a:r>
                  <a:rPr lang="de-DE" sz="2600" dirty="0" err="1"/>
                  <a:t>as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programs</a:t>
                </a:r>
                <a:endParaRPr lang="de-DE" dirty="0"/>
              </a:p>
              <a:p>
                <a:pPr marL="457200" lvl="1" indent="0">
                  <a:buNone/>
                </a:pP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dx=?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dY</a:t>
                </a:r>
                <a:r>
                  <a:rPr lang="de-DE" sz="2200" dirty="0">
                    <a:latin typeface="Monaco" pitchFamily="2" charset="77"/>
                  </a:rPr>
                  <a:t>= ?</a:t>
                </a: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da = </a:t>
                </a:r>
                <a:r>
                  <a:rPr lang="de-DE" sz="2200" dirty="0" err="1">
                    <a:latin typeface="Monaco" pitchFamily="2" charset="77"/>
                  </a:rPr>
                  <a:t>y</a:t>
                </a:r>
                <a:r>
                  <a:rPr lang="de-DE" sz="2200" dirty="0">
                    <a:latin typeface="Monaco" pitchFamily="2" charset="77"/>
                  </a:rPr>
                  <a:t> * dx + x * </a:t>
                </a:r>
                <a:r>
                  <a:rPr lang="de-DE" sz="2200" dirty="0" err="1">
                    <a:latin typeface="Monaco" pitchFamily="2" charset="77"/>
                  </a:rPr>
                  <a:t>dy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db</a:t>
                </a:r>
                <a:r>
                  <a:rPr lang="de-DE" sz="2200" dirty="0">
                    <a:latin typeface="Monaco" pitchFamily="2" charset="77"/>
                  </a:rPr>
                  <a:t> = cos(x)*dx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dz</a:t>
                </a:r>
                <a:r>
                  <a:rPr lang="de-DE" sz="2200" dirty="0">
                    <a:latin typeface="Monaco" pitchFamily="2" charset="77"/>
                  </a:rPr>
                  <a:t> = da + </a:t>
                </a:r>
                <a:r>
                  <a:rPr lang="de-DE" sz="2200" dirty="0" err="1">
                    <a:latin typeface="Monaco" pitchFamily="2" charset="77"/>
                  </a:rPr>
                  <a:t>db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600" dirty="0">
                    <a:latin typeface="Myriad Pro" panose="020B0503030403020204" pitchFamily="34" charset="0"/>
                  </a:rPr>
                  <a:t>(</a:t>
                </a:r>
                <a:r>
                  <a:rPr lang="de-DE" sz="2600" dirty="0" err="1">
                    <a:latin typeface="Myriad Pro" panose="020B0503030403020204" pitchFamily="34" charset="0"/>
                  </a:rPr>
                  <a:t>Using</a:t>
                </a:r>
                <a:r>
                  <a:rPr lang="de-DE" sz="2600" dirty="0">
                    <a:latin typeface="Myriad Pro" panose="020B0503030403020204" pitchFamily="34" charset="0"/>
                  </a:rPr>
                  <a:t> </a:t>
                </a:r>
                <a:r>
                  <a:rPr lang="de-DE" sz="2600" dirty="0" err="1">
                    <a:latin typeface="Myriad Pro" panose="020B0503030403020204" pitchFamily="34" charset="0"/>
                  </a:rPr>
                  <a:t>the</a:t>
                </a:r>
                <a:r>
                  <a:rPr lang="de-DE" sz="2600" dirty="0">
                    <a:latin typeface="Myriad Pro" panose="020B0503030403020204" pitchFamily="34" charset="0"/>
                  </a:rPr>
                  <a:t> </a:t>
                </a:r>
                <a:r>
                  <a:rPr lang="de-DE" sz="2600" dirty="0" err="1">
                    <a:latin typeface="Myriad Pro" panose="020B0503030403020204" pitchFamily="34" charset="0"/>
                  </a:rPr>
                  <a:t>notation</a:t>
                </a:r>
                <a:r>
                  <a:rPr lang="de-DE" sz="2600" dirty="0">
                    <a:latin typeface="Myriad Pro" panose="020B0503030403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de-DE" sz="2600" dirty="0">
                    <a:solidFill>
                      <a:srgbClr val="3C8C93"/>
                    </a:solidFill>
                    <a:latin typeface="Monaco" pitchFamily="2" charset="77"/>
                  </a:rPr>
                  <a:t>dx</a:t>
                </a:r>
                <a:r>
                  <a:rPr lang="de-DE" sz="2600" dirty="0">
                    <a:solidFill>
                      <a:srgbClr val="3C8C93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DE" sz="2600" dirty="0">
                    <a:solidFill>
                      <a:srgbClr val="3C8C93"/>
                    </a:solidFill>
                  </a:rPr>
                  <a:t>, </a:t>
                </a:r>
                <a:r>
                  <a:rPr lang="de-DE" sz="2600" dirty="0" err="1">
                    <a:solidFill>
                      <a:srgbClr val="3C8C93"/>
                    </a:solidFill>
                    <a:latin typeface="Monaco" pitchFamily="2" charset="77"/>
                  </a:rPr>
                  <a:t>dy</a:t>
                </a:r>
                <a:r>
                  <a:rPr lang="de-DE" sz="2600" dirty="0">
                    <a:solidFill>
                      <a:srgbClr val="3C8C93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600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600" i="1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de-DE" sz="2600" dirty="0"/>
                  <a:t>   )</a:t>
                </a:r>
              </a:p>
              <a:p>
                <a:pPr marL="457200" lvl="1" indent="0">
                  <a:buNone/>
                </a:pP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7B25AB-91A5-AB4A-BC06-1BABD62BAA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821" t="-990" r="-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B91014-7CDE-1E4C-84E3-6142E572FC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600" dirty="0" err="1"/>
                  <a:t>Substituting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600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dx= 1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dy</a:t>
                </a:r>
                <a:r>
                  <a:rPr lang="de-DE" sz="2200" dirty="0">
                    <a:latin typeface="Monaco" pitchFamily="2" charset="77"/>
                  </a:rPr>
                  <a:t>= 0 </a:t>
                </a: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da = </a:t>
                </a:r>
                <a:r>
                  <a:rPr lang="de-DE" sz="2200" dirty="0" err="1">
                    <a:latin typeface="Monaco" pitchFamily="2" charset="77"/>
                  </a:rPr>
                  <a:t>y</a:t>
                </a:r>
                <a:r>
                  <a:rPr lang="de-DE" sz="2200" dirty="0">
                    <a:latin typeface="Monaco" pitchFamily="2" charset="77"/>
                  </a:rPr>
                  <a:t> * dx + x * </a:t>
                </a:r>
                <a:r>
                  <a:rPr lang="de-DE" sz="2200" dirty="0" err="1">
                    <a:latin typeface="Monaco" pitchFamily="2" charset="77"/>
                  </a:rPr>
                  <a:t>dy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db</a:t>
                </a:r>
                <a:r>
                  <a:rPr lang="de-DE" sz="2200" dirty="0">
                    <a:latin typeface="Monaco" pitchFamily="2" charset="77"/>
                  </a:rPr>
                  <a:t> = cos(x)*dx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dz</a:t>
                </a:r>
                <a:r>
                  <a:rPr lang="de-DE" sz="2200" dirty="0">
                    <a:latin typeface="Monaco" pitchFamily="2" charset="77"/>
                  </a:rPr>
                  <a:t> = da + </a:t>
                </a:r>
                <a:r>
                  <a:rPr lang="de-DE" sz="2200" dirty="0" err="1">
                    <a:latin typeface="Monaco" pitchFamily="2" charset="77"/>
                  </a:rPr>
                  <a:t>db</a:t>
                </a:r>
                <a:endParaRPr lang="de-DE" sz="2200" dirty="0">
                  <a:latin typeface="Monaco" pitchFamily="2" charset="77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sz="2600" dirty="0"/>
                  <a:t>So,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compute</a:t>
                </a:r>
                <a:r>
                  <a:rPr lang="de-DE" sz="2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60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2600" dirty="0"/>
                  <a:t> just </a:t>
                </a:r>
                <a:r>
                  <a:rPr lang="de-DE" sz="2600" dirty="0" err="1"/>
                  <a:t>seed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algorithm</a:t>
                </a:r>
                <a:r>
                  <a:rPr lang="de-DE" sz="2600" dirty="0"/>
                  <a:t> </a:t>
                </a:r>
                <a:r>
                  <a:rPr lang="de-DE" sz="2600" dirty="0" err="1"/>
                  <a:t>with</a:t>
                </a:r>
                <a:r>
                  <a:rPr lang="de-DE" sz="2600" dirty="0"/>
                  <a:t> </a:t>
                </a:r>
              </a:p>
              <a:p>
                <a:pPr marL="0" indent="0">
                  <a:buNone/>
                </a:pPr>
                <a:r>
                  <a:rPr lang="de-DE" sz="2600" dirty="0"/>
                  <a:t>    </a:t>
                </a:r>
                <a:r>
                  <a:rPr lang="de-DE" sz="2600" dirty="0">
                    <a:latin typeface="Monaco" pitchFamily="2" charset="77"/>
                  </a:rPr>
                  <a:t>dx = 1, </a:t>
                </a:r>
                <a:r>
                  <a:rPr lang="de-DE" sz="2600" dirty="0" err="1">
                    <a:latin typeface="Monaco" pitchFamily="2" charset="77"/>
                  </a:rPr>
                  <a:t>dy</a:t>
                </a:r>
                <a:r>
                  <a:rPr lang="de-DE" sz="2600" dirty="0">
                    <a:latin typeface="Monaco" pitchFamily="2" charset="77"/>
                  </a:rPr>
                  <a:t> = 0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B91014-7CDE-1E4C-84E3-6142E572F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830" t="-990" r="-1887" b="-7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A3378E-9FBF-224C-BAFB-24A6A92A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94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ECD0402-FA65-E143-9FA9-36A662F3B0A3}"/>
              </a:ext>
            </a:extLst>
          </p:cNvPr>
          <p:cNvSpPr/>
          <p:nvPr/>
        </p:nvSpPr>
        <p:spPr>
          <a:xfrm>
            <a:off x="457201" y="1124744"/>
            <a:ext cx="8240712" cy="3240360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5ED941-9A63-5B46-BC64-1B1E2F99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Translating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7B25AB-91A5-AB4A-BC06-1BABD62BAA8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600" dirty="0"/>
                  <a:t>Derivatives </a:t>
                </a:r>
                <a:r>
                  <a:rPr lang="de-DE" sz="2600" dirty="0" err="1"/>
                  <a:t>as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programs</a:t>
                </a:r>
                <a:endParaRPr lang="de-DE" dirty="0"/>
              </a:p>
              <a:p>
                <a:pPr marL="457200" lvl="1" indent="0">
                  <a:buNone/>
                </a:pP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dx=?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dY</a:t>
                </a:r>
                <a:r>
                  <a:rPr lang="de-DE" sz="2200" dirty="0">
                    <a:latin typeface="Monaco" pitchFamily="2" charset="77"/>
                  </a:rPr>
                  <a:t>= ?</a:t>
                </a: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da = </a:t>
                </a:r>
                <a:r>
                  <a:rPr lang="de-DE" sz="2200" dirty="0" err="1">
                    <a:latin typeface="Monaco" pitchFamily="2" charset="77"/>
                  </a:rPr>
                  <a:t>y</a:t>
                </a:r>
                <a:r>
                  <a:rPr lang="de-DE" sz="2200" dirty="0">
                    <a:latin typeface="Monaco" pitchFamily="2" charset="77"/>
                  </a:rPr>
                  <a:t> * dx + x * </a:t>
                </a:r>
                <a:r>
                  <a:rPr lang="de-DE" sz="2200" dirty="0" err="1">
                    <a:latin typeface="Monaco" pitchFamily="2" charset="77"/>
                  </a:rPr>
                  <a:t>dy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db</a:t>
                </a:r>
                <a:r>
                  <a:rPr lang="de-DE" sz="2200" dirty="0">
                    <a:latin typeface="Monaco" pitchFamily="2" charset="77"/>
                  </a:rPr>
                  <a:t> = cos(x)*dx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dz</a:t>
                </a:r>
                <a:r>
                  <a:rPr lang="de-DE" sz="2200" dirty="0">
                    <a:latin typeface="Monaco" pitchFamily="2" charset="77"/>
                  </a:rPr>
                  <a:t> = da + </a:t>
                </a:r>
                <a:r>
                  <a:rPr lang="de-DE" sz="2200" dirty="0" err="1">
                    <a:latin typeface="Monaco" pitchFamily="2" charset="77"/>
                  </a:rPr>
                  <a:t>db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600" dirty="0">
                    <a:latin typeface="Myriad Pro" panose="020B0503030403020204" pitchFamily="34" charset="0"/>
                  </a:rPr>
                  <a:t>(</a:t>
                </a:r>
                <a:r>
                  <a:rPr lang="de-DE" sz="2600" dirty="0" err="1">
                    <a:latin typeface="Myriad Pro" panose="020B0503030403020204" pitchFamily="34" charset="0"/>
                  </a:rPr>
                  <a:t>Using</a:t>
                </a:r>
                <a:r>
                  <a:rPr lang="de-DE" sz="2600" dirty="0">
                    <a:latin typeface="Myriad Pro" panose="020B0503030403020204" pitchFamily="34" charset="0"/>
                  </a:rPr>
                  <a:t> </a:t>
                </a:r>
                <a:r>
                  <a:rPr lang="de-DE" sz="2600" dirty="0" err="1">
                    <a:latin typeface="Myriad Pro" panose="020B0503030403020204" pitchFamily="34" charset="0"/>
                  </a:rPr>
                  <a:t>the</a:t>
                </a:r>
                <a:r>
                  <a:rPr lang="de-DE" sz="2600" dirty="0">
                    <a:latin typeface="Myriad Pro" panose="020B0503030403020204" pitchFamily="34" charset="0"/>
                  </a:rPr>
                  <a:t> </a:t>
                </a:r>
                <a:r>
                  <a:rPr lang="de-DE" sz="2600" dirty="0" err="1">
                    <a:latin typeface="Myriad Pro" panose="020B0503030403020204" pitchFamily="34" charset="0"/>
                  </a:rPr>
                  <a:t>notation</a:t>
                </a:r>
                <a:r>
                  <a:rPr lang="de-DE" sz="2600" dirty="0">
                    <a:latin typeface="Myriad Pro" panose="020B0503030403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de-DE" sz="2600" dirty="0">
                    <a:latin typeface="Monaco" pitchFamily="2" charset="77"/>
                  </a:rPr>
                  <a:t>dx</a:t>
                </a:r>
                <a:r>
                  <a:rPr lang="de-DE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DE" sz="2600" dirty="0"/>
                  <a:t>, </a:t>
                </a:r>
                <a:r>
                  <a:rPr lang="de-DE" sz="2600" dirty="0" err="1">
                    <a:latin typeface="Monaco" pitchFamily="2" charset="77"/>
                  </a:rPr>
                  <a:t>dy</a:t>
                </a:r>
                <a:r>
                  <a:rPr lang="de-DE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600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de-DE" sz="2600" dirty="0"/>
                  <a:t>   )</a:t>
                </a:r>
              </a:p>
              <a:p>
                <a:pPr marL="457200" lvl="1" indent="0">
                  <a:buNone/>
                </a:pP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7B25AB-91A5-AB4A-BC06-1BABD62BAA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821" t="-990" r="-9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B91014-7CDE-1E4C-84E3-6142E572FC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600" dirty="0" err="1"/>
                  <a:t>Substituting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6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de-DE" sz="2600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dx= 0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dy</a:t>
                </a:r>
                <a:r>
                  <a:rPr lang="de-DE" sz="2200" dirty="0">
                    <a:latin typeface="Monaco" pitchFamily="2" charset="77"/>
                  </a:rPr>
                  <a:t>= 1 </a:t>
                </a: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da = </a:t>
                </a:r>
                <a:r>
                  <a:rPr lang="de-DE" sz="2200" dirty="0" err="1">
                    <a:latin typeface="Monaco" pitchFamily="2" charset="77"/>
                  </a:rPr>
                  <a:t>y</a:t>
                </a:r>
                <a:r>
                  <a:rPr lang="de-DE" sz="2200" dirty="0">
                    <a:latin typeface="Monaco" pitchFamily="2" charset="77"/>
                  </a:rPr>
                  <a:t> * dx + x * </a:t>
                </a:r>
                <a:r>
                  <a:rPr lang="de-DE" sz="2200" dirty="0" err="1">
                    <a:latin typeface="Monaco" pitchFamily="2" charset="77"/>
                  </a:rPr>
                  <a:t>dy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db</a:t>
                </a:r>
                <a:r>
                  <a:rPr lang="de-DE" sz="2200" dirty="0">
                    <a:latin typeface="Monaco" pitchFamily="2" charset="77"/>
                  </a:rPr>
                  <a:t> = cos(x)*dx</a:t>
                </a:r>
              </a:p>
              <a:p>
                <a:pPr marL="457200" lvl="1" indent="0">
                  <a:buNone/>
                </a:pPr>
                <a:r>
                  <a:rPr lang="de-DE" sz="2200" dirty="0" err="1">
                    <a:latin typeface="Monaco" pitchFamily="2" charset="77"/>
                  </a:rPr>
                  <a:t>dz</a:t>
                </a:r>
                <a:r>
                  <a:rPr lang="de-DE" sz="2200" dirty="0">
                    <a:latin typeface="Monaco" pitchFamily="2" charset="77"/>
                  </a:rPr>
                  <a:t> = da + </a:t>
                </a:r>
                <a:r>
                  <a:rPr lang="de-DE" sz="2200" dirty="0" err="1">
                    <a:latin typeface="Monaco" pitchFamily="2" charset="77"/>
                  </a:rPr>
                  <a:t>db</a:t>
                </a:r>
                <a:endParaRPr lang="de-DE" sz="2200" dirty="0">
                  <a:latin typeface="Monaco" pitchFamily="2" charset="77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sz="2600" dirty="0"/>
                  <a:t>So,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compute</a:t>
                </a:r>
                <a:r>
                  <a:rPr lang="de-DE" sz="2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60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sz="26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6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de-DE" sz="2600" dirty="0">
                    <a:solidFill>
                      <a:srgbClr val="3C8C93"/>
                    </a:solidFill>
                  </a:rPr>
                  <a:t> </a:t>
                </a:r>
                <a:r>
                  <a:rPr lang="de-DE" sz="2600" dirty="0"/>
                  <a:t>just </a:t>
                </a:r>
                <a:r>
                  <a:rPr lang="de-DE" sz="2600" dirty="0" err="1"/>
                  <a:t>seed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algorithm</a:t>
                </a:r>
                <a:r>
                  <a:rPr lang="de-DE" sz="2600" dirty="0"/>
                  <a:t> </a:t>
                </a:r>
                <a:r>
                  <a:rPr lang="de-DE" sz="2600" dirty="0" err="1"/>
                  <a:t>with</a:t>
                </a:r>
                <a:r>
                  <a:rPr lang="de-DE" sz="2600" dirty="0"/>
                  <a:t> </a:t>
                </a:r>
              </a:p>
              <a:p>
                <a:pPr marL="0" indent="0">
                  <a:buNone/>
                </a:pPr>
                <a:r>
                  <a:rPr lang="de-DE" sz="2600" dirty="0"/>
                  <a:t>    </a:t>
                </a:r>
                <a:r>
                  <a:rPr lang="de-DE" sz="2600" dirty="0">
                    <a:latin typeface="Monaco" pitchFamily="2" charset="77"/>
                  </a:rPr>
                  <a:t>dx = 0, </a:t>
                </a:r>
                <a:r>
                  <a:rPr lang="de-DE" sz="2600" dirty="0" err="1">
                    <a:latin typeface="Monaco" pitchFamily="2" charset="77"/>
                  </a:rPr>
                  <a:t>dy</a:t>
                </a:r>
                <a:r>
                  <a:rPr lang="de-DE" sz="2600" dirty="0">
                    <a:latin typeface="Monaco" pitchFamily="2" charset="77"/>
                  </a:rPr>
                  <a:t> = 1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ECB91014-7CDE-1E4C-84E3-6142E572F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830" t="-990" r="-2201" b="-19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A3378E-9FBF-224C-BAFB-24A6A92A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52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598E10-E503-E043-8CF3-DF1A709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Making Rules	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2049D19-4D58-9B4A-8156-1A0E6ECBA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generalized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arbitrary</a:t>
            </a:r>
            <a:r>
              <a:rPr lang="de-DE" dirty="0"/>
              <a:t> </a:t>
            </a:r>
            <a:r>
              <a:rPr lang="de-DE" dirty="0" err="1"/>
              <a:t>functions</a:t>
            </a:r>
            <a:endParaRPr lang="de-DE" dirty="0"/>
          </a:p>
          <a:p>
            <a:r>
              <a:rPr lang="de-DE" dirty="0"/>
              <a:t>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expression</a:t>
            </a:r>
            <a:r>
              <a:rPr lang="de-DE" dirty="0"/>
              <a:t> =&gt;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derivates</a:t>
            </a:r>
            <a:r>
              <a:rPr lang="de-DE" dirty="0"/>
              <a:t> </a:t>
            </a:r>
          </a:p>
          <a:p>
            <a:r>
              <a:rPr lang="de-DE" dirty="0"/>
              <a:t>These </a:t>
            </a:r>
            <a:r>
              <a:rPr lang="de-DE" dirty="0" err="1"/>
              <a:t>are</a:t>
            </a:r>
            <a:r>
              <a:rPr lang="de-DE" dirty="0"/>
              <a:t> just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calculating</a:t>
            </a:r>
            <a:r>
              <a:rPr lang="de-DE" dirty="0"/>
              <a:t> </a:t>
            </a:r>
            <a:r>
              <a:rPr lang="de-DE" dirty="0" err="1"/>
              <a:t>derivates</a:t>
            </a:r>
            <a:r>
              <a:rPr lang="de-DE" dirty="0"/>
              <a:t>, e.g.</a:t>
            </a:r>
          </a:p>
          <a:p>
            <a:pPr lvl="1"/>
            <a:r>
              <a:rPr lang="de-DE" sz="2200" dirty="0">
                <a:latin typeface="Monaco" pitchFamily="2" charset="77"/>
              </a:rPr>
              <a:t>c = a + b		=&gt;	dc = da + </a:t>
            </a:r>
            <a:r>
              <a:rPr lang="de-DE" sz="2200" dirty="0" err="1">
                <a:latin typeface="Monaco" pitchFamily="2" charset="77"/>
              </a:rPr>
              <a:t>db</a:t>
            </a:r>
            <a:endParaRPr lang="de-DE" sz="2200" dirty="0">
              <a:latin typeface="Monaco" pitchFamily="2" charset="77"/>
            </a:endParaRPr>
          </a:p>
          <a:p>
            <a:pPr lvl="1"/>
            <a:r>
              <a:rPr lang="de-DE" sz="2200" dirty="0">
                <a:latin typeface="Monaco" pitchFamily="2" charset="77"/>
              </a:rPr>
              <a:t>c = a * b		=&gt;	dc = b * da + a * </a:t>
            </a:r>
            <a:r>
              <a:rPr lang="de-DE" sz="2200" dirty="0" err="1">
                <a:latin typeface="Monaco" pitchFamily="2" charset="77"/>
              </a:rPr>
              <a:t>db</a:t>
            </a:r>
            <a:r>
              <a:rPr lang="de-DE" sz="2200" dirty="0">
                <a:latin typeface="Monaco" pitchFamily="2" charset="77"/>
              </a:rPr>
              <a:t>  </a:t>
            </a:r>
          </a:p>
          <a:p>
            <a:pPr lvl="1"/>
            <a:r>
              <a:rPr lang="de-DE" sz="2200" dirty="0">
                <a:latin typeface="Monaco" pitchFamily="2" charset="77"/>
              </a:rPr>
              <a:t>c = sin(a)		=&gt;	dc = cos(a) * da</a:t>
            </a:r>
          </a:p>
          <a:p>
            <a:r>
              <a:rPr lang="de-DE" sz="2400" dirty="0">
                <a:latin typeface="Myriad Pro" panose="020B0503030403020204" pitchFamily="34" charset="0"/>
              </a:rPr>
              <a:t>Note: These </a:t>
            </a:r>
            <a:r>
              <a:rPr lang="de-DE" sz="2400" dirty="0" err="1">
                <a:latin typeface="Myriad Pro" panose="020B0503030403020204" pitchFamily="34" charset="0"/>
              </a:rPr>
              <a:t>rules</a:t>
            </a:r>
            <a:r>
              <a:rPr lang="de-DE" sz="2400" dirty="0">
                <a:latin typeface="Myriad Pro" panose="020B0503030403020204" pitchFamily="34" charset="0"/>
              </a:rPr>
              <a:t> </a:t>
            </a:r>
            <a:r>
              <a:rPr lang="de-DE" sz="2400" dirty="0" err="1">
                <a:latin typeface="Myriad Pro" panose="020B0503030403020204" pitchFamily="34" charset="0"/>
              </a:rPr>
              <a:t>are</a:t>
            </a:r>
            <a:r>
              <a:rPr lang="de-DE" sz="2400" dirty="0">
                <a:latin typeface="Myriad Pro" panose="020B0503030403020204" pitchFamily="34" charset="0"/>
              </a:rPr>
              <a:t> </a:t>
            </a:r>
            <a:r>
              <a:rPr lang="de-DE" sz="2400" dirty="0" err="1">
                <a:latin typeface="Myriad Pro" panose="020B0503030403020204" pitchFamily="34" charset="0"/>
              </a:rPr>
              <a:t>used</a:t>
            </a:r>
            <a:r>
              <a:rPr lang="de-DE" sz="2400" dirty="0">
                <a:latin typeface="Myriad Pro" panose="020B0503030403020204" pitchFamily="34" charset="0"/>
              </a:rPr>
              <a:t> on </a:t>
            </a:r>
            <a:r>
              <a:rPr lang="de-DE" sz="2400" dirty="0" err="1">
                <a:latin typeface="Myriad Pro" panose="020B0503030403020204" pitchFamily="34" charset="0"/>
              </a:rPr>
              <a:t>number</a:t>
            </a:r>
            <a:r>
              <a:rPr lang="de-DE" sz="2400" dirty="0">
                <a:latin typeface="Myriad Pro" panose="020B0503030403020204" pitchFamily="34" charset="0"/>
              </a:rPr>
              <a:t>-level (not </a:t>
            </a:r>
            <a:r>
              <a:rPr lang="de-DE" sz="2400" dirty="0" err="1">
                <a:latin typeface="Myriad Pro" panose="020B0503030403020204" pitchFamily="34" charset="0"/>
              </a:rPr>
              <a:t>for</a:t>
            </a:r>
            <a:r>
              <a:rPr lang="de-DE" sz="2400" dirty="0">
                <a:latin typeface="Myriad Pro" panose="020B0503030403020204" pitchFamily="34" charset="0"/>
              </a:rPr>
              <a:t> </a:t>
            </a:r>
            <a:r>
              <a:rPr lang="de-DE" sz="2400" dirty="0" err="1">
                <a:latin typeface="Myriad Pro" panose="020B0503030403020204" pitchFamily="34" charset="0"/>
              </a:rPr>
              <a:t>symbolic</a:t>
            </a:r>
            <a:r>
              <a:rPr lang="de-DE" sz="2400" dirty="0">
                <a:latin typeface="Myriad Pro" panose="020B0503030403020204" pitchFamily="34" charset="0"/>
              </a:rPr>
              <a:t> </a:t>
            </a:r>
            <a:r>
              <a:rPr lang="de-DE" sz="2400" dirty="0" err="1">
                <a:latin typeface="Myriad Pro" panose="020B0503030403020204" pitchFamily="34" charset="0"/>
              </a:rPr>
              <a:t>computation</a:t>
            </a:r>
            <a:r>
              <a:rPr lang="de-DE" sz="2400" dirty="0">
                <a:latin typeface="Myriad Pro" panose="020B0503030403020204" pitchFamily="34" charset="0"/>
              </a:rPr>
              <a:t> </a:t>
            </a:r>
            <a:r>
              <a:rPr lang="de-DE" sz="2400" dirty="0" err="1">
                <a:latin typeface="Myriad Pro" panose="020B0503030403020204" pitchFamily="34" charset="0"/>
              </a:rPr>
              <a:t>of</a:t>
            </a:r>
            <a:r>
              <a:rPr lang="de-DE" sz="2400" dirty="0">
                <a:latin typeface="Myriad Pro" panose="020B0503030403020204" pitchFamily="34" charset="0"/>
              </a:rPr>
              <a:t> derivatives)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4C0B96-8632-C846-94EA-5EB47D2A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0FD273B-2FD3-AA43-B0A4-891B888146A5}"/>
              </a:ext>
            </a:extLst>
          </p:cNvPr>
          <p:cNvSpPr/>
          <p:nvPr/>
        </p:nvSpPr>
        <p:spPr>
          <a:xfrm>
            <a:off x="899592" y="4293096"/>
            <a:ext cx="7787208" cy="1296144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42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E9166-0CAB-5347-9B64-7F12F3A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173EE-2630-F74C-9CE3-1D76DF41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A4DA564-D3A5-7C4E-A9F2-E5E145DA2276}"/>
                  </a:ext>
                </a:extLst>
              </p:cNvPr>
              <p:cNvSpPr txBox="1"/>
              <p:nvPr/>
            </p:nvSpPr>
            <p:spPr>
              <a:xfrm>
                <a:off x="2834640" y="2794000"/>
                <a:ext cx="2388026" cy="117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4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480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de-DE" sz="48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4800" dirty="0"/>
                  <a:t>(        )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A4DA564-D3A5-7C4E-A9F2-E5E145DA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2794000"/>
                <a:ext cx="2388026" cy="1178336"/>
              </a:xfrm>
              <a:prstGeom prst="rect">
                <a:avLst/>
              </a:prstGeom>
              <a:blipFill>
                <a:blip r:embed="rId2"/>
                <a:stretch>
                  <a:fillRect r="-10582" b="-138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fik 20" descr="Webdesign Silhouette">
            <a:extLst>
              <a:ext uri="{FF2B5EF4-FFF2-40B4-BE49-F238E27FC236}">
                <a16:creationId xmlns:a16="http://schemas.microsoft.com/office/drawing/2014/main" id="{2E3FABF5-6933-8C4D-A246-7140F7201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598E10-E503-E043-8CF3-DF1A709C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Rules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E2049D19-4D58-9B4A-8156-1A0E6ECBA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981" y="1196752"/>
                <a:ext cx="8229600" cy="4968875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c = a - b		=&gt;	dc = da - </a:t>
                </a:r>
                <a:r>
                  <a:rPr lang="de-DE" sz="2200" dirty="0" err="1">
                    <a:latin typeface="Monaco" pitchFamily="2" charset="77"/>
                  </a:rPr>
                  <a:t>db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c = a / b		=&gt;	dc = da/b –a*</a:t>
                </a:r>
                <a:r>
                  <a:rPr lang="de-DE" sz="2200" dirty="0" err="1">
                    <a:latin typeface="Monaco" pitchFamily="2" charset="77"/>
                  </a:rPr>
                  <a:t>db</a:t>
                </a:r>
                <a:r>
                  <a:rPr lang="de-DE" sz="2200" dirty="0">
                    <a:latin typeface="Monaco" pitchFamily="2" charset="77"/>
                  </a:rPr>
                  <a:t>/b**2</a:t>
                </a: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c = a**b 		=&gt; 	dc = b*a**(b-1)*da + 					     log(a)*a**b*</a:t>
                </a:r>
                <a:r>
                  <a:rPr lang="de-DE" sz="2200" dirty="0" err="1">
                    <a:latin typeface="Monaco" pitchFamily="2" charset="77"/>
                  </a:rPr>
                  <a:t>db</a:t>
                </a: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c = cos(a)		=&gt;	dc = -sin(a) * da</a:t>
                </a: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c = tan(a)		=&gt; 	dc = da/cos(a)**2</a:t>
                </a:r>
              </a:p>
              <a:p>
                <a:pPr marL="457200" lvl="1" indent="0">
                  <a:buNone/>
                </a:pPr>
                <a:endParaRPr lang="de-DE" sz="2200" dirty="0">
                  <a:latin typeface="Monaco" pitchFamily="2" charset="77"/>
                </a:endParaRPr>
              </a:p>
              <a:p>
                <a:pPr marL="457200" lvl="1" indent="0">
                  <a:buNone/>
                </a:pPr>
                <a:r>
                  <a:rPr lang="de-DE" sz="2200" dirty="0">
                    <a:latin typeface="Monaco" pitchFamily="2" charset="77"/>
                  </a:rPr>
                  <a:t>(</a:t>
                </a:r>
                <a:r>
                  <a:rPr lang="de-DE" sz="2200" dirty="0">
                    <a:solidFill>
                      <a:srgbClr val="3C8C93"/>
                    </a:solidFill>
                    <a:latin typeface="Monaco" pitchFamily="2" charset="77"/>
                  </a:rPr>
                  <a:t>a**b</a:t>
                </a:r>
                <a:r>
                  <a:rPr lang="de-DE" sz="2200" dirty="0">
                    <a:latin typeface="Monaco" pitchFamily="2" charset="77"/>
                  </a:rPr>
                  <a:t> </a:t>
                </a:r>
                <a:r>
                  <a:rPr lang="de-DE" sz="2200" dirty="0" err="1">
                    <a:latin typeface="Myriad Pro" panose="020B0503030403020204" pitchFamily="34" charset="0"/>
                  </a:rPr>
                  <a:t>stands</a:t>
                </a:r>
                <a:r>
                  <a:rPr lang="de-DE" sz="2200" dirty="0">
                    <a:latin typeface="Myriad Pro" panose="020B0503030403020204" pitchFamily="34" charset="0"/>
                  </a:rPr>
                  <a:t> </a:t>
                </a:r>
                <a:r>
                  <a:rPr lang="de-DE" sz="2200" dirty="0" err="1">
                    <a:latin typeface="Myriad Pro" panose="020B0503030403020204" pitchFamily="34" charset="0"/>
                  </a:rPr>
                  <a:t>for</a:t>
                </a:r>
                <a:r>
                  <a:rPr lang="de-DE" sz="2200" dirty="0">
                    <a:latin typeface="Myriad Pro" panose="020B0503030403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>
                  <a:latin typeface="Monaco" pitchFamily="2" charset="77"/>
                </a:endParaRPr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E2049D19-4D58-9B4A-8156-1A0E6ECBA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81" y="1196752"/>
                <a:ext cx="8229600" cy="4968875"/>
              </a:xfrm>
              <a:blipFill>
                <a:blip r:embed="rId2"/>
                <a:stretch>
                  <a:fillRect t="-765" r="-1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4C0B96-8632-C846-94EA-5EB47D2A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2A229C2E-A6AE-9F4F-AE40-7FB334A30B6F}"/>
              </a:ext>
            </a:extLst>
          </p:cNvPr>
          <p:cNvSpPr/>
          <p:nvPr/>
        </p:nvSpPr>
        <p:spPr>
          <a:xfrm>
            <a:off x="659755" y="1052736"/>
            <a:ext cx="8038158" cy="2736304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20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FBD06-740A-8044-A145-411F664A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Forward Mode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27BF9F-75CA-4345-9A26-838C5C021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110DEC-AC29-7845-8BB5-5FB8BC16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36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5A764-5A2A-7E41-AB9F-F87B87AC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Forward Mode 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A1B1EAC-DAD4-7747-AD75-CF178C07A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To </a:t>
                </a:r>
                <a:r>
                  <a:rPr lang="de-DE" dirty="0" err="1"/>
                  <a:t>translate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rules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simply</a:t>
                </a:r>
                <a:r>
                  <a:rPr lang="de-DE" dirty="0"/>
                  <a:t> </a:t>
                </a:r>
                <a:r>
                  <a:rPr lang="de-DE" dirty="0" err="1"/>
                  <a:t>replace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primitive </a:t>
                </a:r>
                <a:r>
                  <a:rPr lang="de-DE" dirty="0" err="1"/>
                  <a:t>operation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original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its</a:t>
                </a:r>
                <a:r>
                  <a:rPr lang="de-DE" dirty="0"/>
                  <a:t> differential </a:t>
                </a:r>
                <a:r>
                  <a:rPr lang="de-DE" dirty="0" err="1"/>
                  <a:t>analogue</a:t>
                </a:r>
                <a:r>
                  <a:rPr lang="de-DE" dirty="0"/>
                  <a:t>. </a:t>
                </a:r>
              </a:p>
              <a:p>
                <a:r>
                  <a:rPr lang="de-DE" dirty="0"/>
                  <a:t>The </a:t>
                </a:r>
                <a:r>
                  <a:rPr lang="de-DE" dirty="0" err="1"/>
                  <a:t>order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computation</a:t>
                </a:r>
                <a:r>
                  <a:rPr lang="de-DE" dirty="0"/>
                  <a:t> </a:t>
                </a:r>
                <a:r>
                  <a:rPr lang="de-DE" dirty="0" err="1"/>
                  <a:t>remains</a:t>
                </a:r>
                <a:r>
                  <a:rPr lang="de-DE" dirty="0"/>
                  <a:t> </a:t>
                </a:r>
                <a:r>
                  <a:rPr lang="de-DE" dirty="0" err="1"/>
                  <a:t>unchanged</a:t>
                </a:r>
                <a:r>
                  <a:rPr lang="de-DE" dirty="0"/>
                  <a:t>: </a:t>
                </a:r>
                <a:r>
                  <a:rPr lang="de-DE" dirty="0" err="1"/>
                  <a:t>if</a:t>
                </a:r>
                <a:r>
                  <a:rPr lang="de-DE" dirty="0"/>
                  <a:t> a </a:t>
                </a:r>
                <a:r>
                  <a:rPr lang="de-DE" dirty="0" err="1"/>
                  <a:t>statement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evaluated</a:t>
                </a:r>
                <a:r>
                  <a:rPr lang="de-DE" dirty="0"/>
                  <a:t> </a:t>
                </a:r>
                <a:r>
                  <a:rPr lang="de-DE" dirty="0" err="1"/>
                  <a:t>before</a:t>
                </a:r>
                <a:r>
                  <a:rPr lang="de-DE" dirty="0"/>
                  <a:t> </a:t>
                </a:r>
                <a:r>
                  <a:rPr lang="de-DE" dirty="0" err="1"/>
                  <a:t>another</a:t>
                </a:r>
                <a:r>
                  <a:rPr lang="de-DE" dirty="0"/>
                  <a:t> </a:t>
                </a:r>
                <a:r>
                  <a:rPr lang="de-DE" dirty="0" err="1"/>
                  <a:t>statement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differential </a:t>
                </a:r>
                <a:r>
                  <a:rPr lang="de-DE" dirty="0" err="1"/>
                  <a:t>analogue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de-DE" i="1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evaluated</a:t>
                </a:r>
                <a:r>
                  <a:rPr lang="de-DE" dirty="0"/>
                  <a:t> </a:t>
                </a:r>
                <a:r>
                  <a:rPr lang="de-DE" dirty="0" err="1"/>
                  <a:t>before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analogue</a:t>
                </a:r>
                <a:r>
                  <a:rPr lang="de-DE" dirty="0"/>
                  <a:t> </a:t>
                </a:r>
                <a:r>
                  <a:rPr lang="de-DE" dirty="0" err="1"/>
                  <a:t>statement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. </a:t>
                </a:r>
              </a:p>
              <a:p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032EF0"/>
                    </a:solidFill>
                  </a:rPr>
                  <a:t>Forward-mode </a:t>
                </a:r>
                <a:r>
                  <a:rPr lang="de-DE" dirty="0" err="1">
                    <a:solidFill>
                      <a:srgbClr val="032EF0"/>
                    </a:solidFill>
                  </a:rPr>
                  <a:t>Automatic</a:t>
                </a:r>
                <a:r>
                  <a:rPr lang="de-DE" dirty="0">
                    <a:solidFill>
                      <a:srgbClr val="032EF0"/>
                    </a:solidFill>
                  </a:rPr>
                  <a:t> Differentiation. </a:t>
                </a:r>
              </a:p>
              <a:p>
                <a:pPr lvl="1"/>
                <a:r>
                  <a:rPr lang="de-DE" dirty="0"/>
                  <a:t>Nice </a:t>
                </a:r>
                <a:r>
                  <a:rPr lang="de-DE" dirty="0" err="1"/>
                  <a:t>feature</a:t>
                </a:r>
                <a:r>
                  <a:rPr lang="de-DE" dirty="0"/>
                  <a:t>: </a:t>
                </a:r>
                <a:r>
                  <a:rPr lang="de-DE" dirty="0" err="1"/>
                  <a:t>Interleaving</a:t>
                </a:r>
                <a:r>
                  <a:rPr lang="de-DE" dirty="0"/>
                  <a:t> (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evaluation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derivatives)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endParaRPr lang="de-DE" dirty="0"/>
              </a:p>
              <a:p>
                <a:pPr lvl="1"/>
                <a:r>
                  <a:rPr lang="de-DE" dirty="0"/>
                  <a:t>Bad </a:t>
                </a:r>
                <a:r>
                  <a:rPr lang="de-DE" dirty="0" err="1"/>
                  <a:t>feature</a:t>
                </a:r>
                <a:r>
                  <a:rPr lang="de-DE" dirty="0"/>
                  <a:t>: Need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rerun</a:t>
                </a:r>
                <a:r>
                  <a:rPr lang="de-DE" dirty="0"/>
                  <a:t>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compute</a:t>
                </a:r>
                <a:r>
                  <a:rPr lang="de-DE" dirty="0"/>
                  <a:t> derivative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(in </a:t>
                </a:r>
                <a:r>
                  <a:rPr lang="de-DE" dirty="0" err="1"/>
                  <a:t>particular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gradient</a:t>
                </a:r>
                <a:r>
                  <a:rPr lang="de-DE" dirty="0"/>
                  <a:t>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A1B1EAC-DAD4-7747-AD75-CF178C07A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38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16C256-6C35-554F-A427-9FF4BD4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90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E344B41-075E-E34C-BA2A-A3DE9AFB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 err="1"/>
              <a:t>Interleave</a:t>
            </a:r>
            <a:r>
              <a:rPr lang="de-DE" sz="3000" dirty="0"/>
              <a:t> </a:t>
            </a:r>
            <a:r>
              <a:rPr lang="de-DE" sz="3000" dirty="0" err="1"/>
              <a:t>computing</a:t>
            </a:r>
            <a:r>
              <a:rPr lang="de-DE" sz="3000" dirty="0"/>
              <a:t> </a:t>
            </a:r>
            <a:r>
              <a:rPr lang="de-DE" sz="3000" dirty="0" err="1"/>
              <a:t>expression</a:t>
            </a:r>
            <a:r>
              <a:rPr lang="de-DE" sz="3000" dirty="0"/>
              <a:t> </a:t>
            </a:r>
            <a:r>
              <a:rPr lang="de-DE" sz="3000" dirty="0" err="1"/>
              <a:t>and</a:t>
            </a:r>
            <a:r>
              <a:rPr lang="de-DE" sz="3000" dirty="0"/>
              <a:t> derivatives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3A1865-69B7-E544-9CE9-04FFD94E50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-DE" sz="2200" dirty="0">
                <a:latin typeface="Monaco" pitchFamily="2" charset="77"/>
              </a:rPr>
              <a:t>x	=	?</a:t>
            </a:r>
          </a:p>
          <a:p>
            <a:pPr marL="457200" lvl="1" indent="0">
              <a:buNone/>
            </a:pPr>
            <a:r>
              <a:rPr lang="de-DE" sz="2200" dirty="0">
                <a:latin typeface="Monaco" pitchFamily="2" charset="77"/>
              </a:rPr>
              <a:t>dx	=	?</a:t>
            </a:r>
          </a:p>
          <a:p>
            <a:pPr marL="457200" lvl="1" indent="0">
              <a:buNone/>
            </a:pPr>
            <a:r>
              <a:rPr lang="de-DE" sz="2200" dirty="0" err="1">
                <a:latin typeface="Monaco" pitchFamily="2" charset="77"/>
              </a:rPr>
              <a:t>y</a:t>
            </a:r>
            <a:r>
              <a:rPr lang="de-DE" sz="2200" dirty="0">
                <a:latin typeface="Monaco" pitchFamily="2" charset="77"/>
              </a:rPr>
              <a:t>	=	?</a:t>
            </a:r>
          </a:p>
          <a:p>
            <a:pPr marL="457200" lvl="1" indent="0">
              <a:buNone/>
            </a:pPr>
            <a:r>
              <a:rPr lang="de-DE" sz="2200" dirty="0" err="1">
                <a:latin typeface="Monaco" pitchFamily="2" charset="77"/>
              </a:rPr>
              <a:t>dy</a:t>
            </a:r>
            <a:r>
              <a:rPr lang="de-DE" sz="2200" dirty="0">
                <a:latin typeface="Monaco" pitchFamily="2" charset="77"/>
              </a:rPr>
              <a:t>	=	?</a:t>
            </a:r>
          </a:p>
          <a:p>
            <a:pPr marL="457200" lvl="1" indent="0">
              <a:buNone/>
            </a:pPr>
            <a:r>
              <a:rPr lang="de-DE" sz="2200" dirty="0">
                <a:latin typeface="Monaco" pitchFamily="2" charset="77"/>
              </a:rPr>
              <a:t>a	= x * </a:t>
            </a:r>
            <a:r>
              <a:rPr lang="de-DE" sz="2200" dirty="0" err="1">
                <a:latin typeface="Monaco" pitchFamily="2" charset="77"/>
              </a:rPr>
              <a:t>y</a:t>
            </a:r>
            <a:endParaRPr lang="de-DE" sz="2200" dirty="0">
              <a:latin typeface="Monaco" pitchFamily="2" charset="77"/>
            </a:endParaRPr>
          </a:p>
          <a:p>
            <a:pPr marL="457200" lvl="1" indent="0">
              <a:buNone/>
            </a:pPr>
            <a:r>
              <a:rPr lang="de-DE" sz="2200" dirty="0">
                <a:latin typeface="Monaco" pitchFamily="2" charset="77"/>
              </a:rPr>
              <a:t>da	= </a:t>
            </a:r>
            <a:r>
              <a:rPr lang="de-DE" sz="2200" dirty="0" err="1">
                <a:latin typeface="Monaco" pitchFamily="2" charset="77"/>
              </a:rPr>
              <a:t>y</a:t>
            </a:r>
            <a:r>
              <a:rPr lang="de-DE" sz="2200" dirty="0">
                <a:latin typeface="Monaco" pitchFamily="2" charset="77"/>
              </a:rPr>
              <a:t> * dx + x * </a:t>
            </a:r>
            <a:r>
              <a:rPr lang="de-DE" sz="2200" dirty="0" err="1">
                <a:latin typeface="Monaco" pitchFamily="2" charset="77"/>
              </a:rPr>
              <a:t>dy</a:t>
            </a:r>
            <a:endParaRPr lang="de-DE" sz="2200" dirty="0">
              <a:latin typeface="Monaco" pitchFamily="2" charset="77"/>
            </a:endParaRPr>
          </a:p>
          <a:p>
            <a:pPr marL="457200" lvl="1" indent="0">
              <a:buNone/>
            </a:pPr>
            <a:r>
              <a:rPr lang="de-DE" sz="2200" dirty="0">
                <a:latin typeface="Monaco" pitchFamily="2" charset="77"/>
              </a:rPr>
              <a:t>b	= sin(x)</a:t>
            </a:r>
          </a:p>
          <a:p>
            <a:pPr marL="457200" lvl="1" indent="0">
              <a:buNone/>
            </a:pPr>
            <a:r>
              <a:rPr lang="de-DE" sz="2200" dirty="0" err="1">
                <a:latin typeface="Monaco" pitchFamily="2" charset="77"/>
              </a:rPr>
              <a:t>db</a:t>
            </a:r>
            <a:r>
              <a:rPr lang="de-DE" sz="2200" dirty="0">
                <a:latin typeface="Monaco" pitchFamily="2" charset="77"/>
              </a:rPr>
              <a:t>	= cos(x)*dx</a:t>
            </a:r>
          </a:p>
          <a:p>
            <a:pPr marL="457200" lvl="1" indent="0">
              <a:buNone/>
            </a:pPr>
            <a:r>
              <a:rPr lang="de-DE" sz="2200" dirty="0" err="1">
                <a:latin typeface="Monaco" pitchFamily="2" charset="77"/>
              </a:rPr>
              <a:t>z</a:t>
            </a:r>
            <a:r>
              <a:rPr lang="de-DE" sz="2200" dirty="0">
                <a:latin typeface="Monaco" pitchFamily="2" charset="77"/>
              </a:rPr>
              <a:t>	= a + b </a:t>
            </a:r>
          </a:p>
          <a:p>
            <a:pPr marL="457200" lvl="1" indent="0">
              <a:buNone/>
            </a:pPr>
            <a:r>
              <a:rPr lang="de-DE" sz="2200" dirty="0" err="1">
                <a:latin typeface="Monaco" pitchFamily="2" charset="77"/>
              </a:rPr>
              <a:t>dz</a:t>
            </a:r>
            <a:r>
              <a:rPr lang="de-DE" sz="2200" dirty="0">
                <a:latin typeface="Monaco" pitchFamily="2" charset="77"/>
              </a:rPr>
              <a:t>	= da + </a:t>
            </a:r>
            <a:r>
              <a:rPr lang="de-DE" sz="2200" dirty="0" err="1">
                <a:latin typeface="Monaco" pitchFamily="2" charset="77"/>
              </a:rPr>
              <a:t>db</a:t>
            </a:r>
            <a:endParaRPr lang="de-DE" sz="2200" dirty="0">
              <a:latin typeface="Monaco" pitchFamily="2" charset="77"/>
            </a:endParaRP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B2F43CD-8BFF-7847-BCBA-FC5C0FA998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track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gradient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time</a:t>
            </a:r>
          </a:p>
          <a:p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mathematically</a:t>
            </a:r>
            <a:r>
              <a:rPr lang="de-DE" dirty="0"/>
              <a:t> </a:t>
            </a:r>
            <a:r>
              <a:rPr lang="de-DE" dirty="0" err="1"/>
              <a:t>founded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“dual </a:t>
            </a:r>
            <a:r>
              <a:rPr lang="de-DE" dirty="0" err="1"/>
              <a:t>numbers</a:t>
            </a:r>
            <a:r>
              <a:rPr lang="de-DE" dirty="0"/>
              <a:t>“ </a:t>
            </a:r>
          </a:p>
          <a:p>
            <a:r>
              <a:rPr lang="de-DE" dirty="0"/>
              <a:t>Leads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simple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386D85-F032-7841-ABC1-8A2D0064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BBA87EE0-FF7A-B240-A10B-7F5678A041D5}"/>
              </a:ext>
            </a:extLst>
          </p:cNvPr>
          <p:cNvSpPr/>
          <p:nvPr/>
        </p:nvSpPr>
        <p:spPr>
          <a:xfrm>
            <a:off x="683568" y="1128770"/>
            <a:ext cx="3812232" cy="4604485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544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72187-9463-F94E-82F1-1DD7B422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Jacobian</a:t>
            </a:r>
            <a:r>
              <a:rPr lang="de-DE" dirty="0"/>
              <a:t> in Forward Mode 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AB1DDD7-F0C4-2340-BF24-DACB8BC7679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</m:oMath>
                </a14:m>
                <a:endParaRPr lang="de-DE" b="1" dirty="0"/>
              </a:p>
              <a:p>
                <a:r>
                  <a:rPr lang="de-DE" dirty="0" err="1"/>
                  <a:t>Calculate</a:t>
                </a:r>
                <a:r>
                  <a:rPr lang="de-DE" dirty="0"/>
                  <a:t> derivatives </a:t>
                </a:r>
                <a:r>
                  <a:rPr lang="de-DE" dirty="0" err="1"/>
                  <a:t>w.r.t</a:t>
                </a:r>
                <a:r>
                  <a:rPr lang="de-DE" dirty="0"/>
                  <a:t>. </a:t>
                </a:r>
                <a:r>
                  <a:rPr lang="de-DE" dirty="0" err="1"/>
                  <a:t>ith</a:t>
                </a:r>
                <a:r>
                  <a:rPr lang="de-DE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for all </a:t>
                </a:r>
                <a:r>
                  <a:rPr lang="de-DE" dirty="0" err="1"/>
                  <a:t>outputs</a:t>
                </a:r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in </a:t>
                </a:r>
                <a:r>
                  <a:rPr lang="de-DE" dirty="0" err="1"/>
                  <a:t>one</a:t>
                </a:r>
                <a:r>
                  <a:rPr lang="de-DE" dirty="0"/>
                  <a:t> pass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AB1DDD7-F0C4-2340-BF24-DACB8BC76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1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6A33A2C-1DF5-784A-8C59-30D834E416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de-DE" dirty="0"/>
                  <a:t>Efficient </a:t>
                </a:r>
                <a:r>
                  <a:rPr lang="de-DE" dirty="0" err="1"/>
                  <a:t>calculating</a:t>
                </a:r>
                <a:r>
                  <a:rPr lang="de-DE" dirty="0"/>
                  <a:t> </a:t>
                </a:r>
                <a:r>
                  <a:rPr lang="de-DE" dirty="0" err="1"/>
                  <a:t>product</a:t>
                </a:r>
                <a:r>
                  <a:rPr lang="de-DE" dirty="0"/>
                  <a:t> </a:t>
                </a:r>
                <a:r>
                  <a:rPr lang="de-DE" dirty="0" err="1"/>
                  <a:t>w.r.t</a:t>
                </a:r>
                <a:r>
                  <a:rPr lang="de-DE" dirty="0"/>
                  <a:t>.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alt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altLang="de-DE" b="1" i="1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r>
                          <a:rPr lang="de-DE" alt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alt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de-DE" altLang="de-DE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altLang="de-DE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Just </a:t>
                </a:r>
                <a:r>
                  <a:rPr lang="de-DE" dirty="0" err="1"/>
                  <a:t>seed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</a:p>
              <a:p>
                <a:pPr marL="457200" lvl="1" indent="0">
                  <a:buNone/>
                </a:pPr>
                <a:r>
                  <a:rPr lang="de-DE" dirty="0"/>
                  <a:t>   dx</a:t>
                </a:r>
                <a:r>
                  <a:rPr lang="de-DE" baseline="-25000" dirty="0"/>
                  <a:t>1</a:t>
                </a:r>
                <a:r>
                  <a:rPr lang="de-DE" dirty="0"/>
                  <a:t> = r</a:t>
                </a:r>
                <a:r>
                  <a:rPr lang="de-DE" baseline="-25000" dirty="0"/>
                  <a:t>1</a:t>
                </a:r>
                <a:r>
                  <a:rPr lang="de-DE" dirty="0"/>
                  <a:t>, ..., </a:t>
                </a:r>
                <a:r>
                  <a:rPr lang="de-DE" dirty="0" err="1"/>
                  <a:t>dx</a:t>
                </a:r>
                <a:r>
                  <a:rPr lang="de-DE" baseline="-25000" dirty="0" err="1"/>
                  <a:t>n</a:t>
                </a:r>
                <a:r>
                  <a:rPr lang="de-DE" dirty="0"/>
                  <a:t> = </a:t>
                </a:r>
                <a:r>
                  <a:rPr lang="de-DE" dirty="0" err="1"/>
                  <a:t>r</a:t>
                </a:r>
                <a:r>
                  <a:rPr lang="de-DE" baseline="-25000" dirty="0" err="1"/>
                  <a:t>n</a:t>
                </a:r>
                <a:r>
                  <a:rPr lang="de-DE" dirty="0"/>
                  <a:t>  </a:t>
                </a:r>
                <a:endParaRPr lang="de-D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Special </a:t>
                </a:r>
                <a:r>
                  <a:rPr lang="de-DE" b="0" i="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case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a:rPr lang="de-D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de-DE" dirty="0" err="1"/>
                  <a:t>Calculate</a:t>
                </a:r>
                <a:r>
                  <a:rPr lang="de-DE" dirty="0"/>
                  <a:t> directional derivate in </a:t>
                </a:r>
                <a:r>
                  <a:rPr lang="de-DE" dirty="0" err="1"/>
                  <a:t>direction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de-DE" b="1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6A33A2C-1DF5-784A-8C59-30D834E41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830" t="-1238" b="-27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998041-68EA-4940-A0BD-6E77A2FE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600C4D3-CD11-1949-992B-E332C84FE27B}"/>
                  </a:ext>
                </a:extLst>
              </p:cNvPr>
              <p:cNvSpPr txBox="1"/>
              <p:nvPr/>
            </p:nvSpPr>
            <p:spPr>
              <a:xfrm>
                <a:off x="193824" y="3604441"/>
                <a:ext cx="4565352" cy="1501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de-DE" alt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alt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DE" altLang="de-DE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de-DE" altLang="de-DE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e-DE" altLang="de-DE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600C4D3-CD11-1949-992B-E332C84FE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24" y="3604441"/>
                <a:ext cx="4565352" cy="1501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D44C3504-8834-484A-8A7A-5D997D4C34C3}"/>
              </a:ext>
            </a:extLst>
          </p:cNvPr>
          <p:cNvSpPr/>
          <p:nvPr/>
        </p:nvSpPr>
        <p:spPr>
          <a:xfrm>
            <a:off x="2123728" y="3573016"/>
            <a:ext cx="1080120" cy="153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6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34A5-DD5A-3A41-A01F-C75942F4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on 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987B782-D3AD-FB4A-A70C-5021732AE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		</a:t>
                </a:r>
                <a:r>
                  <a:rPr lang="de-DE" dirty="0" err="1"/>
                  <a:t>input</a:t>
                </a:r>
                <a:r>
                  <a:rPr lang="de-DE" dirty="0"/>
                  <a:t> variables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             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>
                        <a:latin typeface="Cambria Math" panose="02040503050406030204" pitchFamily="18" charset="0"/>
                      </a:rPr>
                      <m:t>=1,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de-DE" dirty="0"/>
                  <a:t>		intermediate 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−1, …,0</m:t>
                    </m:r>
                  </m:oMath>
                </a14:m>
                <a:r>
                  <a:rPr lang="de-DE" dirty="0"/>
                  <a:t>  </a:t>
                </a:r>
                <a:r>
                  <a:rPr lang="de-DE" dirty="0" err="1"/>
                  <a:t>output</a:t>
                </a:r>
                <a:r>
                  <a:rPr lang="de-DE" dirty="0"/>
                  <a:t> 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≺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(</a:t>
                </a:r>
                <a:r>
                  <a:rPr lang="de-DE" dirty="0" err="1"/>
                  <a:t>elemental</a:t>
                </a:r>
                <a:r>
                  <a:rPr lang="de-DE" dirty="0"/>
                  <a:t> </a:t>
                </a:r>
                <a:r>
                  <a:rPr lang="de-DE" dirty="0" err="1"/>
                  <a:t>functions</a:t>
                </a:r>
                <a:r>
                  <a:rPr lang="de-DE" dirty="0"/>
                  <a:t>)</a:t>
                </a:r>
              </a:p>
              <a:p>
                <a:pPr lvl="2"/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≺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precedence</a:t>
                </a:r>
                <a:r>
                  <a:rPr lang="de-DE" dirty="0"/>
                  <a:t> </a:t>
                </a:r>
                <a:r>
                  <a:rPr lang="de-DE" dirty="0" err="1"/>
                  <a:t>relation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≺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directly</a:t>
                </a:r>
                <a:r>
                  <a:rPr lang="de-DE" dirty="0"/>
                  <a:t> </a:t>
                </a:r>
                <a:r>
                  <a:rPr lang="de-DE" dirty="0" err="1"/>
                  <a:t>depends</a:t>
                </a:r>
                <a:r>
                  <a:rPr lang="de-DE" dirty="0"/>
                  <a:t> 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DE" dirty="0"/>
                  <a:t> 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number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elements</a:t>
                </a:r>
                <a:r>
                  <a:rPr lang="de-DE" dirty="0"/>
                  <a:t> </a:t>
                </a:r>
                <a:r>
                  <a:rPr lang="de-DE" dirty="0" err="1"/>
                  <a:t>preceding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≺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987B782-D3AD-FB4A-A70C-5021732AE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0DA4EE-9591-7145-B2A8-30EF97BB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7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71C5856-3A5E-2445-8DEF-1D19A85DCAF6}"/>
              </a:ext>
            </a:extLst>
          </p:cNvPr>
          <p:cNvSpPr/>
          <p:nvPr/>
        </p:nvSpPr>
        <p:spPr>
          <a:xfrm>
            <a:off x="426325" y="4517108"/>
            <a:ext cx="7746075" cy="1765174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1180FE-52AE-9C40-99B5-E32106DB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Forward </a:t>
            </a:r>
            <a:r>
              <a:rPr lang="de-DE" dirty="0" err="1"/>
              <a:t>mode</a:t>
            </a:r>
            <a:r>
              <a:rPr lang="de-DE" dirty="0"/>
              <a:t> AD = </a:t>
            </a:r>
            <a:r>
              <a:rPr lang="de-DE" dirty="0" err="1"/>
              <a:t>Tangents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B19D7C0-9978-3142-BDEA-E17F45BE5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Assume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time-</a:t>
                </a:r>
                <a:r>
                  <a:rPr lang="de-DE" dirty="0" err="1"/>
                  <a:t>depending</a:t>
                </a:r>
                <a:r>
                  <a:rPr lang="de-DE" dirty="0"/>
                  <a:t> </a:t>
                </a:r>
                <a:r>
                  <a:rPr lang="de-DE" dirty="0" err="1"/>
                  <a:t>paths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r>
                  <a:rPr lang="de-DE" dirty="0"/>
                  <a:t>Forward </a:t>
                </a:r>
                <a:r>
                  <a:rPr lang="de-DE" dirty="0" err="1"/>
                  <a:t>mode</a:t>
                </a:r>
                <a:r>
                  <a:rPr lang="de-DE" dirty="0"/>
                  <a:t> AD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mapping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evaluation</a:t>
                </a:r>
                <a:r>
                  <a:rPr lang="de-DE" dirty="0"/>
                  <a:t>        </a:t>
                </a:r>
                <a:r>
                  <a:rPr lang="de-DE" dirty="0">
                    <a:solidFill>
                      <a:srgbClr val="3C8C93"/>
                    </a:solidFill>
                  </a:rPr>
                  <a:t>(F: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)  </a:t>
                </a:r>
                <a:r>
                  <a:rPr lang="de-DE" dirty="0"/>
                  <a:t>plus </a:t>
                </a:r>
                <a:r>
                  <a:rPr lang="de-DE" dirty="0" err="1"/>
                  <a:t>tangents</a:t>
                </a:r>
                <a:r>
                  <a:rPr lang="de-DE" dirty="0"/>
                  <a:t> </a:t>
                </a:r>
                <a:r>
                  <a:rPr lang="de-DE" dirty="0" err="1"/>
                  <a:t>mapping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̇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↦</m:t>
                    </m:r>
                    <m:acc>
                      <m:accPr>
                        <m:chr m:val="̇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dirty="0"/>
                  <a:t>		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=1, …,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de-DE" dirty="0"/>
                  <a:t>   	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=1, …,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dirty="0"/>
                  <a:t> 	for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=0, …,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br>
                  <a:rPr lang="de-DE" dirty="0"/>
                </a:b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B19D7C0-9978-3142-BDEA-E17F45BE5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B36F30-F92B-664C-8151-C519118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11E44E-3F2C-B04E-9D40-211A22A8C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36912"/>
            <a:ext cx="4853596" cy="20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3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1E1AF-4B6E-8749-8ABD-9E0AF5D3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 </a:t>
            </a:r>
            <a:r>
              <a:rPr lang="de-DE" dirty="0" err="1"/>
              <a:t>numbers</a:t>
            </a:r>
            <a:r>
              <a:rPr lang="de-DE" dirty="0"/>
              <a:t> (Clifford 1873)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B176BE6-7A4B-FC4B-B640-E961641A6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Want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mathematize</a:t>
                </a:r>
                <a:r>
                  <a:rPr lang="de-DE" dirty="0"/>
                  <a:t> parallel </a:t>
                </a:r>
                <a:r>
                  <a:rPr lang="de-DE" dirty="0" err="1"/>
                  <a:t>evaluation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endParaRPr lang="de-DE" dirty="0"/>
              </a:p>
              <a:p>
                <a:r>
                  <a:rPr lang="de-DE" dirty="0"/>
                  <a:t>Dual </a:t>
                </a:r>
                <a:r>
                  <a:rPr lang="de-DE" dirty="0" err="1"/>
                  <a:t>numbers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form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acc>
                          <m:accPr>
                            <m:chr m:val="̇"/>
                            <m:ctrlP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	</a:t>
                </a:r>
                <a:r>
                  <a:rPr lang="de-DE" dirty="0"/>
                  <a:t>       </a:t>
                </a:r>
                <a:r>
                  <a:rPr lang="de-DE" dirty="0" err="1"/>
                  <a:t>where</a:t>
                </a:r>
                <a:r>
                  <a:rPr lang="de-DE" dirty="0"/>
                  <a:t>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nilpotent </a:t>
                </a:r>
                <a:r>
                  <a:rPr lang="de-DE" dirty="0" err="1"/>
                  <a:t>element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 err="1"/>
                  <a:t>compare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numbers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de-DE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considered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pairs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(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general</a:t>
                </a:r>
                <a:r>
                  <a:rPr lang="de-DE" dirty="0"/>
                  <a:t>: </a:t>
                </a:r>
                <a:r>
                  <a:rPr lang="de-DE" dirty="0" err="1"/>
                  <a:t>quaterions</a:t>
                </a:r>
                <a:r>
                  <a:rPr lang="de-DE" dirty="0"/>
                  <a:t>)</a:t>
                </a:r>
              </a:p>
              <a:p>
                <a:r>
                  <a:rPr lang="de-DE" dirty="0" err="1"/>
                  <a:t>Gives</a:t>
                </a:r>
                <a:r>
                  <a:rPr lang="de-DE" dirty="0"/>
                  <a:t> </a:t>
                </a:r>
                <a:r>
                  <a:rPr lang="de-DE" dirty="0" err="1"/>
                  <a:t>intended</a:t>
                </a:r>
                <a:r>
                  <a:rPr lang="de-DE" dirty="0"/>
                  <a:t> </a:t>
                </a:r>
                <a:r>
                  <a:rPr lang="de-DE" dirty="0" err="1"/>
                  <a:t>behaviour</a:t>
                </a:r>
                <a:r>
                  <a:rPr lang="de-DE" dirty="0"/>
                  <a:t> </a:t>
                </a:r>
                <a:r>
                  <a:rPr lang="de-DE" dirty="0" err="1"/>
                  <a:t>mirroring</a:t>
                </a:r>
                <a:r>
                  <a:rPr lang="de-DE" dirty="0"/>
                  <a:t> </a:t>
                </a:r>
                <a:r>
                  <a:rPr lang="de-DE" dirty="0" err="1"/>
                  <a:t>symbolic</a:t>
                </a:r>
                <a:r>
                  <a:rPr lang="de-DE" dirty="0"/>
                  <a:t> </a:t>
                </a:r>
                <a:r>
                  <a:rPr lang="de-DE" dirty="0" err="1"/>
                  <a:t>derivation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acc>
                          <m:accPr>
                            <m:chr m:val="̇"/>
                            <m:ctrlP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l-GR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acc>
                          <m:accPr>
                            <m:chr m:val="̇"/>
                            <m:ctrlPr>
                              <a:rPr lang="de-DE" i="1" dirty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+ (</m:t>
                    </m:r>
                    <m:acc>
                      <m:accPr>
                        <m:chr m:val="̇"/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𝑣𝑢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)+(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acc>
                      <m:accPr>
                        <m:chr m:val="̇"/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l-GR" dirty="0">
                  <a:solidFill>
                    <a:srgbClr val="3C8C93"/>
                  </a:solidFill>
                </a:endParaRPr>
              </a:p>
              <a:p>
                <a:pPr lvl="1"/>
                <a:endParaRPr lang="el-GR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B176BE6-7A4B-FC4B-B640-E961641A6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B13A77-8F9F-564D-81B7-A40CE72C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117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1E1AF-4B6E-8749-8ABD-9E0AF5D3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 </a:t>
            </a:r>
            <a:r>
              <a:rPr lang="de-DE" dirty="0" err="1"/>
              <a:t>numbers</a:t>
            </a:r>
            <a:r>
              <a:rPr lang="de-DE" dirty="0"/>
              <a:t> (Clifford 1873)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B176BE6-7A4B-FC4B-B640-E961641A6E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Can </a:t>
                </a:r>
                <a:r>
                  <a:rPr lang="de-DE" dirty="0" err="1"/>
                  <a:t>define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/>
                  <a:t> on dual </a:t>
                </a:r>
                <a:r>
                  <a:rPr lang="de-DE" dirty="0" err="1"/>
                  <a:t>numbers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̇"/>
                            <m:ctrlP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̇"/>
                        <m:ctrlP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de-DE" dirty="0"/>
                  <a:t>(</a:t>
                </a:r>
                <a:r>
                  <a:rPr lang="de-DE" dirty="0" err="1"/>
                  <a:t>results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Taylor </a:t>
                </a:r>
                <a:r>
                  <a:rPr lang="de-DE" dirty="0" err="1"/>
                  <a:t>series</a:t>
                </a:r>
                <a:r>
                  <a:rPr lang="de-DE" dirty="0"/>
                  <a:t> </a:t>
                </a:r>
                <a:r>
                  <a:rPr lang="de-DE" dirty="0" err="1"/>
                  <a:t>application</a:t>
                </a:r>
                <a:r>
                  <a:rPr lang="de-DE" dirty="0"/>
                  <a:t>)</a:t>
                </a:r>
              </a:p>
              <a:p>
                <a:endParaRPr lang="de-DE" dirty="0"/>
              </a:p>
              <a:p>
                <a:r>
                  <a:rPr lang="de-DE" dirty="0" err="1"/>
                  <a:t>Then</a:t>
                </a:r>
                <a:r>
                  <a:rPr lang="de-DE" dirty="0"/>
                  <a:t>: Chain </a:t>
                </a:r>
                <a:r>
                  <a:rPr lang="de-DE" dirty="0" err="1"/>
                  <a:t>rule</a:t>
                </a:r>
                <a:r>
                  <a:rPr lang="de-DE" dirty="0"/>
                  <a:t> </a:t>
                </a:r>
                <a:r>
                  <a:rPr lang="de-DE" dirty="0" err="1"/>
                  <a:t>works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expected</a:t>
                </a:r>
                <a:r>
                  <a:rPr lang="de-DE" dirty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de-DE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de-DE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̇"/>
                              <m:ctrlPr>
                                <a:rPr lang="de-DE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de-DE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br>
                  <a:rPr lang="de-DE" i="1" dirty="0">
                    <a:solidFill>
                      <a:srgbClr val="3C8C93"/>
                    </a:solidFill>
                    <a:latin typeface="Cambria Math" panose="02040503050406030204" pitchFamily="18" charset="0"/>
                  </a:rPr>
                </a:br>
                <a:r>
                  <a:rPr lang="de-DE" i="1" dirty="0">
                    <a:solidFill>
                      <a:srgbClr val="3C8C93"/>
                    </a:solidFill>
                    <a:latin typeface="Cambria Math" panose="020405030504060302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̇"/>
                            <m:ctrlPr>
                              <a:rPr lang="de-DE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Can </a:t>
                </a:r>
                <a:r>
                  <a:rPr lang="de-DE" dirty="0" err="1"/>
                  <a:t>extract</a:t>
                </a:r>
                <a:r>
                  <a:rPr lang="de-DE" dirty="0"/>
                  <a:t> derivative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𝑐𝑜𝑒𝑓𝑓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𝑑𝑢𝑎𝑙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𝑣𝑒𝑟𝑠𝑖𝑜𝑛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de-DE" b="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marL="0" indent="0">
                  <a:buNone/>
                </a:pPr>
                <a:br>
                  <a:rPr lang="de-DE" i="1" dirty="0">
                    <a:latin typeface="Cambria Math" panose="02040503050406030204" pitchFamily="18" charset="0"/>
                  </a:rPr>
                </a:br>
                <a:endParaRPr lang="de-DE" dirty="0"/>
              </a:p>
              <a:p>
                <a:endParaRPr lang="el-GR" dirty="0"/>
              </a:p>
              <a:p>
                <a:pPr lvl="1"/>
                <a:endParaRPr lang="el-GR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B176BE6-7A4B-FC4B-B640-E961641A6E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B13A77-8F9F-564D-81B7-A40CE72C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259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B351-D8A3-884D-B5AF-19991FA6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Reverse </a:t>
            </a:r>
            <a:r>
              <a:rPr lang="de-DE" dirty="0" err="1"/>
              <a:t>MOde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84FEEB-9E31-7547-8C18-EDA24E287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BCF44F-9455-874F-975A-3A4E7AAE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3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DEA39-5EB2-5244-A8D8-954FA994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73A8CF-1C17-A04C-9473-5B07752F9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CDF07E-0D8B-B349-83D7-55CADAF2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256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F16D9-EE57-3B49-A4AA-F79AFF10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Reverse Mode 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F97418-90E2-A34A-9D1C-9F00BF8F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Whilst</a:t>
            </a:r>
            <a:r>
              <a:rPr lang="de-DE" dirty="0"/>
              <a:t> Forward-mode AD </a:t>
            </a:r>
            <a:r>
              <a:rPr lang="de-DE" dirty="0" err="1"/>
              <a:t>is</a:t>
            </a:r>
            <a:r>
              <a:rPr lang="de-DE" dirty="0"/>
              <a:t>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disadvantage</a:t>
            </a:r>
            <a:r>
              <a:rPr lang="de-DE" dirty="0"/>
              <a:t>. . . </a:t>
            </a:r>
          </a:p>
          <a:p>
            <a:r>
              <a:rPr lang="de-DE" dirty="0" err="1">
                <a:solidFill>
                  <a:srgbClr val="FF0000"/>
                </a:solidFill>
              </a:rPr>
              <a:t>For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every</a:t>
            </a:r>
            <a:r>
              <a:rPr lang="de-DE" dirty="0">
                <a:solidFill>
                  <a:srgbClr val="FF0000"/>
                </a:solidFill>
              </a:rPr>
              <a:t> variable </a:t>
            </a:r>
            <a:r>
              <a:rPr lang="de-DE" dirty="0" err="1">
                <a:solidFill>
                  <a:srgbClr val="FF0000"/>
                </a:solidFill>
              </a:rPr>
              <a:t>we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wish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compute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gradient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with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respect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we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have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run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complete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program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again</a:t>
            </a:r>
            <a:r>
              <a:rPr lang="de-DE" dirty="0">
                <a:solidFill>
                  <a:srgbClr val="FF0000"/>
                </a:solidFill>
              </a:rPr>
              <a:t>. </a:t>
            </a:r>
          </a:p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obviously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we’re</a:t>
            </a:r>
            <a:r>
              <a:rPr lang="de-DE" dirty="0"/>
              <a:t> </a:t>
            </a:r>
            <a:r>
              <a:rPr lang="de-DE" dirty="0" err="1"/>
              <a:t>talking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(e.g. a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). </a:t>
            </a:r>
          </a:p>
          <a:p>
            <a:r>
              <a:rPr lang="de-DE" dirty="0"/>
              <a:t>A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>
                <a:solidFill>
                  <a:srgbClr val="032EF0"/>
                </a:solidFill>
              </a:rPr>
              <a:t>Reverse Mode </a:t>
            </a:r>
            <a:r>
              <a:rPr lang="de-DE" dirty="0" err="1">
                <a:solidFill>
                  <a:srgbClr val="032EF0"/>
                </a:solidFill>
              </a:rPr>
              <a:t>Automatic</a:t>
            </a:r>
            <a:r>
              <a:rPr lang="de-DE" dirty="0">
                <a:solidFill>
                  <a:srgbClr val="032EF0"/>
                </a:solidFill>
              </a:rPr>
              <a:t> Differentiation.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A107B2-D003-0048-8B67-2B2F7DE8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122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B2C53-5334-E246-9207-8FCA1C3E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Reversing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Chain </a:t>
            </a:r>
            <a:r>
              <a:rPr lang="de-DE" dirty="0" err="1"/>
              <a:t>Rule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295D5ED-77B7-2C44-9AED-7AAFD9AE6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2761"/>
                <a:ext cx="8229600" cy="4968875"/>
              </a:xfrm>
            </p:spPr>
            <p:txBody>
              <a:bodyPr/>
              <a:lstStyle/>
              <a:p>
                <a:r>
                  <a:rPr lang="de-DE" dirty="0"/>
                  <a:t>Conceptually,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</a:t>
                </a:r>
                <a:r>
                  <a:rPr lang="de-DE" dirty="0" err="1"/>
                  <a:t>doesn‘t</a:t>
                </a:r>
                <a:r>
                  <a:rPr lang="de-DE" dirty="0"/>
                  <a:t> care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role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enumerator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denominator</a:t>
                </a:r>
                <a:r>
                  <a:rPr lang="de-DE" dirty="0"/>
                  <a:t> – </a:t>
                </a:r>
                <a:r>
                  <a:rPr lang="de-DE" dirty="0" err="1"/>
                  <a:t>can</a:t>
                </a:r>
                <a:r>
                  <a:rPr lang="de-DE" dirty="0"/>
                  <a:t> turn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upside</a:t>
                </a:r>
                <a:r>
                  <a:rPr lang="de-DE" dirty="0"/>
                  <a:t> down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de-DE" dirty="0"/>
                  <a:t>	becomes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	becomes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renaming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de-DE" dirty="0"/>
                  <a:t> 	is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applying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b="0" dirty="0"/>
                  <a:t>	 </a:t>
                </a:r>
                <a:r>
                  <a:rPr lang="de-DE" b="0" dirty="0" err="1"/>
                  <a:t>is</a:t>
                </a:r>
                <a:r>
                  <a:rPr lang="de-DE" b="0" dirty="0"/>
                  <a:t> </a:t>
                </a:r>
                <a:r>
                  <a:rPr lang="de-DE" b="0" dirty="0" err="1"/>
                  <a:t>some</a:t>
                </a:r>
                <a:r>
                  <a:rPr lang="de-DE" b="0" dirty="0"/>
                  <a:t> </a:t>
                </a:r>
                <a:r>
                  <a:rPr lang="de-DE" b="0" dirty="0" err="1"/>
                  <a:t>input</a:t>
                </a:r>
                <a:r>
                  <a:rPr lang="de-DE" b="0" dirty="0"/>
                  <a:t> variable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b="0" dirty="0"/>
                  <a:t>s	 </a:t>
                </a:r>
                <a:r>
                  <a:rPr lang="de-DE" b="0" dirty="0" err="1"/>
                  <a:t>are</a:t>
                </a:r>
                <a:r>
                  <a:rPr lang="de-DE" b="0" dirty="0"/>
                  <a:t> </a:t>
                </a:r>
                <a:r>
                  <a:rPr lang="de-DE" b="0" dirty="0" err="1"/>
                  <a:t>output</a:t>
                </a:r>
                <a:r>
                  <a:rPr lang="de-DE" b="0" dirty="0"/>
                  <a:t> variables </a:t>
                </a:r>
                <a:r>
                  <a:rPr lang="de-DE" b="0" dirty="0" err="1"/>
                  <a:t>depending</a:t>
                </a:r>
                <a:r>
                  <a:rPr lang="de-DE" b="0" dirty="0"/>
                  <a:t> 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de-DE" b="0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is</a:t>
                </a:r>
                <a:r>
                  <a:rPr lang="de-DE" b="0" dirty="0"/>
                  <a:t> </a:t>
                </a:r>
                <a:r>
                  <a:rPr lang="de-DE" b="0" dirty="0" err="1"/>
                  <a:t>the</a:t>
                </a:r>
                <a:r>
                  <a:rPr lang="de-DE" b="0" dirty="0"/>
                  <a:t> </a:t>
                </a:r>
                <a:r>
                  <a:rPr lang="de-DE" b="0" dirty="0" err="1"/>
                  <a:t>yet-to-be-given</a:t>
                </a:r>
                <a:r>
                  <a:rPr lang="de-DE" b="0" dirty="0"/>
                  <a:t> variable</a:t>
                </a:r>
              </a:p>
              <a:p>
                <a:r>
                  <a:rPr lang="de-DE" b="0" dirty="0" err="1"/>
                  <a:t>Now</a:t>
                </a:r>
                <a:r>
                  <a:rPr lang="de-DE" b="0" dirty="0"/>
                  <a:t> </a:t>
                </a:r>
                <a:r>
                  <a:rPr lang="de-DE" b="0" dirty="0" err="1"/>
                  <a:t>can</a:t>
                </a:r>
                <a:r>
                  <a:rPr lang="de-DE" b="0" dirty="0"/>
                  <a:t> </a:t>
                </a:r>
                <a:r>
                  <a:rPr lang="de-DE" b="0" dirty="0" err="1"/>
                  <a:t>compute</a:t>
                </a:r>
                <a:r>
                  <a:rPr lang="de-DE" b="0" dirty="0"/>
                  <a:t> in 1-pass in parallel: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de-DE" b="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295D5ED-77B7-2C44-9AED-7AAFD9AE6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2761"/>
                <a:ext cx="8229600" cy="4968875"/>
              </a:xfrm>
              <a:blipFill>
                <a:blip r:embed="rId2"/>
                <a:stretch>
                  <a:fillRect l="-1233" t="-1020" r="-1695" b="-114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350490-4612-0B46-840B-7149E545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400800"/>
            <a:ext cx="1008063" cy="196850"/>
          </a:xfrm>
        </p:spPr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718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31B7E-ABFE-4C4F-902F-5E0EF2FC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6B1540-263E-9047-BB38-81E6964F60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 ? </m:t>
                      </m:r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𝑥𝑦</m:t>
                      </m:r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6B1540-263E-9047-BB38-81E6964F6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292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F816370B-859E-F249-97B3-DD0C71D5EF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F816370B-859E-F249-97B3-DD0C71D5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b="-4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C59E25-23D7-0D4E-8125-E6E12F0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884BFCE-8514-3F43-A30C-4D6991C9CE73}"/>
              </a:ext>
            </a:extLst>
          </p:cNvPr>
          <p:cNvCxnSpPr>
            <a:cxnSpLocks/>
          </p:cNvCxnSpPr>
          <p:nvPr/>
        </p:nvCxnSpPr>
        <p:spPr>
          <a:xfrm flipV="1">
            <a:off x="3491880" y="2420889"/>
            <a:ext cx="0" cy="2016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0B1BF34F-0182-4245-B604-878B6111D3F9}"/>
              </a:ext>
            </a:extLst>
          </p:cNvPr>
          <p:cNvCxnSpPr>
            <a:cxnSpLocks/>
          </p:cNvCxnSpPr>
          <p:nvPr/>
        </p:nvCxnSpPr>
        <p:spPr>
          <a:xfrm>
            <a:off x="3563888" y="2348880"/>
            <a:ext cx="1656184" cy="35381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1651AFA5-2DCD-BC40-A9A8-E952D2921126}"/>
              </a:ext>
            </a:extLst>
          </p:cNvPr>
          <p:cNvCxnSpPr>
            <a:cxnSpLocks/>
          </p:cNvCxnSpPr>
          <p:nvPr/>
        </p:nvCxnSpPr>
        <p:spPr>
          <a:xfrm flipV="1">
            <a:off x="3563888" y="1700808"/>
            <a:ext cx="1656184" cy="27363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A72ABB8-79C3-BB44-B08E-497AC8110AD7}"/>
              </a:ext>
            </a:extLst>
          </p:cNvPr>
          <p:cNvSpPr/>
          <p:nvPr/>
        </p:nvSpPr>
        <p:spPr>
          <a:xfrm>
            <a:off x="611560" y="1124744"/>
            <a:ext cx="8086353" cy="5112544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081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41E490B-CB60-CB4D-9A36-3C1E46FC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Visualising</a:t>
            </a:r>
            <a:r>
              <a:rPr lang="de-DE" dirty="0"/>
              <a:t> </a:t>
            </a:r>
            <a:r>
              <a:rPr lang="de-DE" dirty="0" err="1"/>
              <a:t>dependencies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5CD64B-B654-2F40-9DD0-6ED0597F9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Differentiating</a:t>
            </a:r>
            <a:r>
              <a:rPr lang="de-DE" dirty="0"/>
              <a:t> in </a:t>
            </a:r>
            <a:r>
              <a:rPr lang="de-DE" dirty="0" err="1"/>
              <a:t>reverse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mind-bending</a:t>
            </a:r>
            <a:r>
              <a:rPr lang="de-DE" dirty="0"/>
              <a:t>: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asking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variables an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variables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variable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. 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visually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drawing</a:t>
            </a:r>
            <a:r>
              <a:rPr lang="de-DE" dirty="0"/>
              <a:t> a </a:t>
            </a:r>
            <a:r>
              <a:rPr lang="de-DE" dirty="0" err="1"/>
              <a:t>dependency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expression</a:t>
            </a:r>
            <a:r>
              <a:rPr lang="de-DE" dirty="0"/>
              <a:t> (e.g.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>
                <a:solidFill>
                  <a:srgbClr val="3C8C93"/>
                </a:solidFill>
              </a:rPr>
              <a:t>a </a:t>
            </a:r>
            <a:r>
              <a:rPr lang="de-DE" dirty="0" err="1"/>
              <a:t>and</a:t>
            </a:r>
            <a:r>
              <a:rPr lang="de-DE" dirty="0">
                <a:solidFill>
                  <a:srgbClr val="3C8C93"/>
                </a:solidFill>
              </a:rPr>
              <a:t> b</a:t>
            </a:r>
            <a:r>
              <a:rPr lang="de-DE" dirty="0"/>
              <a:t>):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ED0C69-50D6-7441-B3FF-358E07BF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306B55-BD75-554E-BFBB-FF2592BD4A81}"/>
              </a:ext>
            </a:extLst>
          </p:cNvPr>
          <p:cNvSpPr>
            <a:spLocks noChangeAspect="1"/>
          </p:cNvSpPr>
          <p:nvPr/>
        </p:nvSpPr>
        <p:spPr>
          <a:xfrm>
            <a:off x="5069845" y="5431891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+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A2A96AA-366C-F44E-9985-18FF091CED32}"/>
              </a:ext>
            </a:extLst>
          </p:cNvPr>
          <p:cNvCxnSpPr>
            <a:cxnSpLocks/>
          </p:cNvCxnSpPr>
          <p:nvPr/>
        </p:nvCxnSpPr>
        <p:spPr>
          <a:xfrm>
            <a:off x="5501845" y="5647891"/>
            <a:ext cx="539711" cy="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DC3F7B98-7FC2-2F43-AA24-AEFED18BA508}"/>
              </a:ext>
            </a:extLst>
          </p:cNvPr>
          <p:cNvSpPr txBox="1"/>
          <p:nvPr/>
        </p:nvSpPr>
        <p:spPr>
          <a:xfrm>
            <a:off x="4440308" y="5667362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49A46B2-A522-704C-8B96-E265AE0FD882}"/>
              </a:ext>
            </a:extLst>
          </p:cNvPr>
          <p:cNvSpPr>
            <a:spLocks noChangeAspect="1"/>
          </p:cNvSpPr>
          <p:nvPr/>
        </p:nvSpPr>
        <p:spPr>
          <a:xfrm>
            <a:off x="4088726" y="4511162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*</a:t>
            </a:r>
          </a:p>
        </p:txBody>
      </p: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B3104E94-DD8E-704E-A913-385E931BAD6A}"/>
              </a:ext>
            </a:extLst>
          </p:cNvPr>
          <p:cNvCxnSpPr>
            <a:cxnSpLocks/>
            <a:stCxn id="35" idx="4"/>
            <a:endCxn id="28" idx="1"/>
          </p:cNvCxnSpPr>
          <p:nvPr/>
        </p:nvCxnSpPr>
        <p:spPr>
          <a:xfrm rot="16200000" flipH="1">
            <a:off x="3588039" y="4226475"/>
            <a:ext cx="260512" cy="74086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>
            <a:extLst>
              <a:ext uri="{FF2B5EF4-FFF2-40B4-BE49-F238E27FC236}">
                <a16:creationId xmlns:a16="http://schemas.microsoft.com/office/drawing/2014/main" id="{2987D35A-D995-B046-ABF3-A3E482F75B4A}"/>
              </a:ext>
            </a:extLst>
          </p:cNvPr>
          <p:cNvCxnSpPr>
            <a:cxnSpLocks/>
            <a:stCxn id="34" idx="6"/>
            <a:endCxn id="28" idx="2"/>
          </p:cNvCxnSpPr>
          <p:nvPr/>
        </p:nvCxnSpPr>
        <p:spPr>
          <a:xfrm flipV="1">
            <a:off x="3563888" y="4943162"/>
            <a:ext cx="740838" cy="31412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>
            <a:extLst>
              <a:ext uri="{FF2B5EF4-FFF2-40B4-BE49-F238E27FC236}">
                <a16:creationId xmlns:a16="http://schemas.microsoft.com/office/drawing/2014/main" id="{B348B66D-1698-A643-B0E7-0EE9861140A5}"/>
              </a:ext>
            </a:extLst>
          </p:cNvPr>
          <p:cNvCxnSpPr>
            <a:cxnSpLocks/>
            <a:stCxn id="34" idx="4"/>
            <a:endCxn id="37" idx="1"/>
          </p:cNvCxnSpPr>
          <p:nvPr/>
        </p:nvCxnSpPr>
        <p:spPr>
          <a:xfrm rot="16200000" flipH="1">
            <a:off x="3341388" y="5479782"/>
            <a:ext cx="651347" cy="638395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>
            <a:extLst>
              <a:ext uri="{FF2B5EF4-FFF2-40B4-BE49-F238E27FC236}">
                <a16:creationId xmlns:a16="http://schemas.microsoft.com/office/drawing/2014/main" id="{5F9E7859-F531-CD48-BBF7-C7B400D3279C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520726" y="4727162"/>
            <a:ext cx="765119" cy="704729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D1BF130-529E-5F4E-A9F7-27E8CD9274EB}"/>
              </a:ext>
            </a:extLst>
          </p:cNvPr>
          <p:cNvSpPr/>
          <p:nvPr/>
        </p:nvSpPr>
        <p:spPr>
          <a:xfrm>
            <a:off x="3131840" y="5041259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0E23F4C-9AA2-514E-91B1-4450C40EEF27}"/>
              </a:ext>
            </a:extLst>
          </p:cNvPr>
          <p:cNvSpPr/>
          <p:nvPr/>
        </p:nvSpPr>
        <p:spPr>
          <a:xfrm>
            <a:off x="3131841" y="4034602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A481D9E-12F3-6140-8B1C-B22776682CD0}"/>
              </a:ext>
            </a:extLst>
          </p:cNvPr>
          <p:cNvSpPr txBox="1"/>
          <p:nvPr/>
        </p:nvSpPr>
        <p:spPr>
          <a:xfrm>
            <a:off x="4690577" y="436227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B2C3C25-E745-3246-A453-57F798853F97}"/>
              </a:ext>
            </a:extLst>
          </p:cNvPr>
          <p:cNvSpPr>
            <a:spLocks noChangeAspect="1"/>
          </p:cNvSpPr>
          <p:nvPr/>
        </p:nvSpPr>
        <p:spPr>
          <a:xfrm>
            <a:off x="3986259" y="5939988"/>
            <a:ext cx="504056" cy="36933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sin</a:t>
            </a:r>
          </a:p>
        </p:txBody>
      </p:sp>
      <p:cxnSp>
        <p:nvCxnSpPr>
          <p:cNvPr id="38" name="Gewinkelte Verbindung 37">
            <a:extLst>
              <a:ext uri="{FF2B5EF4-FFF2-40B4-BE49-F238E27FC236}">
                <a16:creationId xmlns:a16="http://schemas.microsoft.com/office/drawing/2014/main" id="{C8136C84-8912-254D-A02E-80119DB786CA}"/>
              </a:ext>
            </a:extLst>
          </p:cNvPr>
          <p:cNvCxnSpPr>
            <a:cxnSpLocks/>
            <a:stCxn id="37" idx="3"/>
            <a:endCxn id="19" idx="2"/>
          </p:cNvCxnSpPr>
          <p:nvPr/>
        </p:nvCxnSpPr>
        <p:spPr>
          <a:xfrm flipV="1">
            <a:off x="4490315" y="5863891"/>
            <a:ext cx="795530" cy="260763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2F5D5E4B-CEAD-C746-BCA6-1C49EDFC2D63}"/>
              </a:ext>
            </a:extLst>
          </p:cNvPr>
          <p:cNvSpPr txBox="1"/>
          <p:nvPr/>
        </p:nvSpPr>
        <p:spPr>
          <a:xfrm>
            <a:off x="5539690" y="52886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67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9A679-9EBB-9C48-962E-FF12CB34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Translating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3E0F4A-3C84-5D43-8868-D5070AD42D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As </a:t>
                </a:r>
                <a:r>
                  <a:rPr lang="de-DE" dirty="0" err="1"/>
                  <a:t>before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replace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derivatives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. . . ) </m:t>
                    </m:r>
                  </m:oMath>
                </a14:m>
                <a:r>
                  <a:rPr lang="de-DE" dirty="0" err="1"/>
                  <a:t>with</a:t>
                </a:r>
                <a:r>
                  <a:rPr lang="de-DE" dirty="0"/>
                  <a:t> variables </a:t>
                </a:r>
                <a:r>
                  <a:rPr lang="de-DE" dirty="0">
                    <a:solidFill>
                      <a:srgbClr val="3C8C93"/>
                    </a:solidFill>
                    <a:latin typeface="Monaco" pitchFamily="2" charset="77"/>
                  </a:rPr>
                  <a:t>(</a:t>
                </a:r>
                <a:r>
                  <a:rPr lang="de-DE" dirty="0" err="1">
                    <a:solidFill>
                      <a:srgbClr val="3C8C93"/>
                    </a:solidFill>
                    <a:latin typeface="Monaco" pitchFamily="2" charset="77"/>
                  </a:rPr>
                  <a:t>gz</a:t>
                </a:r>
                <a:r>
                  <a:rPr lang="de-DE" dirty="0">
                    <a:solidFill>
                      <a:srgbClr val="3C8C93"/>
                    </a:solidFill>
                    <a:latin typeface="Monaco" pitchFamily="2" charset="77"/>
                  </a:rPr>
                  <a:t>, </a:t>
                </a:r>
                <a:r>
                  <a:rPr lang="de-DE" dirty="0" err="1">
                    <a:solidFill>
                      <a:srgbClr val="3C8C93"/>
                    </a:solidFill>
                    <a:latin typeface="Monaco" pitchFamily="2" charset="77"/>
                  </a:rPr>
                  <a:t>gb</a:t>
                </a:r>
                <a:r>
                  <a:rPr lang="de-DE" dirty="0">
                    <a:solidFill>
                      <a:srgbClr val="3C8C93"/>
                    </a:solidFill>
                    <a:latin typeface="Monaco" pitchFamily="2" charset="77"/>
                  </a:rPr>
                  <a:t>, ...)</a:t>
                </a:r>
                <a:r>
                  <a:rPr lang="de-DE" dirty="0">
                    <a:latin typeface="Monaco" pitchFamily="2" charset="77"/>
                  </a:rPr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call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adjoint</a:t>
                </a:r>
                <a:r>
                  <a:rPr lang="de-DE" dirty="0">
                    <a:solidFill>
                      <a:srgbClr val="032EF0"/>
                    </a:solidFill>
                  </a:rPr>
                  <a:t> variables</a:t>
                </a:r>
                <a:r>
                  <a:rPr lang="de-DE" dirty="0"/>
                  <a:t>: </a:t>
                </a:r>
              </a:p>
              <a:p>
                <a:pPr lvl="1"/>
                <a:r>
                  <a:rPr lang="de-DE" dirty="0" err="1">
                    <a:latin typeface="Monaco" pitchFamily="2" charset="77"/>
                  </a:rPr>
                  <a:t>gz</a:t>
                </a:r>
                <a:r>
                  <a:rPr lang="de-DE" dirty="0">
                    <a:latin typeface="Monaco" pitchFamily="2" charset="77"/>
                  </a:rPr>
                  <a:t> = ?</a:t>
                </a:r>
              </a:p>
              <a:p>
                <a:pPr lvl="1"/>
                <a:r>
                  <a:rPr lang="de-DE" dirty="0" err="1">
                    <a:latin typeface="Monaco" pitchFamily="2" charset="77"/>
                  </a:rPr>
                  <a:t>gb</a:t>
                </a:r>
                <a:r>
                  <a:rPr lang="de-DE" dirty="0">
                    <a:latin typeface="Monaco" pitchFamily="2" charset="77"/>
                  </a:rPr>
                  <a:t> = </a:t>
                </a:r>
                <a:r>
                  <a:rPr lang="de-DE" dirty="0" err="1">
                    <a:latin typeface="Monaco" pitchFamily="2" charset="77"/>
                  </a:rPr>
                  <a:t>gz</a:t>
                </a:r>
                <a:endParaRPr lang="de-DE" dirty="0">
                  <a:latin typeface="Monaco" pitchFamily="2" charset="77"/>
                </a:endParaRPr>
              </a:p>
              <a:p>
                <a:pPr lvl="1"/>
                <a:r>
                  <a:rPr lang="de-DE" dirty="0" err="1">
                    <a:latin typeface="Monaco" pitchFamily="2" charset="77"/>
                  </a:rPr>
                  <a:t>ga</a:t>
                </a:r>
                <a:r>
                  <a:rPr lang="de-DE" dirty="0">
                    <a:latin typeface="Monaco" pitchFamily="2" charset="77"/>
                  </a:rPr>
                  <a:t> = </a:t>
                </a:r>
                <a:r>
                  <a:rPr lang="de-DE" dirty="0" err="1">
                    <a:latin typeface="Monaco" pitchFamily="2" charset="77"/>
                  </a:rPr>
                  <a:t>gz</a:t>
                </a:r>
                <a:endParaRPr lang="de-DE" dirty="0">
                  <a:latin typeface="Monaco" pitchFamily="2" charset="77"/>
                </a:endParaRPr>
              </a:p>
              <a:p>
                <a:pPr lvl="1"/>
                <a:r>
                  <a:rPr lang="de-DE" dirty="0" err="1">
                    <a:latin typeface="Monaco" pitchFamily="2" charset="77"/>
                  </a:rPr>
                  <a:t>gy</a:t>
                </a:r>
                <a:r>
                  <a:rPr lang="de-DE" dirty="0">
                    <a:latin typeface="Monaco" pitchFamily="2" charset="77"/>
                  </a:rPr>
                  <a:t> = x * </a:t>
                </a:r>
                <a:r>
                  <a:rPr lang="de-DE" dirty="0" err="1">
                    <a:latin typeface="Monaco" pitchFamily="2" charset="77"/>
                  </a:rPr>
                  <a:t>ga</a:t>
                </a:r>
                <a:endParaRPr lang="de-DE" dirty="0">
                  <a:latin typeface="Monaco" pitchFamily="2" charset="77"/>
                </a:endParaRPr>
              </a:p>
              <a:p>
                <a:pPr lvl="1"/>
                <a:r>
                  <a:rPr lang="de-DE" dirty="0" err="1">
                    <a:latin typeface="Monaco" pitchFamily="2" charset="77"/>
                  </a:rPr>
                  <a:t>gx</a:t>
                </a:r>
                <a:r>
                  <a:rPr lang="de-DE" dirty="0">
                    <a:latin typeface="Monaco" pitchFamily="2" charset="77"/>
                  </a:rPr>
                  <a:t> = </a:t>
                </a:r>
                <a:r>
                  <a:rPr lang="de-DE" dirty="0" err="1">
                    <a:latin typeface="Monaco" pitchFamily="2" charset="77"/>
                  </a:rPr>
                  <a:t>y</a:t>
                </a:r>
                <a:r>
                  <a:rPr lang="de-DE" dirty="0">
                    <a:latin typeface="Monaco" pitchFamily="2" charset="77"/>
                  </a:rPr>
                  <a:t> * </a:t>
                </a:r>
                <a:r>
                  <a:rPr lang="de-DE" dirty="0" err="1">
                    <a:latin typeface="Monaco" pitchFamily="2" charset="77"/>
                  </a:rPr>
                  <a:t>ga</a:t>
                </a:r>
                <a:r>
                  <a:rPr lang="de-DE" dirty="0">
                    <a:latin typeface="Monaco" pitchFamily="2" charset="77"/>
                  </a:rPr>
                  <a:t> + cos(x) * </a:t>
                </a:r>
                <a:r>
                  <a:rPr lang="de-DE" dirty="0" err="1">
                    <a:latin typeface="Monaco" pitchFamily="2" charset="77"/>
                  </a:rPr>
                  <a:t>gb</a:t>
                </a:r>
                <a:endParaRPr lang="de-DE" dirty="0">
                  <a:latin typeface="Monaco" pitchFamily="2" charset="77"/>
                </a:endParaRPr>
              </a:p>
              <a:p>
                <a:r>
                  <a:rPr lang="de-DE" dirty="0" err="1">
                    <a:latin typeface="Myriad Pro" panose="020B0503030403020204" pitchFamily="34" charset="0"/>
                  </a:rPr>
                  <a:t>Substituting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in </a:t>
                </a:r>
                <a:r>
                  <a:rPr lang="de-DE" dirty="0" err="1">
                    <a:latin typeface="Myriad Pro" panose="020B0503030403020204" pitchFamily="34" charset="0"/>
                  </a:rPr>
                  <a:t>equations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gives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  <a:latin typeface="Myriad Pro" panose="020B0503030403020204" pitchFamily="34" charset="0"/>
                  </a:rPr>
                  <a:t>both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gradients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dirty="0">
                    <a:solidFill>
                      <a:srgbClr val="3C8C93"/>
                    </a:solidFill>
                    <a:latin typeface="Myriad Pro" panose="020B0503030403020204" pitchFamily="34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 in last </a:t>
                </a:r>
                <a:r>
                  <a:rPr lang="de-DE" dirty="0" err="1">
                    <a:latin typeface="Myriad Pro" panose="020B0503030403020204" pitchFamily="34" charset="0"/>
                  </a:rPr>
                  <a:t>two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lines</a:t>
                </a:r>
                <a:endParaRPr lang="de-DE" dirty="0">
                  <a:latin typeface="Myriad Pro" panose="020B0503030403020204" pitchFamily="34" charset="0"/>
                </a:endParaRPr>
              </a:p>
              <a:p>
                <a:r>
                  <a:rPr lang="de-DE" dirty="0" err="1">
                    <a:latin typeface="Myriad Pro" panose="020B0503030403020204" pitchFamily="34" charset="0"/>
                  </a:rPr>
                  <a:t>Equivalently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set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solidFill>
                      <a:srgbClr val="3C8C93"/>
                    </a:solidFill>
                    <a:latin typeface="Myriad Pro" panose="020B0503030403020204" pitchFamily="34" charset="0"/>
                  </a:rPr>
                  <a:t>gz</a:t>
                </a:r>
                <a:r>
                  <a:rPr lang="de-DE" dirty="0">
                    <a:solidFill>
                      <a:srgbClr val="3C8C93"/>
                    </a:solidFill>
                    <a:latin typeface="Myriad Pro" panose="020B0503030403020204" pitchFamily="34" charset="0"/>
                  </a:rPr>
                  <a:t> = 1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3E0F4A-3C84-5D43-8868-D5070AD42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926" b="-9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E96708-F507-D147-A0BC-4E7439EF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0AB6EF-881C-9247-99F1-77A79408D0B9}"/>
              </a:ext>
            </a:extLst>
          </p:cNvPr>
          <p:cNvSpPr txBox="1"/>
          <p:nvPr/>
        </p:nvSpPr>
        <p:spPr>
          <a:xfrm>
            <a:off x="4778250" y="2767211"/>
            <a:ext cx="39196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>
                <a:solidFill>
                  <a:srgbClr val="FF0000"/>
                </a:solidFill>
              </a:rPr>
              <a:t>We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need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only</a:t>
            </a:r>
            <a:r>
              <a:rPr lang="de-DE" sz="2600" dirty="0">
                <a:solidFill>
                  <a:srgbClr val="FF0000"/>
                </a:solidFill>
              </a:rPr>
              <a:t> 1 pass </a:t>
            </a:r>
            <a:r>
              <a:rPr lang="de-DE" sz="2600" dirty="0" err="1">
                <a:solidFill>
                  <a:srgbClr val="FF0000"/>
                </a:solidFill>
              </a:rPr>
              <a:t>for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</a:p>
          <a:p>
            <a:r>
              <a:rPr lang="de-DE" sz="2600" dirty="0" err="1">
                <a:solidFill>
                  <a:srgbClr val="FF0000"/>
                </a:solidFill>
              </a:rPr>
              <a:t>Calculating</a:t>
            </a:r>
            <a:r>
              <a:rPr lang="de-DE" sz="2600" dirty="0">
                <a:solidFill>
                  <a:srgbClr val="FF0000"/>
                </a:solidFill>
              </a:rPr>
              <a:t> all derivatives 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A58DE61-8F77-8A4D-8413-9B331E4BE293}"/>
              </a:ext>
            </a:extLst>
          </p:cNvPr>
          <p:cNvSpPr/>
          <p:nvPr/>
        </p:nvSpPr>
        <p:spPr>
          <a:xfrm>
            <a:off x="755576" y="2492896"/>
            <a:ext cx="8139064" cy="241907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180FE-52AE-9C40-99B5-E32106DB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Reverse </a:t>
            </a:r>
            <a:r>
              <a:rPr lang="de-DE" dirty="0" err="1"/>
              <a:t>mode</a:t>
            </a:r>
            <a:r>
              <a:rPr lang="de-DE" dirty="0"/>
              <a:t> AD = Co-</a:t>
            </a:r>
            <a:r>
              <a:rPr lang="de-DE" dirty="0" err="1"/>
              <a:t>tangents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B19D7C0-9978-3142-BDEA-E17F45BE5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864" y="1124744"/>
                <a:ext cx="8229600" cy="4968875"/>
              </a:xfrm>
            </p:spPr>
            <p:txBody>
              <a:bodyPr/>
              <a:lstStyle/>
              <a:p>
                <a:r>
                  <a:rPr lang="de-DE" dirty="0"/>
                  <a:t>Reverse </a:t>
                </a:r>
                <a:r>
                  <a:rPr lang="de-DE" dirty="0" err="1"/>
                  <a:t>mode</a:t>
                </a:r>
                <a:r>
                  <a:rPr lang="de-DE" dirty="0"/>
                  <a:t> AD: 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evaluation</a:t>
                </a:r>
                <a:r>
                  <a:rPr lang="de-DE" dirty="0">
                    <a:solidFill>
                      <a:srgbClr val="3C8C93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dirty="0"/>
                  <a:t> plus </a:t>
                </a:r>
                <a:r>
                  <a:rPr lang="de-DE" dirty="0" err="1"/>
                  <a:t>co-tangents</a:t>
                </a:r>
                <a:r>
                  <a:rPr lang="de-DE" dirty="0"/>
                  <a:t> </a:t>
                </a:r>
                <a:r>
                  <a:rPr lang="de-DE" dirty="0" err="1"/>
                  <a:t>mapping</a:t>
                </a:r>
                <a:r>
                  <a:rPr lang="de-DE" dirty="0"/>
                  <a:t> by adjoint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̅"/>
                        <m:ctrlP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↦</m:t>
                    </m:r>
                    <m:acc>
                      <m:accPr>
                        <m:chr m:val="̅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400" b="0" i="1" dirty="0">
                    <a:latin typeface="Cambria Math" panose="02040503050406030204" pitchFamily="18" charset="0"/>
                  </a:rPr>
                  <a:t> </a:t>
                </a:r>
                <a:r>
                  <a:rPr lang="de-DE" sz="1400" i="1" dirty="0">
                    <a:latin typeface="Cambria Math" panose="02040503050406030204" pitchFamily="18" charset="0"/>
                  </a:rPr>
                  <a:t>		     	</a:t>
                </a:r>
                <a:r>
                  <a:rPr lang="de-DE" sz="1400" dirty="0" err="1">
                    <a:latin typeface="Myriad Pro" panose="020B0503030403020204" pitchFamily="34" charset="0"/>
                  </a:rPr>
                  <a:t>for</a:t>
                </a:r>
                <a:r>
                  <a:rPr lang="de-DE" sz="1400" dirty="0">
                    <a:latin typeface="Myriad Pro" panose="020B0503030403020204" pitchFamily="34" charset="0"/>
                  </a:rPr>
                  <a:t> </a:t>
                </a:r>
                <a:r>
                  <a:rPr lang="de-DE" sz="1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1400" dirty="0"/>
                  <a:t> 	  	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=1, …,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i="1" dirty="0" smtClean="0">
                          <a:latin typeface="Cambria Math" panose="02040503050406030204" pitchFamily="18" charset="0"/>
                        </a:rPr>
                        <m:t>𝑃𝑢𝑠h</m:t>
                      </m:r>
                      <m:r>
                        <a:rPr lang="de-DE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1400" i="1" dirty="0" err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de-DE" sz="14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1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400" dirty="0"/>
                  <a:t> 			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br>
                  <a:rPr lang="de-DE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de-DE" sz="1400" dirty="0"/>
                  <a:t> 		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de-DE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1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sub/>
                    </m:sSub>
                  </m:oMath>
                </a14:m>
                <a:r>
                  <a:rPr lang="de-DE" sz="1400" dirty="0"/>
                  <a:t> 		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𝑝𝑜𝑝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br>
                  <a:rPr lang="de-DE" sz="14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 +=</m:t>
                    </m:r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de-DE" sz="1400" b="0" i="0" dirty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400" dirty="0"/>
                  <a:t>		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, …, 1</m:t>
                    </m:r>
                  </m:oMath>
                </a14:m>
                <a:r>
                  <a:rPr lang="de-DE" sz="1400" b="0" dirty="0"/>
                  <a:t> </a:t>
                </a:r>
                <a:br>
                  <a:rPr lang="de-DE" sz="14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de-DE" sz="14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400" dirty="0"/>
                  <a:t> 			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1400" b="0" i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400" b="0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br>
                  <a:rPr lang="de-DE" dirty="0"/>
                </a:b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B19D7C0-9978-3142-BDEA-E17F45BE5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124744"/>
                <a:ext cx="8229600" cy="4968875"/>
              </a:xfrm>
              <a:blipFill>
                <a:blip r:embed="rId2"/>
                <a:stretch>
                  <a:fillRect l="-1079" t="-1018" b="-48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B36F30-F92B-664C-8151-C519118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5BFCD2-DD86-8D4F-BE4A-0DF1DA1F7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60848"/>
            <a:ext cx="4658320" cy="2212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F747ED9-5817-8949-A449-476A9ABDEBC3}"/>
                  </a:ext>
                </a:extLst>
              </p:cNvPr>
              <p:cNvSpPr txBox="1"/>
              <p:nvPr/>
            </p:nvSpPr>
            <p:spPr>
              <a:xfrm>
                <a:off x="6228184" y="2492896"/>
                <a:ext cx="2564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F747ED9-5817-8949-A449-476A9ABDE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92896"/>
                <a:ext cx="256486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F88D476-DA77-FC42-AB3B-53423602BCAB}"/>
              </a:ext>
            </a:extLst>
          </p:cNvPr>
          <p:cNvSpPr/>
          <p:nvPr/>
        </p:nvSpPr>
        <p:spPr>
          <a:xfrm>
            <a:off x="429360" y="3785734"/>
            <a:ext cx="4658319" cy="254768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4DF76F-53E3-C84C-A93E-55B3AB367631}"/>
              </a:ext>
            </a:extLst>
          </p:cNvPr>
          <p:cNvSpPr txBox="1"/>
          <p:nvPr/>
        </p:nvSpPr>
        <p:spPr>
          <a:xfrm>
            <a:off x="5101003" y="5133091"/>
            <a:ext cx="2446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(simple </a:t>
            </a:r>
            <a:r>
              <a:rPr lang="de-DE" dirty="0" err="1"/>
              <a:t>algorithm</a:t>
            </a:r>
            <a:endParaRPr lang="de-DE" dirty="0"/>
          </a:p>
          <a:p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sophisticated</a:t>
            </a:r>
            <a:r>
              <a:rPr lang="de-DE" dirty="0"/>
              <a:t> </a:t>
            </a:r>
          </a:p>
          <a:p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: </a:t>
            </a:r>
          </a:p>
          <a:p>
            <a:r>
              <a:rPr lang="de-DE" dirty="0"/>
              <a:t>just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stack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4555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4225A-0C0B-C644-A675-4332B913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wait</a:t>
            </a:r>
            <a:r>
              <a:rPr lang="de-DE" dirty="0"/>
              <a:t>... 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Reverse Mode 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F56B82D-D021-B143-A7F4-18D4808B1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We </a:t>
                </a:r>
                <a:r>
                  <a:rPr lang="de-DE" dirty="0" err="1"/>
                  <a:t>have</a:t>
                </a:r>
                <a:r>
                  <a:rPr lang="de-DE" dirty="0"/>
                  <a:t> a </a:t>
                </a:r>
                <a:r>
                  <a:rPr lang="de-DE" dirty="0" err="1"/>
                  <a:t>problem</a:t>
                </a:r>
                <a:r>
                  <a:rPr lang="de-DE" dirty="0"/>
                  <a:t> dual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forward</a:t>
                </a:r>
                <a:r>
                  <a:rPr lang="de-DE" dirty="0"/>
                  <a:t> AD: </a:t>
                </a:r>
                <a:r>
                  <a:rPr lang="de-DE" dirty="0" err="1"/>
                  <a:t>Now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run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outvariable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interested</a:t>
                </a:r>
                <a:r>
                  <a:rPr lang="de-DE" dirty="0"/>
                  <a:t> in </a:t>
                </a:r>
                <a:r>
                  <a:rPr lang="de-DE" dirty="0" err="1"/>
                  <a:t>differentiating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Example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 err="1"/>
                  <a:t>Cannot</a:t>
                </a:r>
                <a:r>
                  <a:rPr lang="de-DE" dirty="0"/>
                  <a:t> </a:t>
                </a:r>
                <a:r>
                  <a:rPr lang="de-DE" dirty="0" err="1"/>
                  <a:t>interleave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calculations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they</a:t>
                </a:r>
                <a:r>
                  <a:rPr lang="de-DE" dirty="0"/>
                  <a:t> </a:t>
                </a:r>
                <a:r>
                  <a:rPr lang="de-DE" dirty="0" err="1"/>
                  <a:t>appear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in </a:t>
                </a:r>
                <a:r>
                  <a:rPr lang="de-DE" dirty="0" err="1"/>
                  <a:t>reverse</a:t>
                </a:r>
                <a:r>
                  <a:rPr lang="de-DE" dirty="0"/>
                  <a:t> </a:t>
                </a:r>
                <a:r>
                  <a:rPr lang="de-DE" dirty="0" err="1"/>
                  <a:t>mode</a:t>
                </a:r>
                <a:r>
                  <a:rPr lang="de-DE" dirty="0"/>
                  <a:t>.=&gt; </a:t>
                </a:r>
                <a:r>
                  <a:rPr lang="de-DE" dirty="0" err="1"/>
                  <a:t>Recent</a:t>
                </a:r>
                <a:r>
                  <a:rPr lang="de-DE" dirty="0"/>
                  <a:t> </a:t>
                </a:r>
                <a:r>
                  <a:rPr lang="de-DE" dirty="0" err="1"/>
                  <a:t>research</a:t>
                </a:r>
                <a:r>
                  <a:rPr lang="de-DE" dirty="0"/>
                  <a:t> on </a:t>
                </a:r>
                <a:r>
                  <a:rPr lang="de-DE" dirty="0" err="1"/>
                  <a:t>automatization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r>
                  <a:rPr lang="de-DE" dirty="0"/>
                  <a:t>So: Reverse AD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advantage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output</a:t>
                </a:r>
                <a:r>
                  <a:rPr lang="de-DE" dirty="0"/>
                  <a:t> variables </a:t>
                </a:r>
                <a:r>
                  <a:rPr lang="de-DE" dirty="0" err="1"/>
                  <a:t>much</a:t>
                </a:r>
                <a:r>
                  <a:rPr lang="de-DE" dirty="0"/>
                  <a:t> </a:t>
                </a:r>
                <a:r>
                  <a:rPr lang="de-DE" dirty="0" err="1"/>
                  <a:t>smaller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variables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F56B82D-D021-B143-A7F4-18D4808B1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852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600E1-7215-7E4A-9C45-BDA49392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052902B-3DCF-C74C-AC89-746A07158EB0}"/>
                  </a:ext>
                </a:extLst>
              </p:cNvPr>
              <p:cNvSpPr txBox="1"/>
              <p:nvPr/>
            </p:nvSpPr>
            <p:spPr>
              <a:xfrm>
                <a:off x="4028814" y="3179062"/>
                <a:ext cx="4669099" cy="1004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>
                    <a:solidFill>
                      <a:srgbClr val="FF0000"/>
                    </a:solidFill>
                  </a:rPr>
                  <a:t>Calculating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3C8C93"/>
                    </a:solidFill>
                  </a:rPr>
                  <a:t> </a:t>
                </a:r>
                <a:r>
                  <a:rPr lang="de-DE" sz="24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3C8C93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each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requires</a:t>
                </a:r>
                <a:endParaRPr lang="de-DE" sz="2400" dirty="0">
                  <a:solidFill>
                    <a:srgbClr val="FF0000"/>
                  </a:solidFill>
                </a:endParaRPr>
              </a:p>
              <a:p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running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the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programm</a:t>
                </a:r>
                <a:endParaRPr lang="de-D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052902B-3DCF-C74C-AC89-746A07158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814" y="3179062"/>
                <a:ext cx="4669099" cy="1004699"/>
              </a:xfrm>
              <a:prstGeom prst="rect">
                <a:avLst/>
              </a:prstGeom>
              <a:blipFill>
                <a:blip r:embed="rId3"/>
                <a:stretch>
                  <a:fillRect l="-2174" r="-1087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68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93DF3-35CA-5640-BF5F-B5272968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Implementing</a:t>
            </a:r>
            <a:r>
              <a:rPr lang="de-DE" dirty="0"/>
              <a:t> Reverse Mode 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9586F-68D9-324F-B82E-7E7788EFD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Reverse AD: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parse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 err="1"/>
              <a:t>adjoint</a:t>
            </a:r>
            <a:r>
              <a:rPr lang="de-DE" i="1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calculates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derivatives. </a:t>
            </a:r>
          </a:p>
          <a:p>
            <a:pPr lvl="1"/>
            <a:r>
              <a:rPr lang="de-DE" dirty="0" err="1"/>
              <a:t>Potentially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do.</a:t>
            </a:r>
          </a:p>
          <a:p>
            <a:pPr lvl="1"/>
            <a:r>
              <a:rPr lang="de-DE" dirty="0" err="1"/>
              <a:t>Static</a:t>
            </a:r>
            <a:r>
              <a:rPr lang="de-DE" dirty="0"/>
              <a:t>, so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differentiate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predefined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But, </a:t>
            </a:r>
            <a:r>
              <a:rPr lang="de-DE" dirty="0" err="1"/>
              <a:t>efficient</a:t>
            </a:r>
            <a:r>
              <a:rPr lang="de-DE" dirty="0"/>
              <a:t> (lots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optimisation</a:t>
            </a:r>
            <a:r>
              <a:rPr lang="de-DE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a </a:t>
            </a:r>
            <a:r>
              <a:rPr lang="de-DE" i="1" dirty="0" err="1"/>
              <a:t>dynamic</a:t>
            </a:r>
            <a:r>
              <a:rPr lang="de-DE" i="1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constructing</a:t>
            </a:r>
            <a:r>
              <a:rPr lang="de-DE" dirty="0"/>
              <a:t> a </a:t>
            </a:r>
            <a:r>
              <a:rPr lang="de-DE" dirty="0" err="1"/>
              <a:t>graph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runs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89C9DD-3AC1-4E44-86B4-92DDBCF1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470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38C4A-0D3B-7A49-9C16-3164A6F5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Constructing</a:t>
            </a:r>
            <a:r>
              <a:rPr lang="de-DE" dirty="0"/>
              <a:t> an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(in Python)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4BF64C-4FB5-A44C-A79D-29356CA8B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610744" cy="5112544"/>
          </a:xfrm>
        </p:spPr>
        <p:txBody>
          <a:bodyPr/>
          <a:lstStyle/>
          <a:p>
            <a:r>
              <a:rPr lang="de-DE" sz="2200" dirty="0"/>
              <a:t>Goal: </a:t>
            </a:r>
            <a:r>
              <a:rPr lang="de-DE" sz="2200" dirty="0" err="1"/>
              <a:t>get</a:t>
            </a:r>
            <a:r>
              <a:rPr lang="de-DE" sz="2200" dirty="0"/>
              <a:t> a </a:t>
            </a:r>
            <a:r>
              <a:rPr lang="de-DE" sz="2200" dirty="0" err="1"/>
              <a:t>graph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Root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graph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independent</a:t>
            </a:r>
            <a:r>
              <a:rPr lang="de-DE" sz="2200" dirty="0"/>
              <a:t> variables x, </a:t>
            </a:r>
            <a:r>
              <a:rPr lang="de-DE" sz="2200" dirty="0" err="1"/>
              <a:t>y</a:t>
            </a:r>
            <a:endParaRPr lang="de-DE" sz="2200" dirty="0"/>
          </a:p>
          <a:p>
            <a:r>
              <a:rPr lang="de-DE" sz="2200" dirty="0"/>
              <a:t>Can </a:t>
            </a:r>
            <a:r>
              <a:rPr lang="de-DE" sz="2200" dirty="0" err="1"/>
              <a:t>have</a:t>
            </a:r>
            <a:r>
              <a:rPr lang="de-DE" sz="2200" dirty="0"/>
              <a:t> </a:t>
            </a:r>
            <a:r>
              <a:rPr lang="de-DE" sz="2200" dirty="0" err="1"/>
              <a:t>children</a:t>
            </a:r>
            <a:r>
              <a:rPr lang="de-DE" sz="2200" dirty="0"/>
              <a:t> (</a:t>
            </a:r>
            <a:r>
              <a:rPr lang="de-DE" sz="2200" dirty="0" err="1"/>
              <a:t>initially</a:t>
            </a:r>
            <a:r>
              <a:rPr lang="de-DE" sz="2200" dirty="0"/>
              <a:t> </a:t>
            </a:r>
            <a:r>
              <a:rPr lang="de-DE" sz="2200" dirty="0" err="1"/>
              <a:t>empty</a:t>
            </a:r>
            <a:r>
              <a:rPr lang="de-DE" sz="2200" dirty="0"/>
              <a:t>): </a:t>
            </a:r>
            <a:r>
              <a:rPr lang="de-DE" sz="2200" dirty="0" err="1"/>
              <a:t>nodes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</a:t>
            </a:r>
            <a:r>
              <a:rPr lang="de-DE" sz="2200" dirty="0" err="1"/>
              <a:t>depending</a:t>
            </a:r>
            <a:r>
              <a:rPr lang="de-DE" sz="2200" dirty="0"/>
              <a:t> on </a:t>
            </a:r>
            <a:r>
              <a:rPr lang="de-DE" sz="2200" dirty="0" err="1"/>
              <a:t>parent</a:t>
            </a:r>
            <a:endParaRPr lang="de-DE" sz="2200" dirty="0"/>
          </a:p>
          <a:p>
            <a:endParaRPr lang="de-DE" dirty="0"/>
          </a:p>
        </p:txBody>
      </p:sp>
      <p:sp>
        <p:nvSpPr>
          <p:cNvPr id="34" name="Inhaltsplatzhalter 33">
            <a:extLst>
              <a:ext uri="{FF2B5EF4-FFF2-40B4-BE49-F238E27FC236}">
                <a16:creationId xmlns:a16="http://schemas.microsoft.com/office/drawing/2014/main" id="{4C7B91D3-BAB5-CD48-8A52-55BC40B24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3525" y="1124744"/>
            <a:ext cx="4961087" cy="5112544"/>
          </a:xfrm>
        </p:spPr>
        <p:txBody>
          <a:bodyPr/>
          <a:lstStyle/>
          <a:p>
            <a:pPr marL="457200" lvl="1" indent="0">
              <a:buNone/>
            </a:pPr>
            <a:endParaRPr lang="de-DE" sz="2000" b="1" dirty="0">
              <a:latin typeface="Monaco" pitchFamily="2" charset="77"/>
            </a:endParaRPr>
          </a:p>
          <a:p>
            <a:pPr marL="457200" lvl="1" indent="0">
              <a:buNone/>
            </a:pPr>
            <a:r>
              <a:rPr lang="de-DE" sz="2000" b="1" dirty="0" err="1">
                <a:latin typeface="Monaco" pitchFamily="2" charset="77"/>
              </a:rPr>
              <a:t>class</a:t>
            </a:r>
            <a:r>
              <a:rPr lang="de-DE" sz="2000" b="1" dirty="0">
                <a:latin typeface="Monaco" pitchFamily="2" charset="77"/>
              </a:rPr>
              <a:t> </a:t>
            </a:r>
            <a:r>
              <a:rPr lang="de-DE" sz="2000" dirty="0">
                <a:latin typeface="Monaco" pitchFamily="2" charset="77"/>
              </a:rPr>
              <a:t>Var:</a:t>
            </a:r>
            <a:br>
              <a:rPr lang="de-DE" sz="2000" dirty="0">
                <a:latin typeface="Monaco" pitchFamily="2" charset="77"/>
              </a:rPr>
            </a:br>
            <a:r>
              <a:rPr lang="de-DE" sz="2000" b="1" dirty="0" err="1">
                <a:latin typeface="Monaco" pitchFamily="2" charset="77"/>
              </a:rPr>
              <a:t>def</a:t>
            </a:r>
            <a:r>
              <a:rPr lang="de-DE" sz="2000" b="1" dirty="0">
                <a:latin typeface="Monaco" pitchFamily="2" charset="77"/>
              </a:rPr>
              <a:t> </a:t>
            </a:r>
            <a:r>
              <a:rPr lang="de-DE" sz="2000" dirty="0">
                <a:latin typeface="Monaco" pitchFamily="2" charset="77"/>
              </a:rPr>
              <a:t>__</a:t>
            </a:r>
            <a:r>
              <a:rPr lang="de-DE" sz="2000" dirty="0" err="1">
                <a:latin typeface="Monaco" pitchFamily="2" charset="77"/>
              </a:rPr>
              <a:t>init</a:t>
            </a:r>
            <a:r>
              <a:rPr lang="de-DE" sz="2000" dirty="0">
                <a:latin typeface="Monaco" pitchFamily="2" charset="77"/>
              </a:rPr>
              <a:t>__(</a:t>
            </a:r>
            <a:r>
              <a:rPr lang="de-DE" sz="2000" dirty="0" err="1">
                <a:latin typeface="Monaco" pitchFamily="2" charset="77"/>
              </a:rPr>
              <a:t>self</a:t>
            </a:r>
            <a:r>
              <a:rPr lang="de-DE" sz="2000" dirty="0">
                <a:latin typeface="Monaco" pitchFamily="2" charset="77"/>
              </a:rPr>
              <a:t>, </a:t>
            </a:r>
            <a:r>
              <a:rPr lang="de-DE" sz="2000" dirty="0" err="1">
                <a:latin typeface="Monaco" pitchFamily="2" charset="77"/>
              </a:rPr>
              <a:t>value</a:t>
            </a:r>
            <a:r>
              <a:rPr lang="de-DE" sz="2000" dirty="0">
                <a:latin typeface="Monaco" pitchFamily="2" charset="77"/>
              </a:rPr>
              <a:t>): </a:t>
            </a:r>
          </a:p>
          <a:p>
            <a:pPr marL="457200" lvl="1" indent="0">
              <a:buNone/>
            </a:pPr>
            <a:r>
              <a:rPr lang="de-DE" sz="2000" dirty="0" err="1">
                <a:latin typeface="Monaco" pitchFamily="2" charset="77"/>
              </a:rPr>
              <a:t>self.value</a:t>
            </a:r>
            <a:r>
              <a:rPr lang="de-DE" sz="2000" dirty="0">
                <a:latin typeface="Monaco" pitchFamily="2" charset="77"/>
              </a:rPr>
              <a:t> = </a:t>
            </a:r>
            <a:r>
              <a:rPr lang="de-DE" sz="2000" dirty="0" err="1">
                <a:latin typeface="Monaco" pitchFamily="2" charset="77"/>
              </a:rPr>
              <a:t>value</a:t>
            </a:r>
            <a:r>
              <a:rPr lang="de-DE" sz="2000" dirty="0">
                <a:latin typeface="Monaco" pitchFamily="2" charset="77"/>
              </a:rPr>
              <a:t> </a:t>
            </a:r>
            <a:r>
              <a:rPr lang="de-DE" sz="2000" dirty="0" err="1">
                <a:latin typeface="Monaco" pitchFamily="2" charset="77"/>
              </a:rPr>
              <a:t>self.children</a:t>
            </a:r>
            <a:r>
              <a:rPr lang="de-DE" sz="2000" dirty="0">
                <a:latin typeface="Monaco" pitchFamily="2" charset="77"/>
              </a:rPr>
              <a:t> = [] ... </a:t>
            </a:r>
          </a:p>
          <a:p>
            <a:pPr marL="457200" lvl="1" indent="0">
              <a:buNone/>
            </a:pPr>
            <a:r>
              <a:rPr lang="de-DE" sz="2000" dirty="0">
                <a:latin typeface="Monaco" pitchFamily="2" charset="77"/>
              </a:rPr>
              <a:t>... </a:t>
            </a:r>
          </a:p>
          <a:p>
            <a:pPr marL="457200" lvl="1" indent="0">
              <a:buNone/>
            </a:pPr>
            <a:r>
              <a:rPr lang="de-DE" sz="2000" dirty="0">
                <a:latin typeface="Monaco" pitchFamily="2" charset="77"/>
              </a:rPr>
              <a:t>x  = Var (0.5) </a:t>
            </a:r>
          </a:p>
          <a:p>
            <a:pPr marL="457200" lvl="1" indent="0">
              <a:buNone/>
            </a:pPr>
            <a:r>
              <a:rPr lang="de-DE" sz="2000" dirty="0" err="1">
                <a:latin typeface="Monaco" pitchFamily="2" charset="77"/>
              </a:rPr>
              <a:t>y</a:t>
            </a:r>
            <a:r>
              <a:rPr lang="de-DE" sz="2000" dirty="0">
                <a:latin typeface="Monaco" pitchFamily="2" charset="77"/>
              </a:rPr>
              <a:t>  = Var (4.2)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185716-558A-8D4A-A10D-A932E5A8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CD6901F-CB0E-C54C-BB57-ABBB1C8E25F5}"/>
              </a:ext>
            </a:extLst>
          </p:cNvPr>
          <p:cNvSpPr>
            <a:spLocks noChangeAspect="1"/>
          </p:cNvSpPr>
          <p:nvPr/>
        </p:nvSpPr>
        <p:spPr>
          <a:xfrm>
            <a:off x="2960831" y="3098097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+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AFB1CF7-E8AE-C14B-995D-2708766845A9}"/>
              </a:ext>
            </a:extLst>
          </p:cNvPr>
          <p:cNvCxnSpPr>
            <a:cxnSpLocks/>
          </p:cNvCxnSpPr>
          <p:nvPr/>
        </p:nvCxnSpPr>
        <p:spPr>
          <a:xfrm>
            <a:off x="3392831" y="3314097"/>
            <a:ext cx="539711" cy="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CE0668DC-B632-164B-8C8E-CE5628552E23}"/>
              </a:ext>
            </a:extLst>
          </p:cNvPr>
          <p:cNvSpPr txBox="1"/>
          <p:nvPr/>
        </p:nvSpPr>
        <p:spPr>
          <a:xfrm>
            <a:off x="2331294" y="3333568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1C0150-0303-EE43-BF78-BBDF275043E9}"/>
              </a:ext>
            </a:extLst>
          </p:cNvPr>
          <p:cNvSpPr>
            <a:spLocks noChangeAspect="1"/>
          </p:cNvSpPr>
          <p:nvPr/>
        </p:nvSpPr>
        <p:spPr>
          <a:xfrm>
            <a:off x="1979712" y="2177368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*</a:t>
            </a:r>
          </a:p>
        </p:txBody>
      </p:sp>
      <p:cxnSp>
        <p:nvCxnSpPr>
          <p:cNvPr id="9" name="Gewinkelte Verbindung 8">
            <a:extLst>
              <a:ext uri="{FF2B5EF4-FFF2-40B4-BE49-F238E27FC236}">
                <a16:creationId xmlns:a16="http://schemas.microsoft.com/office/drawing/2014/main" id="{AB6A0573-1D7E-B648-B278-86E76670C0C5}"/>
              </a:ext>
            </a:extLst>
          </p:cNvPr>
          <p:cNvCxnSpPr>
            <a:cxnSpLocks/>
            <a:stCxn id="14" idx="4"/>
            <a:endCxn id="8" idx="1"/>
          </p:cNvCxnSpPr>
          <p:nvPr/>
        </p:nvCxnSpPr>
        <p:spPr>
          <a:xfrm rot="16200000" flipH="1">
            <a:off x="1479025" y="1892681"/>
            <a:ext cx="260512" cy="74086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9">
            <a:extLst>
              <a:ext uri="{FF2B5EF4-FFF2-40B4-BE49-F238E27FC236}">
                <a16:creationId xmlns:a16="http://schemas.microsoft.com/office/drawing/2014/main" id="{8387F724-548F-024C-A804-2BBCE54A33D9}"/>
              </a:ext>
            </a:extLst>
          </p:cNvPr>
          <p:cNvCxnSpPr>
            <a:cxnSpLocks/>
            <a:stCxn id="13" idx="6"/>
            <a:endCxn id="8" idx="2"/>
          </p:cNvCxnSpPr>
          <p:nvPr/>
        </p:nvCxnSpPr>
        <p:spPr>
          <a:xfrm flipV="1">
            <a:off x="1454874" y="2609368"/>
            <a:ext cx="740838" cy="31412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>
            <a:extLst>
              <a:ext uri="{FF2B5EF4-FFF2-40B4-BE49-F238E27FC236}">
                <a16:creationId xmlns:a16="http://schemas.microsoft.com/office/drawing/2014/main" id="{C8592244-B92A-1841-B15C-9E2D9BBFB81E}"/>
              </a:ext>
            </a:extLst>
          </p:cNvPr>
          <p:cNvCxnSpPr>
            <a:cxnSpLocks/>
            <a:stCxn id="13" idx="4"/>
            <a:endCxn id="16" idx="1"/>
          </p:cNvCxnSpPr>
          <p:nvPr/>
        </p:nvCxnSpPr>
        <p:spPr>
          <a:xfrm rot="16200000" flipH="1">
            <a:off x="1232374" y="3145988"/>
            <a:ext cx="651347" cy="638395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D877671C-4446-7046-9EC8-43C5C26CFFB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411712" y="2393368"/>
            <a:ext cx="765119" cy="704729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1392B3C-A3BD-9E4C-978B-6054CF843844}"/>
              </a:ext>
            </a:extLst>
          </p:cNvPr>
          <p:cNvSpPr/>
          <p:nvPr/>
        </p:nvSpPr>
        <p:spPr>
          <a:xfrm>
            <a:off x="1022826" y="2707465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E71ED1-7CFF-6A42-A112-D253582B4380}"/>
              </a:ext>
            </a:extLst>
          </p:cNvPr>
          <p:cNvSpPr/>
          <p:nvPr/>
        </p:nvSpPr>
        <p:spPr>
          <a:xfrm>
            <a:off x="1022827" y="1700808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C09F200-0539-D845-975E-E5F75D90F9DB}"/>
              </a:ext>
            </a:extLst>
          </p:cNvPr>
          <p:cNvSpPr txBox="1"/>
          <p:nvPr/>
        </p:nvSpPr>
        <p:spPr>
          <a:xfrm>
            <a:off x="2581563" y="202848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F405665-3C91-A142-AF7D-9E23A81391FE}"/>
              </a:ext>
            </a:extLst>
          </p:cNvPr>
          <p:cNvSpPr>
            <a:spLocks noChangeAspect="1"/>
          </p:cNvSpPr>
          <p:nvPr/>
        </p:nvSpPr>
        <p:spPr>
          <a:xfrm>
            <a:off x="1877245" y="3606194"/>
            <a:ext cx="504056" cy="36933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sin</a:t>
            </a:r>
          </a:p>
        </p:txBody>
      </p:sp>
      <p:cxnSp>
        <p:nvCxnSpPr>
          <p:cNvPr id="17" name="Gewinkelte Verbindung 16">
            <a:extLst>
              <a:ext uri="{FF2B5EF4-FFF2-40B4-BE49-F238E27FC236}">
                <a16:creationId xmlns:a16="http://schemas.microsoft.com/office/drawing/2014/main" id="{2E92E67F-119D-8648-B0D2-C31F64C02EBD}"/>
              </a:ext>
            </a:extLst>
          </p:cNvPr>
          <p:cNvCxnSpPr>
            <a:cxnSpLocks/>
            <a:stCxn id="16" idx="3"/>
            <a:endCxn id="5" idx="2"/>
          </p:cNvCxnSpPr>
          <p:nvPr/>
        </p:nvCxnSpPr>
        <p:spPr>
          <a:xfrm flipV="1">
            <a:off x="2381301" y="3530097"/>
            <a:ext cx="795530" cy="260763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022531F-E8D6-9B43-BEF4-25000E48CA44}"/>
              </a:ext>
            </a:extLst>
          </p:cNvPr>
          <p:cNvSpPr txBox="1"/>
          <p:nvPr/>
        </p:nvSpPr>
        <p:spPr>
          <a:xfrm>
            <a:off x="3430676" y="295484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303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4FFF9-ABC0-B24F-BA34-C2965E8A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</a:t>
            </a:r>
            <a:r>
              <a:rPr lang="de-DE" dirty="0" err="1"/>
              <a:t>expressions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F7E3317-3792-0041-BD22-6CE78A55BB7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24744"/>
                <a:ext cx="3106688" cy="5112544"/>
              </a:xfrm>
            </p:spPr>
            <p:txBody>
              <a:bodyPr/>
              <a:lstStyle/>
              <a:p>
                <a:r>
                  <a:rPr lang="de-DE" sz="2200" dirty="0"/>
                  <a:t>Expression </a:t>
                </a:r>
                <a:r>
                  <a:rPr lang="de-DE" sz="2200" dirty="0" err="1"/>
                  <a:t>creation</a:t>
                </a:r>
                <a:endParaRPr lang="de-DE" sz="2200" dirty="0"/>
              </a:p>
              <a:p>
                <a:r>
                  <a:rPr lang="de-DE" sz="2200" dirty="0" err="1"/>
                  <a:t>Self</a:t>
                </a:r>
                <a:r>
                  <a:rPr lang="de-DE" sz="2200" dirty="0"/>
                  <a:t>-registration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expression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sz="2200" i="1" dirty="0"/>
                  <a:t> </a:t>
                </a:r>
                <a:r>
                  <a:rPr lang="de-DE" sz="2200" dirty="0"/>
                  <a:t>as a </a:t>
                </a:r>
                <a:r>
                  <a:rPr lang="de-DE" sz="2200" dirty="0" err="1"/>
                  <a:t>child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each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dependencies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2200" b="0" dirty="0"/>
              </a:p>
              <a:p>
                <a:r>
                  <a:rPr lang="de-DE" sz="2200" dirty="0"/>
                  <a:t>Also </a:t>
                </a:r>
                <a:r>
                  <a:rPr lang="de-DE" sz="2200" dirty="0" err="1"/>
                  <a:t>register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weight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/>
                  <a:t>(</a:t>
                </a:r>
                <a:r>
                  <a:rPr lang="de-DE" sz="2200" dirty="0" err="1"/>
                  <a:t>used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gradient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calculation</a:t>
                </a:r>
                <a:r>
                  <a:rPr lang="de-DE" sz="2200" dirty="0"/>
                  <a:t>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F7E3317-3792-0041-BD22-6CE78A55B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24744"/>
                <a:ext cx="3106688" cy="5112544"/>
              </a:xfrm>
              <a:blipFill>
                <a:blip r:embed="rId2"/>
                <a:stretch>
                  <a:fillRect l="-2449" t="-7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F5E65B-7986-104E-B3E9-1966D2F2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0702" y="1124744"/>
            <a:ext cx="5122912" cy="5112544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>
                <a:latin typeface="Monaco" pitchFamily="2" charset="77"/>
              </a:rPr>
              <a:t>class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>
                <a:latin typeface="Monaco" pitchFamily="2" charset="77"/>
              </a:rPr>
              <a:t>Var: </a:t>
            </a: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... </a:t>
            </a:r>
          </a:p>
          <a:p>
            <a:pPr marL="0" indent="0">
              <a:buNone/>
            </a:pPr>
            <a:r>
              <a:rPr lang="de-DE" sz="1600" b="1" dirty="0" err="1">
                <a:latin typeface="Monaco" pitchFamily="2" charset="77"/>
              </a:rPr>
              <a:t>def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>
                <a:latin typeface="Monaco" pitchFamily="2" charset="77"/>
              </a:rPr>
              <a:t>__</a:t>
            </a:r>
            <a:r>
              <a:rPr lang="de-DE" sz="1600" dirty="0" err="1">
                <a:latin typeface="Monaco" pitchFamily="2" charset="77"/>
              </a:rPr>
              <a:t>mul</a:t>
            </a:r>
            <a:r>
              <a:rPr lang="de-DE" sz="1600" dirty="0">
                <a:latin typeface="Monaco" pitchFamily="2" charset="77"/>
              </a:rPr>
              <a:t>__(</a:t>
            </a:r>
            <a:r>
              <a:rPr lang="de-DE" sz="1600" dirty="0" err="1">
                <a:latin typeface="Monaco" pitchFamily="2" charset="77"/>
              </a:rPr>
              <a:t>self</a:t>
            </a:r>
            <a:r>
              <a:rPr lang="de-DE" sz="1600" dirty="0">
                <a:latin typeface="Monaco" pitchFamily="2" charset="77"/>
              </a:rPr>
              <a:t>, </a:t>
            </a:r>
            <a:r>
              <a:rPr lang="de-DE" sz="1600" dirty="0" err="1">
                <a:latin typeface="Monaco" pitchFamily="2" charset="77"/>
              </a:rPr>
              <a:t>other</a:t>
            </a:r>
            <a:r>
              <a:rPr lang="de-DE" sz="1600" dirty="0">
                <a:latin typeface="Monaco" pitchFamily="2" charset="77"/>
              </a:rPr>
              <a:t>):</a:t>
            </a:r>
            <a:br>
              <a:rPr lang="de-DE" sz="1600" dirty="0">
                <a:latin typeface="Monaco" pitchFamily="2" charset="77"/>
              </a:rPr>
            </a:br>
            <a:r>
              <a:rPr lang="de-DE" sz="1600" dirty="0">
                <a:latin typeface="Monaco" pitchFamily="2" charset="77"/>
              </a:rPr>
              <a:t>  </a:t>
            </a:r>
            <a:r>
              <a:rPr lang="de-DE" sz="1600" dirty="0" err="1">
                <a:latin typeface="Monaco" pitchFamily="2" charset="77"/>
              </a:rPr>
              <a:t>z</a:t>
            </a:r>
            <a:r>
              <a:rPr lang="de-DE" sz="1600" dirty="0">
                <a:latin typeface="Monaco" pitchFamily="2" charset="77"/>
              </a:rPr>
              <a:t> = Var(</a:t>
            </a:r>
            <a:r>
              <a:rPr lang="de-DE" sz="1600" dirty="0" err="1">
                <a:latin typeface="Monaco" pitchFamily="2" charset="77"/>
              </a:rPr>
              <a:t>self.value</a:t>
            </a:r>
            <a:r>
              <a:rPr lang="de-DE" sz="1600" dirty="0">
                <a:latin typeface="Monaco" pitchFamily="2" charset="77"/>
              </a:rPr>
              <a:t> * </a:t>
            </a:r>
            <a:r>
              <a:rPr lang="de-DE" sz="1600" dirty="0" err="1">
                <a:latin typeface="Monaco" pitchFamily="2" charset="77"/>
              </a:rPr>
              <a:t>other.value</a:t>
            </a:r>
            <a:r>
              <a:rPr lang="de-DE" sz="1600" dirty="0">
                <a:latin typeface="Monaco" pitchFamily="2" charset="77"/>
              </a:rPr>
              <a:t>) </a:t>
            </a:r>
          </a:p>
          <a:p>
            <a:pPr marL="0" indent="0">
              <a:buNone/>
            </a:pPr>
            <a:endParaRPr lang="de-DE" sz="1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i="1" dirty="0">
                <a:latin typeface="Monaco" pitchFamily="2" charset="77"/>
              </a:rPr>
              <a:t>  # </a:t>
            </a:r>
            <a:r>
              <a:rPr lang="de-DE" sz="1600" i="1" dirty="0" err="1">
                <a:latin typeface="Monaco" pitchFamily="2" charset="77"/>
              </a:rPr>
              <a:t>weight</a:t>
            </a:r>
            <a:r>
              <a:rPr lang="de-DE" sz="1600" i="1" dirty="0">
                <a:latin typeface="Monaco" pitchFamily="2" charset="77"/>
              </a:rPr>
              <a:t> = </a:t>
            </a:r>
            <a:r>
              <a:rPr lang="de-DE" sz="1600" i="1" dirty="0" err="1">
                <a:latin typeface="Monaco" pitchFamily="2" charset="77"/>
              </a:rPr>
              <a:t>dz</a:t>
            </a:r>
            <a:r>
              <a:rPr lang="de-DE" sz="1600" i="1" dirty="0">
                <a:latin typeface="Monaco" pitchFamily="2" charset="77"/>
              </a:rPr>
              <a:t>/</a:t>
            </a:r>
            <a:r>
              <a:rPr lang="de-DE" sz="1600" i="1" dirty="0" err="1">
                <a:latin typeface="Monaco" pitchFamily="2" charset="77"/>
              </a:rPr>
              <a:t>dself</a:t>
            </a:r>
            <a:r>
              <a:rPr lang="de-DE" sz="1600" i="1" dirty="0">
                <a:latin typeface="Monaco" pitchFamily="2" charset="77"/>
              </a:rPr>
              <a:t> = </a:t>
            </a:r>
            <a:r>
              <a:rPr lang="de-DE" sz="1600" i="1" dirty="0" err="1">
                <a:latin typeface="Monaco" pitchFamily="2" charset="77"/>
              </a:rPr>
              <a:t>other.value</a:t>
            </a:r>
            <a:r>
              <a:rPr lang="de-DE" sz="1600" i="1" dirty="0">
                <a:latin typeface="Monaco" pitchFamily="2" charset="77"/>
              </a:rPr>
              <a:t> </a:t>
            </a:r>
            <a:endParaRPr lang="de-DE" sz="1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  </a:t>
            </a:r>
            <a:r>
              <a:rPr lang="de-DE" sz="1600" dirty="0" err="1">
                <a:latin typeface="Monaco" pitchFamily="2" charset="77"/>
              </a:rPr>
              <a:t>self.children.append</a:t>
            </a:r>
            <a:r>
              <a:rPr lang="de-DE" sz="1600" dirty="0">
                <a:latin typeface="Monaco" pitchFamily="2" charset="77"/>
              </a:rPr>
              <a:t>((</a:t>
            </a:r>
            <a:r>
              <a:rPr lang="de-DE" sz="1600" dirty="0" err="1">
                <a:latin typeface="Monaco" pitchFamily="2" charset="77"/>
              </a:rPr>
              <a:t>other.value</a:t>
            </a:r>
            <a:r>
              <a:rPr lang="de-DE" sz="1600" dirty="0">
                <a:latin typeface="Monaco" pitchFamily="2" charset="77"/>
              </a:rPr>
              <a:t>, </a:t>
            </a:r>
            <a:r>
              <a:rPr lang="de-DE" sz="1600" dirty="0" err="1">
                <a:latin typeface="Monaco" pitchFamily="2" charset="77"/>
              </a:rPr>
              <a:t>z</a:t>
            </a:r>
            <a:r>
              <a:rPr lang="de-DE" sz="1600" dirty="0">
                <a:latin typeface="Monaco" pitchFamily="2" charset="77"/>
              </a:rPr>
              <a:t>)) </a:t>
            </a:r>
          </a:p>
          <a:p>
            <a:pPr marL="0" indent="0">
              <a:buNone/>
            </a:pPr>
            <a:endParaRPr lang="de-DE" sz="1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i="1" dirty="0">
                <a:latin typeface="Monaco" pitchFamily="2" charset="77"/>
              </a:rPr>
              <a:t>  # </a:t>
            </a:r>
            <a:r>
              <a:rPr lang="de-DE" sz="1600" i="1" dirty="0" err="1">
                <a:latin typeface="Monaco" pitchFamily="2" charset="77"/>
              </a:rPr>
              <a:t>weight</a:t>
            </a:r>
            <a:r>
              <a:rPr lang="de-DE" sz="1600" i="1" dirty="0">
                <a:latin typeface="Monaco" pitchFamily="2" charset="77"/>
              </a:rPr>
              <a:t> = </a:t>
            </a:r>
            <a:r>
              <a:rPr lang="de-DE" sz="1600" i="1" dirty="0" err="1">
                <a:latin typeface="Monaco" pitchFamily="2" charset="77"/>
              </a:rPr>
              <a:t>dz</a:t>
            </a:r>
            <a:r>
              <a:rPr lang="de-DE" sz="1600" i="1" dirty="0">
                <a:latin typeface="Monaco" pitchFamily="2" charset="77"/>
              </a:rPr>
              <a:t>/</a:t>
            </a:r>
            <a:r>
              <a:rPr lang="de-DE" sz="1600" i="1" dirty="0" err="1">
                <a:latin typeface="Monaco" pitchFamily="2" charset="77"/>
              </a:rPr>
              <a:t>dother</a:t>
            </a:r>
            <a:r>
              <a:rPr lang="de-DE" sz="1600" i="1" dirty="0">
                <a:latin typeface="Monaco" pitchFamily="2" charset="77"/>
              </a:rPr>
              <a:t> = </a:t>
            </a:r>
            <a:r>
              <a:rPr lang="de-DE" sz="1600" i="1" dirty="0" err="1">
                <a:latin typeface="Monaco" pitchFamily="2" charset="77"/>
              </a:rPr>
              <a:t>self.value</a:t>
            </a:r>
            <a:r>
              <a:rPr lang="de-DE" sz="1600" i="1" dirty="0">
                <a:latin typeface="Monaco" pitchFamily="2" charset="77"/>
              </a:rPr>
              <a:t> </a:t>
            </a:r>
            <a:endParaRPr lang="de-DE" sz="1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  </a:t>
            </a:r>
            <a:r>
              <a:rPr lang="de-DE" sz="1600" dirty="0" err="1">
                <a:latin typeface="Monaco" pitchFamily="2" charset="77"/>
              </a:rPr>
              <a:t>other.children.append</a:t>
            </a:r>
            <a:r>
              <a:rPr lang="de-DE" sz="1600" dirty="0">
                <a:latin typeface="Monaco" pitchFamily="2" charset="77"/>
              </a:rPr>
              <a:t>((</a:t>
            </a:r>
            <a:r>
              <a:rPr lang="de-DE" sz="1600" dirty="0" err="1">
                <a:latin typeface="Monaco" pitchFamily="2" charset="77"/>
              </a:rPr>
              <a:t>self.value</a:t>
            </a:r>
            <a:r>
              <a:rPr lang="de-DE" sz="1600" dirty="0">
                <a:latin typeface="Monaco" pitchFamily="2" charset="77"/>
              </a:rPr>
              <a:t>, </a:t>
            </a:r>
            <a:r>
              <a:rPr lang="de-DE" sz="1600" dirty="0" err="1">
                <a:latin typeface="Monaco" pitchFamily="2" charset="77"/>
              </a:rPr>
              <a:t>z</a:t>
            </a:r>
            <a:r>
              <a:rPr lang="de-DE" sz="1600" dirty="0">
                <a:latin typeface="Monaco" pitchFamily="2" charset="77"/>
              </a:rPr>
              <a:t>)) </a:t>
            </a:r>
          </a:p>
          <a:p>
            <a:pPr marL="0" indent="0">
              <a:buNone/>
            </a:pPr>
            <a:r>
              <a:rPr lang="de-DE" sz="1600" b="1" dirty="0">
                <a:latin typeface="Monaco" pitchFamily="2" charset="77"/>
              </a:rPr>
              <a:t>  </a:t>
            </a:r>
            <a:r>
              <a:rPr lang="de-DE" sz="1600" b="1" dirty="0" err="1">
                <a:latin typeface="Monaco" pitchFamily="2" charset="77"/>
              </a:rPr>
              <a:t>return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 err="1">
                <a:latin typeface="Monaco" pitchFamily="2" charset="77"/>
              </a:rPr>
              <a:t>z</a:t>
            </a:r>
            <a:r>
              <a:rPr lang="de-DE" sz="1600" dirty="0">
                <a:latin typeface="Monaco" pitchFamily="2" charset="77"/>
              </a:rPr>
              <a:t> </a:t>
            </a: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... </a:t>
            </a: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... </a:t>
            </a:r>
          </a:p>
          <a:p>
            <a:pPr marL="0" indent="0">
              <a:buNone/>
            </a:pPr>
            <a:endParaRPr lang="de-DE" sz="1600" i="1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i="1" dirty="0">
                <a:latin typeface="Monaco" pitchFamily="2" charset="77"/>
              </a:rPr>
              <a:t># "a" </a:t>
            </a:r>
            <a:r>
              <a:rPr lang="de-DE" sz="1600" i="1" dirty="0" err="1">
                <a:latin typeface="Monaco" pitchFamily="2" charset="77"/>
              </a:rPr>
              <a:t>is</a:t>
            </a:r>
            <a:r>
              <a:rPr lang="de-DE" sz="1600" i="1" dirty="0">
                <a:latin typeface="Monaco" pitchFamily="2" charset="77"/>
              </a:rPr>
              <a:t> a </a:t>
            </a:r>
            <a:r>
              <a:rPr lang="de-DE" sz="1600" i="1" dirty="0" err="1">
                <a:latin typeface="Monaco" pitchFamily="2" charset="77"/>
              </a:rPr>
              <a:t>new</a:t>
            </a:r>
            <a:r>
              <a:rPr lang="de-DE" sz="1600" i="1" dirty="0">
                <a:latin typeface="Monaco" pitchFamily="2" charset="77"/>
              </a:rPr>
              <a:t> Var </a:t>
            </a:r>
            <a:r>
              <a:rPr lang="de-DE" sz="1600" i="1" dirty="0" err="1">
                <a:latin typeface="Monaco" pitchFamily="2" charset="77"/>
              </a:rPr>
              <a:t>that</a:t>
            </a:r>
            <a:r>
              <a:rPr lang="de-DE" sz="1600" i="1" dirty="0">
                <a:latin typeface="Monaco" pitchFamily="2" charset="77"/>
              </a:rPr>
              <a:t> </a:t>
            </a:r>
            <a:r>
              <a:rPr lang="de-DE" sz="1600" i="1" dirty="0" err="1">
                <a:latin typeface="Monaco" pitchFamily="2" charset="77"/>
              </a:rPr>
              <a:t>is</a:t>
            </a:r>
            <a:r>
              <a:rPr lang="de-DE" sz="1600" i="1" dirty="0">
                <a:latin typeface="Monaco" pitchFamily="2" charset="77"/>
              </a:rPr>
              <a:t> a </a:t>
            </a:r>
            <a:r>
              <a:rPr lang="de-DE" sz="1600" i="1" dirty="0" err="1">
                <a:latin typeface="Monaco" pitchFamily="2" charset="77"/>
              </a:rPr>
              <a:t>child</a:t>
            </a:r>
            <a:r>
              <a:rPr lang="de-DE" sz="1600" i="1" dirty="0">
                <a:latin typeface="Monaco" pitchFamily="2" charset="77"/>
              </a:rPr>
              <a:t> </a:t>
            </a:r>
            <a:r>
              <a:rPr lang="de-DE" sz="1600" i="1" dirty="0" err="1">
                <a:latin typeface="Monaco" pitchFamily="2" charset="77"/>
              </a:rPr>
              <a:t>of</a:t>
            </a:r>
            <a:r>
              <a:rPr lang="de-DE" sz="1600" i="1" dirty="0">
                <a:latin typeface="Monaco" pitchFamily="2" charset="77"/>
              </a:rPr>
              <a:t> </a:t>
            </a:r>
            <a:r>
              <a:rPr lang="de-DE" sz="1600" i="1" dirty="0" err="1">
                <a:latin typeface="Monaco" pitchFamily="2" charset="77"/>
              </a:rPr>
              <a:t>both</a:t>
            </a:r>
            <a:r>
              <a:rPr lang="de-DE" sz="1600" i="1" dirty="0">
                <a:latin typeface="Monaco" pitchFamily="2" charset="77"/>
              </a:rPr>
              <a:t> x </a:t>
            </a:r>
            <a:r>
              <a:rPr lang="de-DE" sz="1600" i="1" dirty="0" err="1">
                <a:latin typeface="Monaco" pitchFamily="2" charset="77"/>
              </a:rPr>
              <a:t>and</a:t>
            </a:r>
            <a:r>
              <a:rPr lang="de-DE" sz="1600" i="1" dirty="0">
                <a:latin typeface="Monaco" pitchFamily="2" charset="77"/>
              </a:rPr>
              <a:t> </a:t>
            </a:r>
            <a:r>
              <a:rPr lang="de-DE" sz="1600" i="1" dirty="0" err="1">
                <a:latin typeface="Monaco" pitchFamily="2" charset="77"/>
              </a:rPr>
              <a:t>y</a:t>
            </a:r>
            <a:r>
              <a:rPr lang="de-DE" sz="1600" i="1" dirty="0">
                <a:latin typeface="Monaco" pitchFamily="2" charset="77"/>
              </a:rPr>
              <a:t> </a:t>
            </a:r>
            <a:endParaRPr lang="de-DE" sz="1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i="1" dirty="0">
                <a:latin typeface="Monaco" pitchFamily="2" charset="77"/>
              </a:rPr>
              <a:t>#  </a:t>
            </a:r>
            <a:r>
              <a:rPr lang="de-DE" sz="1600" dirty="0">
                <a:latin typeface="Monaco" pitchFamily="2" charset="77"/>
              </a:rPr>
              <a:t>a=x*</a:t>
            </a:r>
            <a:r>
              <a:rPr lang="de-DE" sz="1600" dirty="0" err="1">
                <a:latin typeface="Monaco" pitchFamily="2" charset="77"/>
              </a:rPr>
              <a:t>y</a:t>
            </a:r>
            <a:r>
              <a:rPr lang="de-DE" sz="1600" dirty="0">
                <a:latin typeface="Monaco" pitchFamily="2" charset="77"/>
              </a:rPr>
              <a:t> </a:t>
            </a:r>
          </a:p>
          <a:p>
            <a:endParaRPr lang="de-DE" sz="1600" dirty="0">
              <a:latin typeface="Monaco" pitchFamily="2" charset="77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FA8250-558E-E04B-8CBB-7FBFA48F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6CAF28-4C29-1347-8CAA-0F8B9F3AB240}"/>
              </a:ext>
            </a:extLst>
          </p:cNvPr>
          <p:cNvSpPr>
            <a:spLocks noChangeAspect="1"/>
          </p:cNvSpPr>
          <p:nvPr/>
        </p:nvSpPr>
        <p:spPr>
          <a:xfrm>
            <a:off x="2376126" y="5539003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+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E5EB0B2-BCF7-B148-8C25-076C173DD139}"/>
              </a:ext>
            </a:extLst>
          </p:cNvPr>
          <p:cNvCxnSpPr>
            <a:cxnSpLocks/>
          </p:cNvCxnSpPr>
          <p:nvPr/>
        </p:nvCxnSpPr>
        <p:spPr>
          <a:xfrm>
            <a:off x="2808126" y="5755003"/>
            <a:ext cx="539711" cy="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027C063-5BB2-E341-BBD1-BCE3236C764A}"/>
              </a:ext>
            </a:extLst>
          </p:cNvPr>
          <p:cNvSpPr txBox="1"/>
          <p:nvPr/>
        </p:nvSpPr>
        <p:spPr>
          <a:xfrm>
            <a:off x="1746589" y="5774474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EEA3A1A-DE2E-B547-A044-9B38BA7A62E8}"/>
              </a:ext>
            </a:extLst>
          </p:cNvPr>
          <p:cNvSpPr>
            <a:spLocks noChangeAspect="1"/>
          </p:cNvSpPr>
          <p:nvPr/>
        </p:nvSpPr>
        <p:spPr>
          <a:xfrm>
            <a:off x="1395007" y="4618274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*</a:t>
            </a:r>
          </a:p>
        </p:txBody>
      </p:sp>
      <p:cxnSp>
        <p:nvCxnSpPr>
          <p:cNvPr id="10" name="Gewinkelte Verbindung 9">
            <a:extLst>
              <a:ext uri="{FF2B5EF4-FFF2-40B4-BE49-F238E27FC236}">
                <a16:creationId xmlns:a16="http://schemas.microsoft.com/office/drawing/2014/main" id="{0CA8FAB8-C8E5-BC49-A21B-D89399E82C97}"/>
              </a:ext>
            </a:extLst>
          </p:cNvPr>
          <p:cNvCxnSpPr>
            <a:cxnSpLocks/>
            <a:stCxn id="15" idx="4"/>
            <a:endCxn id="9" idx="1"/>
          </p:cNvCxnSpPr>
          <p:nvPr/>
        </p:nvCxnSpPr>
        <p:spPr>
          <a:xfrm rot="16200000" flipH="1">
            <a:off x="894320" y="4333587"/>
            <a:ext cx="260512" cy="74086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>
            <a:extLst>
              <a:ext uri="{FF2B5EF4-FFF2-40B4-BE49-F238E27FC236}">
                <a16:creationId xmlns:a16="http://schemas.microsoft.com/office/drawing/2014/main" id="{E5C04589-3186-E14C-A63E-3D3241F6A837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 flipV="1">
            <a:off x="870169" y="5050274"/>
            <a:ext cx="740838" cy="31412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A269DB5E-4091-E94A-A3D9-08E491AB7E1D}"/>
              </a:ext>
            </a:extLst>
          </p:cNvPr>
          <p:cNvCxnSpPr>
            <a:cxnSpLocks/>
            <a:stCxn id="14" idx="4"/>
            <a:endCxn id="17" idx="1"/>
          </p:cNvCxnSpPr>
          <p:nvPr/>
        </p:nvCxnSpPr>
        <p:spPr>
          <a:xfrm rot="16200000" flipH="1">
            <a:off x="647669" y="5586894"/>
            <a:ext cx="651347" cy="638395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>
            <a:extLst>
              <a:ext uri="{FF2B5EF4-FFF2-40B4-BE49-F238E27FC236}">
                <a16:creationId xmlns:a16="http://schemas.microsoft.com/office/drawing/2014/main" id="{5DA02E95-A8FD-E346-B14A-761D74FD056B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827007" y="4834274"/>
            <a:ext cx="765119" cy="704729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4EAF9ED-7EE7-9541-B47E-391CE0BA12E8}"/>
              </a:ext>
            </a:extLst>
          </p:cNvPr>
          <p:cNvSpPr/>
          <p:nvPr/>
        </p:nvSpPr>
        <p:spPr>
          <a:xfrm>
            <a:off x="438121" y="5148371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981759-E44F-0E4C-B682-0B83835158B0}"/>
              </a:ext>
            </a:extLst>
          </p:cNvPr>
          <p:cNvSpPr/>
          <p:nvPr/>
        </p:nvSpPr>
        <p:spPr>
          <a:xfrm>
            <a:off x="438122" y="4141714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01309A-41DD-0E44-960B-008DD89FA0A6}"/>
              </a:ext>
            </a:extLst>
          </p:cNvPr>
          <p:cNvSpPr txBox="1"/>
          <p:nvPr/>
        </p:nvSpPr>
        <p:spPr>
          <a:xfrm>
            <a:off x="1996858" y="44693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4EEDE29-1FD3-9042-9530-1875E0451757}"/>
              </a:ext>
            </a:extLst>
          </p:cNvPr>
          <p:cNvSpPr>
            <a:spLocks noChangeAspect="1"/>
          </p:cNvSpPr>
          <p:nvPr/>
        </p:nvSpPr>
        <p:spPr>
          <a:xfrm>
            <a:off x="1292540" y="6047100"/>
            <a:ext cx="504056" cy="36933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sin</a:t>
            </a:r>
          </a:p>
        </p:txBody>
      </p:sp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F82DFDF0-3ED7-EF4A-BAEB-175B015C4127}"/>
              </a:ext>
            </a:extLst>
          </p:cNvPr>
          <p:cNvCxnSpPr>
            <a:cxnSpLocks/>
            <a:stCxn id="17" idx="3"/>
            <a:endCxn id="6" idx="2"/>
          </p:cNvCxnSpPr>
          <p:nvPr/>
        </p:nvCxnSpPr>
        <p:spPr>
          <a:xfrm flipV="1">
            <a:off x="1796596" y="5971003"/>
            <a:ext cx="795530" cy="260763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4738404-4282-B44E-A13C-00104345F6E5}"/>
              </a:ext>
            </a:extLst>
          </p:cNvPr>
          <p:cNvSpPr txBox="1"/>
          <p:nvPr/>
        </p:nvSpPr>
        <p:spPr>
          <a:xfrm>
            <a:off x="2845971" y="539575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z</a:t>
            </a:r>
            <a:endParaRPr lang="de-DE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0FE4D4E6-1A63-A747-BC18-1484EB5C91F4}"/>
              </a:ext>
            </a:extLst>
          </p:cNvPr>
          <p:cNvSpPr/>
          <p:nvPr/>
        </p:nvSpPr>
        <p:spPr>
          <a:xfrm>
            <a:off x="3733324" y="1118672"/>
            <a:ext cx="5267980" cy="5019047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95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55600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labeled data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batch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23847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Forward</a:t>
            </a:r>
            <a:r>
              <a:rPr lang="en-US" sz="1600" dirty="0">
                <a:solidFill>
                  <a:schemeClr val="tx1"/>
                </a:solidFill>
              </a:rPr>
              <a:t> it through the network, get predictions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92094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Back-propagate</a:t>
            </a:r>
            <a:r>
              <a:rPr lang="en-US" sz="1600" dirty="0">
                <a:solidFill>
                  <a:schemeClr val="tx1"/>
                </a:solidFill>
              </a:rPr>
              <a:t> the errors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860341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Update</a:t>
            </a:r>
            <a:r>
              <a:rPr lang="en-US" sz="1600" dirty="0">
                <a:solidFill>
                  <a:schemeClr val="tx1"/>
                </a:solidFill>
              </a:rPr>
              <a:t> the network weights</a:t>
            </a:r>
            <a:endParaRPr lang="el-GR" sz="1600" dirty="0">
              <a:solidFill>
                <a:schemeClr val="tx1"/>
              </a:solidFill>
            </a:endParaRPr>
          </a:p>
        </p:txBody>
      </p:sp>
      <p:cxnSp>
        <p:nvCxnSpPr>
          <p:cNvPr id="11" name="Ευθύγραμμο βέλος σύνδεσης 10"/>
          <p:cNvCxnSpPr>
            <a:cxnSpLocks/>
            <a:stCxn id="3" idx="3"/>
            <a:endCxn id="7" idx="1"/>
          </p:cNvCxnSpPr>
          <p:nvPr/>
        </p:nvCxnSpPr>
        <p:spPr>
          <a:xfrm>
            <a:off x="1637411" y="1805746"/>
            <a:ext cx="8864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4232551" y="1852272"/>
            <a:ext cx="459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6400798" y="1863044"/>
            <a:ext cx="459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ωνιώδης σύνδεση 14"/>
          <p:cNvCxnSpPr>
            <a:cxnSpLocks/>
            <a:stCxn id="9" idx="2"/>
            <a:endCxn id="3" idx="2"/>
          </p:cNvCxnSpPr>
          <p:nvPr/>
        </p:nvCxnSpPr>
        <p:spPr>
          <a:xfrm rot="5400000">
            <a:off x="4248877" y="-786826"/>
            <a:ext cx="12700" cy="6504741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8376" y="2985367"/>
            <a:ext cx="782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Backpropagation idea</a:t>
            </a: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</a:t>
            </a:r>
            <a:r>
              <a:rPr lang="en-US" b="1" dirty="0">
                <a:solidFill>
                  <a:schemeClr val="accent2"/>
                </a:solidFill>
              </a:rPr>
              <a:t>error signal </a:t>
            </a:r>
            <a:r>
              <a:rPr lang="en-US" dirty="0"/>
              <a:t>that measures difference between predictions and target values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376" y="3926889"/>
            <a:ext cx="570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error signal to change the weights and get more accurate predictions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Underlying mathematics: chain rule </a:t>
            </a:r>
            <a:endParaRPr lang="el-G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6738A10-E020-F64D-AC52-84C09773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sz="2600" dirty="0" err="1"/>
              <a:t>Reminder</a:t>
            </a:r>
            <a:r>
              <a:rPr lang="de-DE" sz="2600" dirty="0"/>
              <a:t>: </a:t>
            </a:r>
            <a:r>
              <a:rPr lang="de-DE" sz="2600" dirty="0" err="1"/>
              <a:t>Backprop</a:t>
            </a:r>
            <a:r>
              <a:rPr lang="de-DE" sz="2600" dirty="0"/>
              <a:t> = </a:t>
            </a:r>
            <a:r>
              <a:rPr lang="de-DE" sz="2600" dirty="0">
                <a:solidFill>
                  <a:srgbClr val="FF0000"/>
                </a:solidFill>
              </a:rPr>
              <a:t>AD </a:t>
            </a:r>
            <a:r>
              <a:rPr lang="de-DE" sz="2600" dirty="0"/>
              <a:t>in </a:t>
            </a:r>
            <a:r>
              <a:rPr lang="de-DE" sz="2600" dirty="0" err="1"/>
              <a:t>reverse</a:t>
            </a:r>
            <a:r>
              <a:rPr lang="de-DE" sz="2600" dirty="0"/>
              <a:t> </a:t>
            </a:r>
            <a:r>
              <a:rPr lang="de-DE" sz="2600" dirty="0" err="1"/>
              <a:t>mode</a:t>
            </a:r>
            <a:endParaRPr lang="de-DE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/>
              <p:nvPr/>
            </p:nvSpPr>
            <p:spPr>
              <a:xfrm>
                <a:off x="461795" y="5175375"/>
                <a:ext cx="1498231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968FB79-9726-0947-B7ED-0AA17EDF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5" y="5175375"/>
                <a:ext cx="1498231" cy="667490"/>
              </a:xfrm>
              <a:prstGeom prst="rect">
                <a:avLst/>
              </a:prstGeom>
              <a:blipFill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9DB4A1C-FDA8-554D-92F5-BC3E8AFA1F84}"/>
              </a:ext>
            </a:extLst>
          </p:cNvPr>
          <p:cNvSpPr/>
          <p:nvPr/>
        </p:nvSpPr>
        <p:spPr>
          <a:xfrm>
            <a:off x="264342" y="4777633"/>
            <a:ext cx="3659586" cy="160369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7412E9-768A-0546-95F2-F4B24B849F47}"/>
              </a:ext>
            </a:extLst>
          </p:cNvPr>
          <p:cNvSpPr txBox="1"/>
          <p:nvPr/>
        </p:nvSpPr>
        <p:spPr>
          <a:xfrm>
            <a:off x="1623967" y="585964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 </a:t>
            </a:r>
            <a:r>
              <a:rPr lang="de-DE" dirty="0" err="1"/>
              <a:t>for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/>
              <p:nvPr/>
            </p:nvSpPr>
            <p:spPr>
              <a:xfrm>
                <a:off x="2023408" y="5859645"/>
                <a:ext cx="1900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e-DE" dirty="0"/>
                  <a:t> )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4E10BEC-6EA1-CE4E-B3E8-E313856A6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08" y="5859645"/>
                <a:ext cx="1900520" cy="369332"/>
              </a:xfrm>
              <a:prstGeom prst="rect">
                <a:avLst/>
              </a:prstGeom>
              <a:blipFill>
                <a:blip r:embed="rId4"/>
                <a:stretch>
                  <a:fillRect l="-1325" t="-6667" r="-1325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>
            <a:extLst>
              <a:ext uri="{FF2B5EF4-FFF2-40B4-BE49-F238E27FC236}">
                <a16:creationId xmlns:a16="http://schemas.microsoft.com/office/drawing/2014/main" id="{A37F49F6-01CC-9646-B840-828CB9CCC633}"/>
              </a:ext>
            </a:extLst>
          </p:cNvPr>
          <p:cNvSpPr txBox="1"/>
          <p:nvPr/>
        </p:nvSpPr>
        <p:spPr>
          <a:xfrm>
            <a:off x="379882" y="4806043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Chain </a:t>
            </a:r>
            <a:r>
              <a:rPr lang="de-DE" dirty="0" err="1">
                <a:solidFill>
                  <a:srgbClr val="032EF0"/>
                </a:solidFill>
              </a:rPr>
              <a:t>rule</a:t>
            </a:r>
            <a:r>
              <a:rPr lang="de-DE" dirty="0">
                <a:solidFill>
                  <a:srgbClr val="032EF0"/>
                </a:solidFill>
              </a:rPr>
              <a:t> (1-dim)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AE55987-060C-C54D-BF89-579FD50E4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698" y="4000936"/>
            <a:ext cx="5357631" cy="27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4FFF9-ABC0-B24F-BA34-C2965E8A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Computing </a:t>
            </a:r>
            <a:r>
              <a:rPr lang="de-DE" dirty="0" err="1"/>
              <a:t>gradients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E3317-3792-0041-BD22-6CE78A55B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2602632" cy="5112544"/>
          </a:xfrm>
        </p:spPr>
        <p:txBody>
          <a:bodyPr/>
          <a:lstStyle/>
          <a:p>
            <a:r>
              <a:rPr lang="de-DE" sz="2200" dirty="0"/>
              <a:t>Propagate Derivatives</a:t>
            </a:r>
          </a:p>
          <a:p>
            <a:r>
              <a:rPr lang="de-DE" sz="2200" dirty="0"/>
              <a:t>Cache derivatives in </a:t>
            </a:r>
            <a:r>
              <a:rPr lang="de-DE" sz="2200" dirty="0" err="1">
                <a:latin typeface="Monaco" pitchFamily="2" charset="77"/>
              </a:rPr>
              <a:t>grad_value</a:t>
            </a:r>
            <a:endParaRPr lang="de-DE" sz="2200" dirty="0">
              <a:latin typeface="Monaco" pitchFamily="2" charset="77"/>
            </a:endParaRP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F5E65B-7986-104E-B3E9-1966D2F2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0446" y="1124744"/>
            <a:ext cx="5823367" cy="5112544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>
                <a:latin typeface="Monaco" pitchFamily="2" charset="77"/>
              </a:rPr>
              <a:t>class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>
                <a:latin typeface="Monaco" pitchFamily="2" charset="77"/>
              </a:rPr>
              <a:t>Var:</a:t>
            </a:r>
            <a:br>
              <a:rPr lang="de-DE" sz="1600" dirty="0">
                <a:latin typeface="Monaco" pitchFamily="2" charset="77"/>
              </a:rPr>
            </a:br>
            <a:r>
              <a:rPr lang="de-DE" sz="1600" b="1" dirty="0" err="1">
                <a:latin typeface="Monaco" pitchFamily="2" charset="77"/>
              </a:rPr>
              <a:t>def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>
                <a:latin typeface="Monaco" pitchFamily="2" charset="77"/>
              </a:rPr>
              <a:t>__</a:t>
            </a:r>
            <a:r>
              <a:rPr lang="de-DE" sz="1600" dirty="0" err="1">
                <a:latin typeface="Monaco" pitchFamily="2" charset="77"/>
              </a:rPr>
              <a:t>init</a:t>
            </a:r>
            <a:r>
              <a:rPr lang="de-DE" sz="1600" dirty="0">
                <a:latin typeface="Monaco" pitchFamily="2" charset="77"/>
              </a:rPr>
              <a:t>__(</a:t>
            </a:r>
            <a:r>
              <a:rPr lang="de-DE" sz="1600" dirty="0" err="1">
                <a:latin typeface="Monaco" pitchFamily="2" charset="77"/>
              </a:rPr>
              <a:t>self</a:t>
            </a:r>
            <a:r>
              <a:rPr lang="de-DE" sz="1600" dirty="0">
                <a:latin typeface="Monaco" pitchFamily="2" charset="77"/>
              </a:rPr>
              <a:t>): </a:t>
            </a: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...</a:t>
            </a:r>
            <a:br>
              <a:rPr lang="de-DE" sz="1600" dirty="0">
                <a:latin typeface="Monaco" pitchFamily="2" charset="77"/>
              </a:rPr>
            </a:br>
            <a:r>
              <a:rPr lang="de-DE" sz="1600" dirty="0" err="1">
                <a:latin typeface="Monaco" pitchFamily="2" charset="77"/>
              </a:rPr>
              <a:t>self.grad_value</a:t>
            </a:r>
            <a:r>
              <a:rPr lang="de-DE" sz="1600" dirty="0">
                <a:latin typeface="Monaco" pitchFamily="2" charset="77"/>
              </a:rPr>
              <a:t> = None </a:t>
            </a:r>
          </a:p>
          <a:p>
            <a:pPr marL="0" indent="0">
              <a:buNone/>
            </a:pPr>
            <a:endParaRPr lang="de-DE" sz="1600" b="1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b="1" dirty="0" err="1">
                <a:latin typeface="Monaco" pitchFamily="2" charset="77"/>
              </a:rPr>
              <a:t>def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>
                <a:latin typeface="Monaco" pitchFamily="2" charset="77"/>
              </a:rPr>
              <a:t>grad(</a:t>
            </a:r>
            <a:r>
              <a:rPr lang="de-DE" sz="1600" dirty="0" err="1">
                <a:latin typeface="Monaco" pitchFamily="2" charset="77"/>
              </a:rPr>
              <a:t>self</a:t>
            </a:r>
            <a:r>
              <a:rPr lang="de-DE" sz="1600" dirty="0">
                <a:latin typeface="Monaco" pitchFamily="2" charset="77"/>
              </a:rPr>
              <a:t>):</a:t>
            </a:r>
            <a:br>
              <a:rPr lang="de-DE" sz="1600" dirty="0">
                <a:latin typeface="Monaco" pitchFamily="2" charset="77"/>
              </a:rPr>
            </a:br>
            <a:r>
              <a:rPr lang="de-DE" sz="1600" dirty="0">
                <a:latin typeface="Monaco" pitchFamily="2" charset="77"/>
              </a:rPr>
              <a:t>  </a:t>
            </a:r>
            <a:r>
              <a:rPr lang="de-DE" sz="1600" b="1" dirty="0" err="1">
                <a:latin typeface="Monaco" pitchFamily="2" charset="77"/>
              </a:rPr>
              <a:t>if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 err="1">
                <a:latin typeface="Monaco" pitchFamily="2" charset="77"/>
              </a:rPr>
              <a:t>self.grad_value</a:t>
            </a:r>
            <a:r>
              <a:rPr lang="de-DE" sz="1600" dirty="0">
                <a:latin typeface="Monaco" pitchFamily="2" charset="77"/>
              </a:rPr>
              <a:t> </a:t>
            </a:r>
            <a:r>
              <a:rPr lang="de-DE" sz="1600" b="1" dirty="0" err="1">
                <a:latin typeface="Monaco" pitchFamily="2" charset="77"/>
              </a:rPr>
              <a:t>is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>
                <a:latin typeface="Monaco" pitchFamily="2" charset="77"/>
              </a:rPr>
              <a:t>None: </a:t>
            </a:r>
          </a:p>
          <a:p>
            <a:pPr marL="0" indent="0">
              <a:buNone/>
            </a:pPr>
            <a:r>
              <a:rPr lang="de-DE" sz="1600" i="1" dirty="0">
                <a:latin typeface="Monaco" pitchFamily="2" charset="77"/>
              </a:rPr>
              <a:t>  # </a:t>
            </a:r>
            <a:r>
              <a:rPr lang="de-DE" sz="1600" i="1" dirty="0" err="1">
                <a:latin typeface="Monaco" pitchFamily="2" charset="77"/>
              </a:rPr>
              <a:t>using</a:t>
            </a:r>
            <a:r>
              <a:rPr lang="de-DE" sz="1600" i="1" dirty="0">
                <a:latin typeface="Monaco" pitchFamily="2" charset="77"/>
              </a:rPr>
              <a:t> </a:t>
            </a:r>
            <a:r>
              <a:rPr lang="de-DE" sz="1600" i="1" dirty="0" err="1">
                <a:latin typeface="Monaco" pitchFamily="2" charset="77"/>
              </a:rPr>
              <a:t>chain</a:t>
            </a:r>
            <a:r>
              <a:rPr lang="de-DE" sz="1600" i="1" dirty="0">
                <a:latin typeface="Monaco" pitchFamily="2" charset="77"/>
              </a:rPr>
              <a:t> </a:t>
            </a:r>
            <a:r>
              <a:rPr lang="de-DE" sz="1600" i="1" dirty="0" err="1">
                <a:latin typeface="Monaco" pitchFamily="2" charset="77"/>
              </a:rPr>
              <a:t>rule</a:t>
            </a:r>
            <a:r>
              <a:rPr lang="de-DE" sz="1600" i="1" dirty="0">
                <a:latin typeface="Monaco" pitchFamily="2" charset="77"/>
              </a:rPr>
              <a:t> </a:t>
            </a:r>
            <a:endParaRPr lang="de-DE" sz="16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  </a:t>
            </a:r>
            <a:r>
              <a:rPr lang="de-DE" sz="1600" dirty="0" err="1">
                <a:latin typeface="Monaco" pitchFamily="2" charset="77"/>
              </a:rPr>
              <a:t>self.grad_value</a:t>
            </a:r>
            <a:r>
              <a:rPr lang="de-DE" sz="1600" dirty="0">
                <a:latin typeface="Monaco" pitchFamily="2" charset="77"/>
              </a:rPr>
              <a:t> = </a:t>
            </a:r>
          </a:p>
          <a:p>
            <a:pPr marL="0" indent="0">
              <a:buNone/>
            </a:pPr>
            <a:r>
              <a:rPr lang="de-DE" sz="1600" b="1" dirty="0">
                <a:latin typeface="Monaco" pitchFamily="2" charset="77"/>
              </a:rPr>
              <a:t>    </a:t>
            </a:r>
            <a:r>
              <a:rPr lang="de-DE" sz="1600" b="1" dirty="0" err="1">
                <a:latin typeface="Monaco" pitchFamily="2" charset="77"/>
              </a:rPr>
              <a:t>sum</a:t>
            </a:r>
            <a:r>
              <a:rPr lang="de-DE" sz="1600" dirty="0">
                <a:latin typeface="Monaco" pitchFamily="2" charset="77"/>
              </a:rPr>
              <a:t>(</a:t>
            </a:r>
            <a:r>
              <a:rPr lang="de-DE" sz="1600" dirty="0" err="1">
                <a:latin typeface="Monaco" pitchFamily="2" charset="77"/>
              </a:rPr>
              <a:t>weight</a:t>
            </a:r>
            <a:r>
              <a:rPr lang="de-DE" sz="1600" dirty="0">
                <a:latin typeface="Monaco" pitchFamily="2" charset="77"/>
              </a:rPr>
              <a:t> * </a:t>
            </a:r>
            <a:r>
              <a:rPr lang="de-DE" sz="1600" dirty="0" err="1">
                <a:latin typeface="Monaco" pitchFamily="2" charset="77"/>
              </a:rPr>
              <a:t>var.grad</a:t>
            </a:r>
            <a:r>
              <a:rPr lang="de-DE" sz="1600" dirty="0">
                <a:latin typeface="Monaco" pitchFamily="2" charset="77"/>
              </a:rPr>
              <a:t>() </a:t>
            </a:r>
          </a:p>
          <a:p>
            <a:pPr marL="0" indent="0">
              <a:buNone/>
            </a:pPr>
            <a:r>
              <a:rPr lang="de-DE" sz="1600" b="1" dirty="0">
                <a:latin typeface="Monaco" pitchFamily="2" charset="77"/>
              </a:rPr>
              <a:t>         </a:t>
            </a:r>
            <a:r>
              <a:rPr lang="de-DE" sz="1600" b="1" dirty="0" err="1">
                <a:latin typeface="Monaco" pitchFamily="2" charset="77"/>
              </a:rPr>
              <a:t>for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 err="1">
                <a:latin typeface="Monaco" pitchFamily="2" charset="77"/>
              </a:rPr>
              <a:t>weight</a:t>
            </a:r>
            <a:r>
              <a:rPr lang="de-DE" sz="1600" dirty="0">
                <a:latin typeface="Monaco" pitchFamily="2" charset="77"/>
              </a:rPr>
              <a:t>, </a:t>
            </a:r>
            <a:r>
              <a:rPr lang="de-DE" sz="1600" dirty="0" err="1">
                <a:latin typeface="Monaco" pitchFamily="2" charset="77"/>
              </a:rPr>
              <a:t>var</a:t>
            </a:r>
            <a:r>
              <a:rPr lang="de-DE" sz="1600" dirty="0">
                <a:latin typeface="Monaco" pitchFamily="2" charset="77"/>
              </a:rPr>
              <a:t> </a:t>
            </a:r>
            <a:r>
              <a:rPr lang="de-DE" sz="1600" b="1" dirty="0">
                <a:latin typeface="Monaco" pitchFamily="2" charset="77"/>
              </a:rPr>
              <a:t>in </a:t>
            </a:r>
            <a:r>
              <a:rPr lang="de-DE" sz="1600" dirty="0" err="1">
                <a:latin typeface="Monaco" pitchFamily="2" charset="77"/>
              </a:rPr>
              <a:t>self.children</a:t>
            </a:r>
            <a:r>
              <a:rPr lang="de-DE" sz="1600" dirty="0">
                <a:latin typeface="Monaco" pitchFamily="2" charset="77"/>
              </a:rPr>
              <a:t>) </a:t>
            </a:r>
          </a:p>
          <a:p>
            <a:pPr marL="0" indent="0">
              <a:buNone/>
            </a:pPr>
            <a:r>
              <a:rPr lang="de-DE" sz="1600" b="1" dirty="0" err="1">
                <a:latin typeface="Monaco" pitchFamily="2" charset="77"/>
              </a:rPr>
              <a:t>return</a:t>
            </a:r>
            <a:r>
              <a:rPr lang="de-DE" sz="1600" b="1" dirty="0">
                <a:latin typeface="Monaco" pitchFamily="2" charset="77"/>
              </a:rPr>
              <a:t> </a:t>
            </a:r>
            <a:r>
              <a:rPr lang="de-DE" sz="1600" dirty="0" err="1">
                <a:latin typeface="Monaco" pitchFamily="2" charset="77"/>
              </a:rPr>
              <a:t>self.grad_value</a:t>
            </a:r>
            <a:r>
              <a:rPr lang="de-DE" sz="1600" dirty="0">
                <a:latin typeface="Monaco" pitchFamily="2" charset="77"/>
              </a:rPr>
              <a:t> ... </a:t>
            </a:r>
          </a:p>
          <a:p>
            <a:pPr marL="0" indent="0">
              <a:buNone/>
            </a:pPr>
            <a:r>
              <a:rPr lang="de-DE" sz="1600" dirty="0">
                <a:latin typeface="Monaco" pitchFamily="2" charset="77"/>
              </a:rPr>
              <a:t>...</a:t>
            </a:r>
            <a:br>
              <a:rPr lang="de-DE" sz="1600" dirty="0">
                <a:latin typeface="Monaco" pitchFamily="2" charset="77"/>
              </a:rPr>
            </a:br>
            <a:r>
              <a:rPr lang="de-DE" sz="1600" dirty="0" err="1">
                <a:latin typeface="Monaco" pitchFamily="2" charset="77"/>
              </a:rPr>
              <a:t>a.grad_value</a:t>
            </a:r>
            <a:r>
              <a:rPr lang="de-DE" sz="1600" dirty="0">
                <a:latin typeface="Monaco" pitchFamily="2" charset="77"/>
              </a:rPr>
              <a:t> = 1.0 </a:t>
            </a:r>
            <a:r>
              <a:rPr lang="de-DE" sz="1600" b="1" dirty="0" err="1">
                <a:latin typeface="Monaco" pitchFamily="2" charset="77"/>
              </a:rPr>
              <a:t>print</a:t>
            </a:r>
            <a:r>
              <a:rPr lang="de-DE" sz="1600" dirty="0">
                <a:latin typeface="Monaco" pitchFamily="2" charset="77"/>
              </a:rPr>
              <a:t>("da/dx␣=␣{}".</a:t>
            </a:r>
            <a:r>
              <a:rPr lang="de-DE" sz="1600" b="1" dirty="0" err="1">
                <a:latin typeface="Monaco" pitchFamily="2" charset="77"/>
              </a:rPr>
              <a:t>format</a:t>
            </a:r>
            <a:r>
              <a:rPr lang="de-DE" sz="1600" dirty="0">
                <a:latin typeface="Monaco" pitchFamily="2" charset="77"/>
              </a:rPr>
              <a:t>(</a:t>
            </a:r>
            <a:r>
              <a:rPr lang="de-DE" sz="1600" dirty="0" err="1">
                <a:latin typeface="Monaco" pitchFamily="2" charset="77"/>
              </a:rPr>
              <a:t>x.grad</a:t>
            </a:r>
            <a:r>
              <a:rPr lang="de-DE" sz="1600" dirty="0">
                <a:latin typeface="Monaco" pitchFamily="2" charset="77"/>
              </a:rPr>
              <a:t>())) </a:t>
            </a:r>
          </a:p>
          <a:p>
            <a:pPr marL="0" indent="0">
              <a:buNone/>
            </a:pPr>
            <a:endParaRPr lang="de-DE" sz="1600" dirty="0">
              <a:latin typeface="Monaco" pitchFamily="2" charset="77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FA8250-558E-E04B-8CBB-7FBFA48F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96CAF28-4C29-1347-8CAA-0F8B9F3AB240}"/>
              </a:ext>
            </a:extLst>
          </p:cNvPr>
          <p:cNvSpPr>
            <a:spLocks noChangeAspect="1"/>
          </p:cNvSpPr>
          <p:nvPr/>
        </p:nvSpPr>
        <p:spPr>
          <a:xfrm>
            <a:off x="2376126" y="5539003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+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E5EB0B2-BCF7-B148-8C25-076C173DD139}"/>
              </a:ext>
            </a:extLst>
          </p:cNvPr>
          <p:cNvCxnSpPr>
            <a:cxnSpLocks/>
          </p:cNvCxnSpPr>
          <p:nvPr/>
        </p:nvCxnSpPr>
        <p:spPr>
          <a:xfrm>
            <a:off x="2808126" y="5755003"/>
            <a:ext cx="539711" cy="0"/>
          </a:xfrm>
          <a:prstGeom prst="straightConnector1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027C063-5BB2-E341-BBD1-BCE3236C764A}"/>
              </a:ext>
            </a:extLst>
          </p:cNvPr>
          <p:cNvSpPr txBox="1"/>
          <p:nvPr/>
        </p:nvSpPr>
        <p:spPr>
          <a:xfrm>
            <a:off x="1746589" y="5774474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EEA3A1A-DE2E-B547-A044-9B38BA7A62E8}"/>
              </a:ext>
            </a:extLst>
          </p:cNvPr>
          <p:cNvSpPr>
            <a:spLocks noChangeAspect="1"/>
          </p:cNvSpPr>
          <p:nvPr/>
        </p:nvSpPr>
        <p:spPr>
          <a:xfrm>
            <a:off x="1395007" y="4618274"/>
            <a:ext cx="432000" cy="43200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*</a:t>
            </a:r>
          </a:p>
        </p:txBody>
      </p:sp>
      <p:cxnSp>
        <p:nvCxnSpPr>
          <p:cNvPr id="10" name="Gewinkelte Verbindung 9">
            <a:extLst>
              <a:ext uri="{FF2B5EF4-FFF2-40B4-BE49-F238E27FC236}">
                <a16:creationId xmlns:a16="http://schemas.microsoft.com/office/drawing/2014/main" id="{0CA8FAB8-C8E5-BC49-A21B-D89399E82C97}"/>
              </a:ext>
            </a:extLst>
          </p:cNvPr>
          <p:cNvCxnSpPr>
            <a:cxnSpLocks/>
            <a:stCxn id="15" idx="4"/>
            <a:endCxn id="9" idx="1"/>
          </p:cNvCxnSpPr>
          <p:nvPr/>
        </p:nvCxnSpPr>
        <p:spPr>
          <a:xfrm rot="16200000" flipH="1">
            <a:off x="894320" y="4333587"/>
            <a:ext cx="260512" cy="74086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10">
            <a:extLst>
              <a:ext uri="{FF2B5EF4-FFF2-40B4-BE49-F238E27FC236}">
                <a16:creationId xmlns:a16="http://schemas.microsoft.com/office/drawing/2014/main" id="{E5C04589-3186-E14C-A63E-3D3241F6A837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 flipV="1">
            <a:off x="870169" y="5050274"/>
            <a:ext cx="740838" cy="314121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>
            <a:extLst>
              <a:ext uri="{FF2B5EF4-FFF2-40B4-BE49-F238E27FC236}">
                <a16:creationId xmlns:a16="http://schemas.microsoft.com/office/drawing/2014/main" id="{A269DB5E-4091-E94A-A3D9-08E491AB7E1D}"/>
              </a:ext>
            </a:extLst>
          </p:cNvPr>
          <p:cNvCxnSpPr>
            <a:cxnSpLocks/>
            <a:stCxn id="14" idx="4"/>
            <a:endCxn id="17" idx="1"/>
          </p:cNvCxnSpPr>
          <p:nvPr/>
        </p:nvCxnSpPr>
        <p:spPr>
          <a:xfrm rot="16200000" flipH="1">
            <a:off x="647669" y="5586894"/>
            <a:ext cx="651347" cy="638395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>
            <a:extLst>
              <a:ext uri="{FF2B5EF4-FFF2-40B4-BE49-F238E27FC236}">
                <a16:creationId xmlns:a16="http://schemas.microsoft.com/office/drawing/2014/main" id="{5DA02E95-A8FD-E346-B14A-761D74FD056B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827007" y="4834274"/>
            <a:ext cx="765119" cy="704729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4EAF9ED-7EE7-9541-B47E-391CE0BA12E8}"/>
              </a:ext>
            </a:extLst>
          </p:cNvPr>
          <p:cNvSpPr/>
          <p:nvPr/>
        </p:nvSpPr>
        <p:spPr>
          <a:xfrm>
            <a:off x="438121" y="5148371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981759-E44F-0E4C-B682-0B83835158B0}"/>
              </a:ext>
            </a:extLst>
          </p:cNvPr>
          <p:cNvSpPr/>
          <p:nvPr/>
        </p:nvSpPr>
        <p:spPr>
          <a:xfrm>
            <a:off x="438122" y="4141714"/>
            <a:ext cx="432048" cy="432048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01309A-41DD-0E44-960B-008DD89FA0A6}"/>
              </a:ext>
            </a:extLst>
          </p:cNvPr>
          <p:cNvSpPr txBox="1"/>
          <p:nvPr/>
        </p:nvSpPr>
        <p:spPr>
          <a:xfrm>
            <a:off x="1996858" y="44693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4EEDE29-1FD3-9042-9530-1875E0451757}"/>
              </a:ext>
            </a:extLst>
          </p:cNvPr>
          <p:cNvSpPr>
            <a:spLocks noChangeAspect="1"/>
          </p:cNvSpPr>
          <p:nvPr/>
        </p:nvSpPr>
        <p:spPr>
          <a:xfrm>
            <a:off x="1292540" y="6047100"/>
            <a:ext cx="504056" cy="36933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sin</a:t>
            </a:r>
          </a:p>
        </p:txBody>
      </p:sp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F82DFDF0-3ED7-EF4A-BAEB-175B015C4127}"/>
              </a:ext>
            </a:extLst>
          </p:cNvPr>
          <p:cNvCxnSpPr>
            <a:cxnSpLocks/>
            <a:stCxn id="17" idx="3"/>
            <a:endCxn id="6" idx="2"/>
          </p:cNvCxnSpPr>
          <p:nvPr/>
        </p:nvCxnSpPr>
        <p:spPr>
          <a:xfrm flipV="1">
            <a:off x="1796596" y="5971003"/>
            <a:ext cx="795530" cy="260763"/>
          </a:xfrm>
          <a:prstGeom prst="bentConnector2">
            <a:avLst/>
          </a:prstGeom>
          <a:ln>
            <a:solidFill>
              <a:schemeClr val="tx1">
                <a:alpha val="3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4738404-4282-B44E-A13C-00104345F6E5}"/>
              </a:ext>
            </a:extLst>
          </p:cNvPr>
          <p:cNvSpPr txBox="1"/>
          <p:nvPr/>
        </p:nvSpPr>
        <p:spPr>
          <a:xfrm>
            <a:off x="2845971" y="539575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z</a:t>
            </a:r>
            <a:endParaRPr lang="de-DE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5DDA959-42F2-2342-BE4C-2A24DF519F7F}"/>
              </a:ext>
            </a:extLst>
          </p:cNvPr>
          <p:cNvSpPr/>
          <p:nvPr/>
        </p:nvSpPr>
        <p:spPr>
          <a:xfrm>
            <a:off x="3347837" y="1082337"/>
            <a:ext cx="5545555" cy="5019047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523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BC3BB-AE26-5E45-A80C-3C52A5F9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Optimising</a:t>
            </a:r>
            <a:r>
              <a:rPr lang="de-DE" dirty="0"/>
              <a:t> </a:t>
            </a:r>
            <a:r>
              <a:rPr lang="de-DE" dirty="0" err="1"/>
              <a:t>reverse</a:t>
            </a:r>
            <a:r>
              <a:rPr lang="de-DE" dirty="0"/>
              <a:t> Mode 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E2DB61-C819-CF4A-8E2C-B949F85A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outline</a:t>
            </a:r>
            <a:r>
              <a:rPr lang="de-DE" dirty="0"/>
              <a:t> </a:t>
            </a:r>
            <a:r>
              <a:rPr lang="de-DE" dirty="0" err="1"/>
              <a:t>implemntation</a:t>
            </a:r>
            <a:r>
              <a:rPr lang="de-DE" dirty="0"/>
              <a:t> not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efficient</a:t>
            </a:r>
            <a:endParaRPr lang="de-DE" dirty="0"/>
          </a:p>
          <a:p>
            <a:pPr lvl="1"/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direclty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in </a:t>
            </a:r>
            <a:r>
              <a:rPr lang="de-DE" dirty="0" err="1"/>
              <a:t>indices</a:t>
            </a:r>
            <a:r>
              <a:rPr lang="de-DE" dirty="0"/>
              <a:t> (</a:t>
            </a:r>
            <a:r>
              <a:rPr lang="de-DE" dirty="0">
                <a:solidFill>
                  <a:srgbClr val="032EF0"/>
                </a:solidFill>
              </a:rPr>
              <a:t>Wengert </a:t>
            </a:r>
            <a:r>
              <a:rPr lang="de-DE" dirty="0" err="1">
                <a:solidFill>
                  <a:srgbClr val="032EF0"/>
                </a:solidFill>
              </a:rPr>
              <a:t>list</a:t>
            </a:r>
            <a:r>
              <a:rPr lang="de-DE" dirty="0">
                <a:solidFill>
                  <a:srgbClr val="032EF0"/>
                </a:solidFill>
              </a:rPr>
              <a:t>, </a:t>
            </a:r>
            <a:r>
              <a:rPr lang="de-DE" dirty="0" err="1">
                <a:solidFill>
                  <a:srgbClr val="032EF0"/>
                </a:solidFill>
              </a:rPr>
              <a:t>tape</a:t>
            </a:r>
            <a:r>
              <a:rPr lang="de-DE" dirty="0"/>
              <a:t>) </a:t>
            </a:r>
          </a:p>
          <a:p>
            <a:r>
              <a:rPr lang="de-DE" dirty="0"/>
              <a:t>Space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reverse</a:t>
            </a:r>
            <a:r>
              <a:rPr lang="de-DE" dirty="0"/>
              <a:t> AD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challenging</a:t>
            </a:r>
            <a:r>
              <a:rPr lang="de-DE" dirty="0"/>
              <a:t> </a:t>
            </a:r>
            <a:r>
              <a:rPr lang="de-DE" dirty="0" err="1"/>
              <a:t>hence</a:t>
            </a:r>
            <a:r>
              <a:rPr lang="de-DE" dirty="0"/>
              <a:t> 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1"/>
            <a:r>
              <a:rPr lang="de-DE" dirty="0"/>
              <a:t>Count-</a:t>
            </a:r>
            <a:r>
              <a:rPr lang="de-DE" dirty="0" err="1"/>
              <a:t>Trailing</a:t>
            </a:r>
            <a:r>
              <a:rPr lang="de-DE" dirty="0"/>
              <a:t>-Zeros CTZ): trade-off </a:t>
            </a:r>
            <a:r>
              <a:rPr lang="de-DE" dirty="0" err="1"/>
              <a:t>computation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caches</a:t>
            </a:r>
            <a:r>
              <a:rPr lang="de-DE" dirty="0"/>
              <a:t> (</a:t>
            </a:r>
            <a:r>
              <a:rPr lang="de-DE" dirty="0" err="1"/>
              <a:t>Griewank</a:t>
            </a:r>
            <a:r>
              <a:rPr lang="de-DE" dirty="0"/>
              <a:t> 92). </a:t>
            </a:r>
          </a:p>
          <a:p>
            <a:pPr lvl="1"/>
            <a:r>
              <a:rPr lang="de-DE" dirty="0"/>
              <a:t>But, in </a:t>
            </a:r>
            <a:r>
              <a:rPr lang="de-DE" dirty="0" err="1"/>
              <a:t>reality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relatively</a:t>
            </a:r>
            <a:r>
              <a:rPr lang="de-DE" dirty="0"/>
              <a:t> </a:t>
            </a:r>
            <a:r>
              <a:rPr lang="de-DE" dirty="0" err="1"/>
              <a:t>cheap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managed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FC6BC4-4A95-4E4E-9DFE-AD1206E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710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8FC18-DFED-1C46-9D24-0D4E6A35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CTZ </a:t>
            </a:r>
            <a:r>
              <a:rPr lang="de-DE" dirty="0" err="1"/>
              <a:t>example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3FC3C66-8C24-2D48-901F-39498ABB7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Idea</a:t>
                </a:r>
                <a:r>
                  <a:rPr lang="de-DE" dirty="0"/>
                  <a:t>: </a:t>
                </a:r>
                <a:r>
                  <a:rPr lang="de-DE" dirty="0" err="1"/>
                  <a:t>Hierarchical</a:t>
                </a:r>
                <a:r>
                  <a:rPr lang="de-DE" dirty="0"/>
                  <a:t> </a:t>
                </a:r>
                <a:r>
                  <a:rPr lang="de-DE" dirty="0" err="1"/>
                  <a:t>cache</a:t>
                </a:r>
                <a:r>
                  <a:rPr lang="de-DE" dirty="0"/>
                  <a:t> </a:t>
                </a:r>
                <a:r>
                  <a:rPr lang="de-DE" dirty="0" err="1"/>
                  <a:t>storing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de-DE" dirty="0" err="1"/>
                  <a:t>of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values</a:t>
                </a:r>
                <a:r>
                  <a:rPr lang="de-DE" dirty="0"/>
                  <a:t> in </a:t>
                </a:r>
                <a:r>
                  <a:rPr lang="de-DE" dirty="0" err="1"/>
                  <a:t>expression</a:t>
                </a:r>
                <a:r>
                  <a:rPr lang="de-DE" dirty="0"/>
                  <a:t> in </a:t>
                </a:r>
                <a:r>
                  <a:rPr lang="de-DE" dirty="0" err="1"/>
                  <a:t>forward</a:t>
                </a:r>
                <a:r>
                  <a:rPr lang="de-DE" dirty="0"/>
                  <a:t> </a:t>
                </a:r>
                <a:r>
                  <a:rPr lang="de-DE" dirty="0" err="1"/>
                  <a:t>sweep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maintained</a:t>
                </a:r>
                <a:r>
                  <a:rPr lang="de-DE" dirty="0"/>
                  <a:t> </a:t>
                </a:r>
                <a:r>
                  <a:rPr lang="de-DE" dirty="0" err="1"/>
                  <a:t>during</a:t>
                </a:r>
                <a:r>
                  <a:rPr lang="de-DE" dirty="0"/>
                  <a:t> </a:t>
                </a:r>
                <a:r>
                  <a:rPr lang="de-DE" dirty="0" err="1"/>
                  <a:t>reverse</a:t>
                </a:r>
                <a:r>
                  <a:rPr lang="de-DE" dirty="0"/>
                  <a:t> </a:t>
                </a:r>
                <a:r>
                  <a:rPr lang="de-DE" dirty="0" err="1"/>
                  <a:t>sweep</a:t>
                </a:r>
                <a:endParaRPr lang="de-DE" dirty="0"/>
              </a:p>
              <a:p>
                <a:pPr lvl="1"/>
                <a:r>
                  <a:rPr lang="de-DE" dirty="0"/>
                  <a:t>Cache</a:t>
                </a:r>
                <a:r>
                  <a:rPr lang="de-DE" baseline="-25000" dirty="0"/>
                  <a:t>0</a:t>
                </a:r>
                <a:r>
                  <a:rPr lang="de-DE" dirty="0"/>
                  <a:t> </a:t>
                </a:r>
                <a:r>
                  <a:rPr lang="de-DE" dirty="0" err="1"/>
                  <a:t>store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endParaRPr lang="de-DE" dirty="0"/>
              </a:p>
              <a:p>
                <a:pPr lvl="1"/>
                <a:r>
                  <a:rPr lang="de-DE" dirty="0"/>
                  <a:t>Cache</a:t>
                </a:r>
                <a:r>
                  <a:rPr lang="de-DE" baseline="-25000" dirty="0"/>
                  <a:t>1</a:t>
                </a:r>
                <a:r>
                  <a:rPr lang="de-DE" dirty="0"/>
                  <a:t> </a:t>
                </a:r>
                <a:r>
                  <a:rPr lang="de-DE" dirty="0" err="1"/>
                  <a:t>stores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at ½ down </a:t>
                </a:r>
                <a:r>
                  <a:rPr lang="de-DE" dirty="0" err="1"/>
                  <a:t>chain</a:t>
                </a:r>
                <a:endParaRPr lang="de-DE" dirty="0"/>
              </a:p>
              <a:p>
                <a:pPr lvl="1"/>
                <a:r>
                  <a:rPr lang="de-DE" dirty="0"/>
                  <a:t>Cache</a:t>
                </a:r>
                <a:r>
                  <a:rPr lang="de-DE" baseline="-25000" dirty="0"/>
                  <a:t>2</a:t>
                </a:r>
                <a:r>
                  <a:rPr lang="de-DE" dirty="0"/>
                  <a:t> </a:t>
                </a:r>
                <a:r>
                  <a:rPr lang="de-DE" dirty="0" err="1"/>
                  <a:t>stores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at ¾ down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r>
                  <a:rPr lang="de-DE" dirty="0"/>
                  <a:t> ...</a:t>
                </a:r>
              </a:p>
              <a:p>
                <a:pPr lvl="1"/>
                <a:r>
                  <a:rPr lang="de-DE" dirty="0"/>
                  <a:t>Cache</a:t>
                </a:r>
                <a:r>
                  <a:rPr lang="de-DE" baseline="-25000" dirty="0"/>
                  <a:t>n-1</a:t>
                </a:r>
                <a:r>
                  <a:rPr lang="de-DE" dirty="0"/>
                  <a:t> </a:t>
                </a:r>
                <a:r>
                  <a:rPr lang="de-DE" dirty="0" err="1"/>
                  <a:t>stores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at </a:t>
                </a:r>
                <a:r>
                  <a:rPr lang="de-DE" dirty="0" err="1"/>
                  <a:t>n</a:t>
                </a:r>
                <a:r>
                  <a:rPr lang="de-DE" dirty="0"/>
                  <a:t>/n+1 down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chain</a:t>
                </a:r>
                <a:endParaRPr lang="de-DE" dirty="0"/>
              </a:p>
              <a:p>
                <a:r>
                  <a:rPr lang="de-DE" dirty="0" err="1"/>
                  <a:t>Assume</a:t>
                </a:r>
                <a:r>
                  <a:rPr lang="de-DE" dirty="0"/>
                  <a:t> linear </a:t>
                </a:r>
                <a:r>
                  <a:rPr lang="de-DE" dirty="0" err="1"/>
                  <a:t>expression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N= 16 Operators</a:t>
                </a:r>
              </a:p>
              <a:p>
                <a:pPr lvl="1"/>
                <a:r>
                  <a:rPr lang="de-DE" dirty="0"/>
                  <a:t>0 1 2 3 4 5 6 7 8 9 a b c d </a:t>
                </a:r>
                <a:r>
                  <a:rPr lang="de-DE" dirty="0" err="1"/>
                  <a:t>e</a:t>
                </a:r>
                <a:r>
                  <a:rPr lang="de-DE" dirty="0"/>
                  <a:t> f            (</a:t>
                </a:r>
                <a:r>
                  <a:rPr lang="de-DE" dirty="0" err="1"/>
                  <a:t>value</a:t>
                </a:r>
                <a:r>
                  <a:rPr lang="de-DE" dirty="0"/>
                  <a:t> </a:t>
                </a:r>
                <a:r>
                  <a:rPr lang="de-DE" dirty="0" err="1"/>
                  <a:t>indices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X-----------------X-------X---X X           (</a:t>
                </a:r>
                <a:r>
                  <a:rPr lang="de-DE" dirty="0" err="1"/>
                  <a:t>stored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</a:t>
                </a:r>
                <a:r>
                  <a:rPr lang="de-DE" dirty="0" err="1"/>
                  <a:t>indication</a:t>
                </a:r>
                <a:r>
                  <a:rPr lang="de-DE" dirty="0"/>
                  <a:t>)</a:t>
                </a: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3FC3C66-8C24-2D48-901F-39498ABB7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97014E-2873-7A46-A92C-09BF9B6D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678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7DE4B-7241-B44C-8FC1-E5A31506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CTZ </a:t>
            </a:r>
            <a:r>
              <a:rPr lang="de-DE" dirty="0" err="1"/>
              <a:t>example</a:t>
            </a:r>
            <a:r>
              <a:rPr lang="de-DE" dirty="0"/>
              <a:t> (</a:t>
            </a:r>
            <a:r>
              <a:rPr lang="de-DE" dirty="0" err="1"/>
              <a:t>continued</a:t>
            </a:r>
            <a:r>
              <a:rPr lang="de-DE" dirty="0"/>
              <a:t>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118A3E-C01C-B645-B694-4F34970F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Reverse </a:t>
            </a:r>
            <a:r>
              <a:rPr lang="de-DE" dirty="0" err="1"/>
              <a:t>sweep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postion</a:t>
            </a:r>
            <a:r>
              <a:rPr lang="de-DE" dirty="0"/>
              <a:t> _)</a:t>
            </a:r>
          </a:p>
          <a:p>
            <a:pPr lvl="1"/>
            <a:r>
              <a:rPr lang="de-DE" dirty="0"/>
              <a:t>0 1 2 3 4 5 6 7 8 9 a b c d </a:t>
            </a:r>
            <a:r>
              <a:rPr lang="de-DE" dirty="0" err="1"/>
              <a:t>e</a:t>
            </a:r>
            <a:r>
              <a:rPr lang="de-DE" dirty="0"/>
              <a:t> f _         (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swee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e,f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X-----------------X-------X---X X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0 1 2 3 4 5 6 7 8 9 a b c </a:t>
            </a:r>
            <a:r>
              <a:rPr lang="de-DE" u="sng" dirty="0"/>
              <a:t>d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f        (d not </a:t>
            </a:r>
            <a:r>
              <a:rPr lang="de-DE" dirty="0" err="1"/>
              <a:t>cached</a:t>
            </a:r>
            <a:r>
              <a:rPr lang="de-DE" dirty="0"/>
              <a:t>, </a:t>
            </a:r>
            <a:r>
              <a:rPr lang="de-DE" dirty="0" err="1"/>
              <a:t>recalculate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X-----------------X-------X---X X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0 1 2 3 4 5 6 7 8 9 a b c </a:t>
            </a:r>
            <a:r>
              <a:rPr lang="de-DE" u="sng" dirty="0"/>
              <a:t>d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f        (d not </a:t>
            </a:r>
            <a:r>
              <a:rPr lang="de-DE" dirty="0" err="1"/>
              <a:t>cached</a:t>
            </a:r>
            <a:r>
              <a:rPr lang="de-DE" dirty="0"/>
              <a:t>, </a:t>
            </a:r>
            <a:r>
              <a:rPr lang="de-DE" dirty="0" err="1"/>
              <a:t>recalculate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X-----------------X-------X---X X       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cached</a:t>
            </a:r>
            <a:r>
              <a:rPr lang="de-DE" dirty="0"/>
              <a:t> c)</a:t>
            </a:r>
          </a:p>
          <a:p>
            <a:pPr marL="914400" lvl="2" indent="0">
              <a:buNone/>
            </a:pPr>
            <a:r>
              <a:rPr lang="de-DE" dirty="0"/>
              <a:t>                                          +-X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8B64EA-42C9-A649-B8BD-EFC99ADC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612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7DE4B-7241-B44C-8FC1-E5A31506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CTZ </a:t>
            </a:r>
            <a:r>
              <a:rPr lang="de-DE" dirty="0" err="1"/>
              <a:t>example</a:t>
            </a:r>
            <a:r>
              <a:rPr lang="de-DE" dirty="0"/>
              <a:t> (</a:t>
            </a:r>
            <a:r>
              <a:rPr lang="de-DE" dirty="0" err="1"/>
              <a:t>continued</a:t>
            </a:r>
            <a:r>
              <a:rPr lang="de-DE" dirty="0"/>
              <a:t>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118A3E-C01C-B645-B694-4F34970F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Reverse </a:t>
            </a:r>
            <a:r>
              <a:rPr lang="de-DE" dirty="0" err="1"/>
              <a:t>sweep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postion</a:t>
            </a:r>
            <a:r>
              <a:rPr lang="de-DE" dirty="0"/>
              <a:t> _)</a:t>
            </a:r>
          </a:p>
          <a:p>
            <a:pPr lvl="1"/>
            <a:r>
              <a:rPr lang="de-DE" dirty="0"/>
              <a:t>0 1 2 3 4 5 6 7 8 9 a b c </a:t>
            </a:r>
            <a:r>
              <a:rPr lang="de-DE" u="sng" dirty="0"/>
              <a:t>d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f        (</a:t>
            </a:r>
            <a:r>
              <a:rPr lang="de-DE" dirty="0" err="1"/>
              <a:t>sweep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c, </a:t>
            </a:r>
            <a:r>
              <a:rPr lang="de-DE" dirty="0" err="1"/>
              <a:t>missing</a:t>
            </a:r>
            <a:r>
              <a:rPr lang="de-DE" dirty="0"/>
              <a:t> b,</a:t>
            </a:r>
          </a:p>
          <a:p>
            <a:pPr lvl="1"/>
            <a:r>
              <a:rPr lang="de-DE" dirty="0"/>
              <a:t>X-----------------X-------X---X X        </a:t>
            </a:r>
            <a:r>
              <a:rPr lang="de-DE" dirty="0" err="1"/>
              <a:t>sweep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8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dirty="0" err="1"/>
              <a:t>cache</a:t>
            </a:r>
            <a:r>
              <a:rPr lang="de-DE" dirty="0"/>
              <a:t> a)</a:t>
            </a:r>
          </a:p>
          <a:p>
            <a:pPr marL="914400" lvl="2" indent="0">
              <a:buNone/>
            </a:pPr>
            <a:r>
              <a:rPr lang="de-DE" dirty="0"/>
              <a:t>                                          +-X			</a:t>
            </a:r>
          </a:p>
          <a:p>
            <a:pPr lvl="1"/>
            <a:r>
              <a:rPr lang="de-DE" dirty="0"/>
              <a:t>0 1 2 3 4 5 6 7 8 9 a </a:t>
            </a:r>
            <a:r>
              <a:rPr lang="de-DE" u="sng" dirty="0"/>
              <a:t>b</a:t>
            </a:r>
            <a:r>
              <a:rPr lang="de-DE" dirty="0"/>
              <a:t> c d </a:t>
            </a:r>
            <a:r>
              <a:rPr lang="de-DE" dirty="0" err="1"/>
              <a:t>e</a:t>
            </a:r>
            <a:r>
              <a:rPr lang="de-DE" dirty="0"/>
              <a:t> f        (</a:t>
            </a:r>
            <a:r>
              <a:rPr lang="de-DE" dirty="0" err="1"/>
              <a:t>recompute</a:t>
            </a:r>
            <a:r>
              <a:rPr lang="de-DE" dirty="0"/>
              <a:t> 9 </a:t>
            </a:r>
            <a:r>
              <a:rPr lang="de-DE" dirty="0" err="1"/>
              <a:t>from</a:t>
            </a:r>
            <a:r>
              <a:rPr lang="de-DE" dirty="0"/>
              <a:t> 8, </a:t>
            </a:r>
          </a:p>
          <a:p>
            <a:pPr lvl="1"/>
            <a:r>
              <a:rPr lang="de-DE" dirty="0"/>
              <a:t>X-----------------X-------X---X X        </a:t>
            </a:r>
            <a:r>
              <a:rPr lang="de-DE" dirty="0" err="1"/>
              <a:t>then</a:t>
            </a:r>
            <a:r>
              <a:rPr lang="de-DE" dirty="0"/>
              <a:t> 7to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recomputed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		           +--X-X+-X            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0, </a:t>
            </a:r>
            <a:r>
              <a:rPr lang="de-DE" dirty="0" err="1"/>
              <a:t>store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6,4)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0 1 2 3 4 5 6 </a:t>
            </a:r>
            <a:r>
              <a:rPr lang="de-DE" u="sng" dirty="0"/>
              <a:t>7</a:t>
            </a:r>
            <a:r>
              <a:rPr lang="de-DE" dirty="0"/>
              <a:t> 8 9 a b c d </a:t>
            </a:r>
            <a:r>
              <a:rPr lang="de-DE" dirty="0" err="1"/>
              <a:t>e</a:t>
            </a:r>
            <a:r>
              <a:rPr lang="de-DE" dirty="0"/>
              <a:t> f        ( </a:t>
            </a:r>
            <a:r>
              <a:rPr lang="de-DE" dirty="0" err="1"/>
              <a:t>and</a:t>
            </a:r>
            <a:r>
              <a:rPr lang="de-DE" dirty="0"/>
              <a:t> so on ...)</a:t>
            </a:r>
          </a:p>
          <a:p>
            <a:pPr lvl="1"/>
            <a:r>
              <a:rPr lang="de-DE" dirty="0"/>
              <a:t>X-----------------X-------X---X X </a:t>
            </a:r>
          </a:p>
          <a:p>
            <a:pPr lvl="1"/>
            <a:r>
              <a:rPr lang="de-DE" dirty="0"/>
              <a:t>+-------X--X-X-+---X-X+-X </a:t>
            </a:r>
          </a:p>
          <a:p>
            <a:pPr lvl="1"/>
            <a:r>
              <a:rPr lang="de-DE" dirty="0"/>
              <a:t>                           +-X        					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8B64EA-42C9-A649-B8BD-EFC99ADC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10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62A26-8659-B542-8360-2ACE9825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CTZ </a:t>
            </a:r>
            <a:r>
              <a:rPr lang="de-DE" dirty="0" err="1"/>
              <a:t>example</a:t>
            </a:r>
            <a:r>
              <a:rPr lang="de-DE" dirty="0"/>
              <a:t> (</a:t>
            </a:r>
            <a:r>
              <a:rPr lang="de-DE" dirty="0" err="1"/>
              <a:t>continued</a:t>
            </a:r>
            <a:r>
              <a:rPr lang="de-DE" dirty="0"/>
              <a:t>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A05A98-5D77-2349-ADBF-71632FA2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end</a:t>
            </a:r>
          </a:p>
          <a:p>
            <a:pPr lvl="1"/>
            <a:r>
              <a:rPr lang="de-DE" u="sng" dirty="0"/>
              <a:t>0</a:t>
            </a:r>
            <a:r>
              <a:rPr lang="de-DE" dirty="0"/>
              <a:t> 1 2 3 4 5 6  8 9 a b c d </a:t>
            </a:r>
            <a:r>
              <a:rPr lang="de-DE" dirty="0" err="1"/>
              <a:t>e</a:t>
            </a:r>
            <a:r>
              <a:rPr lang="de-DE" dirty="0"/>
              <a:t> f    </a:t>
            </a:r>
          </a:p>
          <a:p>
            <a:pPr lvl="1"/>
            <a:r>
              <a:rPr lang="de-DE" dirty="0"/>
              <a:t>X-----------------X-------X---X X </a:t>
            </a:r>
          </a:p>
          <a:p>
            <a:pPr lvl="1"/>
            <a:r>
              <a:rPr lang="de-DE" dirty="0"/>
              <a:t>+-------X--X-X-+---X-X+-X </a:t>
            </a:r>
          </a:p>
          <a:p>
            <a:pPr lvl="1"/>
            <a:r>
              <a:rPr lang="de-DE" dirty="0"/>
              <a:t>+---X-X             +-X</a:t>
            </a:r>
          </a:p>
          <a:p>
            <a:pPr lvl="1"/>
            <a:r>
              <a:rPr lang="de-DE" dirty="0"/>
              <a:t>+-X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DD7320-A278-7841-9237-3B05C1B7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01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dirty="0">
                <a:solidFill>
                  <a:srgbClr val="0000FF"/>
                </a:solidFill>
              </a:rPr>
              <a:t>Newly introduced terminology and definitions</a:t>
            </a:r>
            <a:endParaRPr lang="en-US" dirty="0"/>
          </a:p>
          <a:p>
            <a:r>
              <a:rPr lang="en-US" dirty="0"/>
              <a:t>Important </a:t>
            </a:r>
            <a:r>
              <a:rPr lang="en-US" dirty="0">
                <a:solidFill>
                  <a:srgbClr val="FF0000"/>
                </a:solidFill>
              </a:rPr>
              <a:t>results (observations, theorems) </a:t>
            </a:r>
            <a:r>
              <a:rPr lang="en-US" dirty="0"/>
              <a:t>as well as emphasizing some aspects </a:t>
            </a:r>
          </a:p>
          <a:p>
            <a:r>
              <a:rPr lang="en-US" dirty="0">
                <a:solidFill>
                  <a:srgbClr val="FF6600"/>
                </a:solidFill>
              </a:rPr>
              <a:t>Examples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are given </a:t>
            </a:r>
            <a:r>
              <a:rPr lang="en-US" dirty="0">
                <a:solidFill>
                  <a:srgbClr val="FF6600"/>
                </a:solidFill>
              </a:rPr>
              <a:t>with standard orange with possibly light orange frame </a:t>
            </a:r>
            <a:endParaRPr lang="en-US" dirty="0"/>
          </a:p>
          <a:p>
            <a:r>
              <a:rPr lang="en-US" dirty="0"/>
              <a:t>Comments and notes in nearly opaque post-it</a:t>
            </a:r>
            <a:endParaRPr lang="en-US" dirty="0">
              <a:solidFill>
                <a:srgbClr val="FFFF99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program code</a:t>
            </a:r>
          </a:p>
          <a:p>
            <a:r>
              <a:rPr lang="en-US" dirty="0">
                <a:solidFill>
                  <a:schemeClr val="tx1"/>
                </a:solidFill>
              </a:rPr>
              <a:t>Reminders (in the grey fog of your memory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315701" y="1683705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7315700" y="2635971"/>
            <a:ext cx="1578941" cy="433342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7315697" y="3456092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7315698" y="3973814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7315698" y="4491536"/>
            <a:ext cx="1578942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392D8D7-157A-0B4E-88D7-428B3ACC6B7E}"/>
              </a:ext>
            </a:extLst>
          </p:cNvPr>
          <p:cNvSpPr/>
          <p:nvPr/>
        </p:nvSpPr>
        <p:spPr>
          <a:xfrm>
            <a:off x="7315697" y="5007113"/>
            <a:ext cx="1578941" cy="42043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42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Jonathon Hare: </a:t>
            </a:r>
            <a:r>
              <a:rPr lang="de-DE" sz="2000" dirty="0" err="1"/>
              <a:t>Lecture</a:t>
            </a:r>
            <a:r>
              <a:rPr lang="de-DE" sz="2000" dirty="0"/>
              <a:t> 5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 „COMP6248 </a:t>
            </a:r>
            <a:r>
              <a:rPr lang="de-DE" sz="2000" dirty="0" err="1"/>
              <a:t>Differentiable</a:t>
            </a:r>
            <a:r>
              <a:rPr lang="de-DE" sz="2000" dirty="0"/>
              <a:t> </a:t>
            </a:r>
            <a:r>
              <a:rPr lang="de-DE" sz="2000" dirty="0" err="1"/>
              <a:t>Programming</a:t>
            </a:r>
            <a:r>
              <a:rPr lang="de-DE" sz="2000" dirty="0"/>
              <a:t> 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Deep</a:t>
            </a:r>
            <a:r>
              <a:rPr lang="de-DE" sz="2000" dirty="0"/>
              <a:t> Learning)“  </a:t>
            </a:r>
            <a:r>
              <a:rPr lang="de-DE" sz="2000" dirty="0">
                <a:hlinkClick r:id="rId3"/>
              </a:rPr>
              <a:t>http://comp6248.ecs.soton.ac.uk/</a:t>
            </a:r>
            <a:endParaRPr lang="de-DE" sz="2000" dirty="0"/>
          </a:p>
          <a:p>
            <a:r>
              <a:rPr lang="de-DE" sz="2000" dirty="0"/>
              <a:t>Blog </a:t>
            </a:r>
            <a:r>
              <a:rPr lang="de-DE" sz="2000" dirty="0" err="1"/>
              <a:t>post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Rufflewind</a:t>
            </a:r>
            <a:r>
              <a:rPr lang="de-DE" sz="2000" dirty="0"/>
              <a:t>: Reverse-mode automatic differentiation: a tutorial</a:t>
            </a:r>
            <a:r>
              <a:rPr lang="de-DE" sz="2000" b="1" dirty="0"/>
              <a:t> </a:t>
            </a:r>
            <a:r>
              <a:rPr lang="de-DE" sz="2000" dirty="0">
                <a:hlinkClick r:id="rId4"/>
              </a:rPr>
              <a:t>https://</a:t>
            </a:r>
            <a:r>
              <a:rPr lang="de-DE" sz="2000" dirty="0" err="1">
                <a:hlinkClick r:id="rId4"/>
              </a:rPr>
              <a:t>rufflewind.com</a:t>
            </a:r>
            <a:r>
              <a:rPr lang="de-DE" sz="2000" dirty="0">
                <a:hlinkClick r:id="rId4"/>
              </a:rPr>
              <a:t>/2016- 12- 30/</a:t>
            </a:r>
            <a:r>
              <a:rPr lang="de-DE" sz="2000" dirty="0" err="1">
                <a:hlinkClick r:id="rId4"/>
              </a:rPr>
              <a:t>reverse</a:t>
            </a:r>
            <a:r>
              <a:rPr lang="de-DE" sz="2000" dirty="0">
                <a:hlinkClick r:id="rId4"/>
              </a:rPr>
              <a:t>- mode- </a:t>
            </a:r>
            <a:r>
              <a:rPr lang="de-DE" sz="2000" dirty="0" err="1">
                <a:hlinkClick r:id="rId4"/>
              </a:rPr>
              <a:t>automatic</a:t>
            </a:r>
            <a:r>
              <a:rPr lang="de-DE" sz="2000" dirty="0">
                <a:hlinkClick r:id="rId4"/>
              </a:rPr>
              <a:t>- </a:t>
            </a:r>
            <a:r>
              <a:rPr lang="de-DE" sz="2000" dirty="0" err="1">
                <a:hlinkClick r:id="rId4"/>
              </a:rPr>
              <a:t>differentiation</a:t>
            </a:r>
            <a:r>
              <a:rPr lang="de-DE" sz="2000" dirty="0">
                <a:hlinkClick r:id="rId4"/>
              </a:rPr>
              <a:t> </a:t>
            </a:r>
            <a:endParaRPr lang="de-DE" sz="2000" dirty="0"/>
          </a:p>
          <a:p>
            <a:r>
              <a:rPr lang="de-DE" sz="2000" dirty="0"/>
              <a:t>A. G. </a:t>
            </a:r>
            <a:r>
              <a:rPr lang="de-DE" sz="2000" dirty="0" err="1"/>
              <a:t>Baydin</a:t>
            </a:r>
            <a:r>
              <a:rPr lang="de-DE" sz="2000" dirty="0"/>
              <a:t>, B. A. </a:t>
            </a:r>
            <a:r>
              <a:rPr lang="de-DE" sz="2000" dirty="0" err="1"/>
              <a:t>Pearlmutter</a:t>
            </a:r>
            <a:r>
              <a:rPr lang="de-DE" sz="2000" dirty="0"/>
              <a:t>, A. A. </a:t>
            </a:r>
            <a:r>
              <a:rPr lang="de-DE" sz="2000" dirty="0" err="1"/>
              <a:t>Radul</a:t>
            </a:r>
            <a:r>
              <a:rPr lang="de-DE" sz="2000" dirty="0"/>
              <a:t>, </a:t>
            </a:r>
            <a:r>
              <a:rPr lang="de-DE" sz="2000" dirty="0" err="1"/>
              <a:t>and</a:t>
            </a:r>
            <a:r>
              <a:rPr lang="de-DE" sz="2000" dirty="0"/>
              <a:t> J. M. </a:t>
            </a:r>
            <a:r>
              <a:rPr lang="de-DE" sz="2000" dirty="0" err="1"/>
              <a:t>Siskind</a:t>
            </a:r>
            <a:r>
              <a:rPr lang="de-DE" sz="2000" dirty="0"/>
              <a:t>. </a:t>
            </a:r>
            <a:r>
              <a:rPr lang="de-DE" sz="2000" dirty="0" err="1"/>
              <a:t>Automatic</a:t>
            </a:r>
            <a:r>
              <a:rPr lang="de-DE" sz="2000" dirty="0"/>
              <a:t> </a:t>
            </a:r>
            <a:r>
              <a:rPr lang="de-DE" sz="2000" dirty="0" err="1"/>
              <a:t>differentiation</a:t>
            </a:r>
            <a:r>
              <a:rPr lang="de-DE" sz="2000" dirty="0"/>
              <a:t> in </a:t>
            </a:r>
            <a:r>
              <a:rPr lang="de-DE" sz="2000" dirty="0" err="1"/>
              <a:t>machine</a:t>
            </a:r>
            <a:r>
              <a:rPr lang="de-DE" sz="2000" dirty="0"/>
              <a:t> </a:t>
            </a:r>
            <a:r>
              <a:rPr lang="de-DE" sz="2000" dirty="0" err="1"/>
              <a:t>learning</a:t>
            </a:r>
            <a:r>
              <a:rPr lang="de-DE" sz="2000" dirty="0"/>
              <a:t>: A </a:t>
            </a:r>
            <a:r>
              <a:rPr lang="de-DE" sz="2000" dirty="0" err="1"/>
              <a:t>survey</a:t>
            </a:r>
            <a:r>
              <a:rPr lang="de-DE" sz="2000" dirty="0"/>
              <a:t>. J. Mach. </a:t>
            </a:r>
            <a:r>
              <a:rPr lang="de-DE" sz="2000" dirty="0" err="1"/>
              <a:t>Learn</a:t>
            </a:r>
            <a:r>
              <a:rPr lang="de-DE" sz="2000" dirty="0"/>
              <a:t>. Res., 18(1):5595–5637, Jan. 2017.</a:t>
            </a:r>
          </a:p>
          <a:p>
            <a:r>
              <a:rPr lang="de-DE" sz="2000" dirty="0"/>
              <a:t>A. H. </a:t>
            </a:r>
            <a:r>
              <a:rPr lang="de-DE" sz="2000" dirty="0" err="1"/>
              <a:t>Gebremedhin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A. Walther. An </a:t>
            </a:r>
            <a:r>
              <a:rPr lang="de-DE" sz="2000" dirty="0" err="1"/>
              <a:t>introduction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algorithmic</a:t>
            </a:r>
            <a:r>
              <a:rPr lang="de-DE" sz="2000" dirty="0"/>
              <a:t> </a:t>
            </a:r>
            <a:r>
              <a:rPr lang="de-DE" sz="2000" dirty="0" err="1"/>
              <a:t>differentiation</a:t>
            </a:r>
            <a:r>
              <a:rPr lang="de-DE" sz="2000" dirty="0"/>
              <a:t>. WIREs Data Mining </a:t>
            </a:r>
            <a:r>
              <a:rPr lang="de-DE" sz="2000" dirty="0" err="1"/>
              <a:t>and</a:t>
            </a:r>
            <a:r>
              <a:rPr lang="de-DE" sz="2000" dirty="0"/>
              <a:t> Knowledge Discovery, 10(1):e1334, 2020.</a:t>
            </a:r>
          </a:p>
          <a:p>
            <a:endParaRPr lang="de-DE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65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W. K. Clifford. </a:t>
            </a:r>
            <a:r>
              <a:rPr lang="de-DE" sz="1200" dirty="0" err="1"/>
              <a:t>Preliminary</a:t>
            </a:r>
            <a:r>
              <a:rPr lang="de-DE" sz="1200" dirty="0"/>
              <a:t> </a:t>
            </a:r>
            <a:r>
              <a:rPr lang="de-DE" sz="1200" dirty="0" err="1"/>
              <a:t>sketch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bi-</a:t>
            </a:r>
            <a:r>
              <a:rPr lang="de-DE" sz="1200" dirty="0" err="1"/>
              <a:t>quaternions</a:t>
            </a:r>
            <a:r>
              <a:rPr lang="de-DE" sz="1200" dirty="0"/>
              <a:t>.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London </a:t>
            </a:r>
            <a:r>
              <a:rPr lang="de-DE" sz="1200" dirty="0" err="1"/>
              <a:t>Mathematical</a:t>
            </a:r>
            <a:r>
              <a:rPr lang="de-DE" sz="1200" dirty="0"/>
              <a:t> Society, </a:t>
            </a:r>
            <a:r>
              <a:rPr lang="de-DE" sz="1200" dirty="0" err="1"/>
              <a:t>pages</a:t>
            </a:r>
            <a:r>
              <a:rPr lang="de-DE" sz="1200" dirty="0"/>
              <a:t> 381—395, 1873.</a:t>
            </a:r>
          </a:p>
          <a:p>
            <a:r>
              <a:rPr lang="de-DE" sz="1200" dirty="0"/>
              <a:t>A. </a:t>
            </a:r>
            <a:r>
              <a:rPr lang="de-DE" sz="1200" dirty="0" err="1"/>
              <a:t>Griewank</a:t>
            </a:r>
            <a:r>
              <a:rPr lang="de-DE" sz="1200" dirty="0"/>
              <a:t>. </a:t>
            </a:r>
            <a:r>
              <a:rPr lang="de-DE" sz="1200" dirty="0" err="1"/>
              <a:t>Achieving</a:t>
            </a:r>
            <a:r>
              <a:rPr lang="de-DE" sz="1200" dirty="0"/>
              <a:t> </a:t>
            </a:r>
            <a:r>
              <a:rPr lang="de-DE" sz="1200" dirty="0" err="1"/>
              <a:t>logarithmic</a:t>
            </a:r>
            <a:r>
              <a:rPr lang="de-DE" sz="1200" dirty="0"/>
              <a:t> </a:t>
            </a:r>
            <a:r>
              <a:rPr lang="de-DE" sz="1200" dirty="0" err="1"/>
              <a:t>growth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temporal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spatial</a:t>
            </a:r>
            <a:r>
              <a:rPr lang="de-DE" sz="1200" dirty="0"/>
              <a:t> </a:t>
            </a:r>
            <a:r>
              <a:rPr lang="de-DE" sz="1200" dirty="0" err="1"/>
              <a:t>complexity</a:t>
            </a:r>
            <a:r>
              <a:rPr lang="de-DE" sz="1200" dirty="0"/>
              <a:t> in </a:t>
            </a:r>
            <a:r>
              <a:rPr lang="de-DE" sz="1200" dirty="0" err="1"/>
              <a:t>reverse</a:t>
            </a:r>
            <a:r>
              <a:rPr lang="de-DE" sz="1200" dirty="0"/>
              <a:t> </a:t>
            </a:r>
            <a:r>
              <a:rPr lang="de-DE" sz="1200" dirty="0" err="1"/>
              <a:t>automatic</a:t>
            </a:r>
            <a:r>
              <a:rPr lang="de-DE" sz="1200" dirty="0"/>
              <a:t> </a:t>
            </a:r>
            <a:r>
              <a:rPr lang="de-DE" sz="1200" dirty="0" err="1"/>
              <a:t>differentiation</a:t>
            </a:r>
            <a:r>
              <a:rPr lang="de-DE" sz="1200" dirty="0"/>
              <a:t>. </a:t>
            </a:r>
            <a:r>
              <a:rPr lang="de-DE" sz="1200" dirty="0" err="1"/>
              <a:t>Optimization</a:t>
            </a:r>
            <a:r>
              <a:rPr lang="de-DE" sz="1200" dirty="0"/>
              <a:t> </a:t>
            </a:r>
            <a:r>
              <a:rPr lang="de-DE" sz="1200" dirty="0" err="1"/>
              <a:t>Methods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Software, 1(1):35–54, 1992.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4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bgerundetes Rechteck 145">
            <a:extLst>
              <a:ext uri="{FF2B5EF4-FFF2-40B4-BE49-F238E27FC236}">
                <a16:creationId xmlns:a16="http://schemas.microsoft.com/office/drawing/2014/main" id="{4BC9E311-8FF0-DC42-8156-BDC72D2EF12E}"/>
              </a:ext>
            </a:extLst>
          </p:cNvPr>
          <p:cNvSpPr/>
          <p:nvPr/>
        </p:nvSpPr>
        <p:spPr>
          <a:xfrm>
            <a:off x="269759" y="1114890"/>
            <a:ext cx="8694853" cy="2425273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2F059E-AB40-7F4A-84BC-E7F337A9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174"/>
            <a:ext cx="8229600" cy="503238"/>
          </a:xfrm>
        </p:spPr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</a:t>
            </a:r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</a:t>
            </a:r>
            <a:r>
              <a:rPr lang="de-DE" dirty="0" err="1"/>
              <a:t>perspective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667B50-9A66-3443-AD93-D9A39161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143B50CD-0B00-7247-A3C5-0935DF0E6FFB}"/>
                  </a:ext>
                </a:extLst>
              </p:cNvPr>
              <p:cNvSpPr txBox="1"/>
              <p:nvPr/>
            </p:nvSpPr>
            <p:spPr>
              <a:xfrm>
                <a:off x="342322" y="1554812"/>
                <a:ext cx="2683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b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qz</m:t>
                    </m:r>
                  </m:oMath>
                </a14:m>
                <a:br>
                  <a:rPr lang="de-DE" b="0" i="0" dirty="0">
                    <a:latin typeface="Cambria Math" panose="02040503050406030204" pitchFamily="18" charset="0"/>
                  </a:rPr>
                </a:br>
                <a:r>
                  <a:rPr lang="de-DE" b="0" i="0" dirty="0">
                    <a:latin typeface="Cambria Math" panose="02040503050406030204" pitchFamily="18" charset="0"/>
                  </a:rPr>
                  <a:t>  </a:t>
                </a:r>
                <a:r>
                  <a:rPr lang="de-DE" b="0" i="0" dirty="0" err="1">
                    <a:latin typeface="Cambria Math" panose="02040503050406030204" pitchFamily="18" charset="0"/>
                  </a:rPr>
                  <a:t>for</a:t>
                </a:r>
                <a:r>
                  <a:rPr lang="de-DE" b="0" i="0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143B50CD-0B00-7247-A3C5-0935DF0E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2" y="1554812"/>
                <a:ext cx="2683306" cy="923330"/>
              </a:xfrm>
              <a:prstGeom prst="rect">
                <a:avLst/>
              </a:prstGeom>
              <a:blipFill>
                <a:blip r:embed="rId2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feld 58">
            <a:extLst>
              <a:ext uri="{FF2B5EF4-FFF2-40B4-BE49-F238E27FC236}">
                <a16:creationId xmlns:a16="http://schemas.microsoft.com/office/drawing/2014/main" id="{18A1FA0F-DE67-464D-941C-BD3808B05332}"/>
              </a:ext>
            </a:extLst>
          </p:cNvPr>
          <p:cNvSpPr txBox="1"/>
          <p:nvPr/>
        </p:nvSpPr>
        <p:spPr>
          <a:xfrm>
            <a:off x="457680" y="116104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Function</a:t>
            </a:r>
            <a:r>
              <a:rPr lang="de-DE" b="1" dirty="0"/>
              <a:t> f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8382063E-24DA-8544-8F54-8217944DF91C}"/>
              </a:ext>
            </a:extLst>
          </p:cNvPr>
          <p:cNvSpPr txBox="1"/>
          <p:nvPr/>
        </p:nvSpPr>
        <p:spPr>
          <a:xfrm>
            <a:off x="3550761" y="117056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Partial Derivatives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83F30B88-43D6-BF44-8B37-60DBC33BE052}"/>
              </a:ext>
            </a:extLst>
          </p:cNvPr>
          <p:cNvSpPr txBox="1"/>
          <p:nvPr/>
        </p:nvSpPr>
        <p:spPr>
          <a:xfrm>
            <a:off x="6718143" y="116706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Chain </a:t>
            </a:r>
            <a:r>
              <a:rPr lang="de-DE" b="1" dirty="0" err="1"/>
              <a:t>rule</a:t>
            </a:r>
            <a:r>
              <a:rPr lang="de-DE" b="1" dirty="0"/>
              <a:t> </a:t>
            </a:r>
            <a:r>
              <a:rPr lang="de-DE" b="1" dirty="0" err="1"/>
              <a:t>applied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B55E0337-9AAD-E740-9474-E4AA1DB615F6}"/>
                  </a:ext>
                </a:extLst>
              </p:cNvPr>
              <p:cNvSpPr txBox="1"/>
              <p:nvPr/>
            </p:nvSpPr>
            <p:spPr>
              <a:xfrm>
                <a:off x="3557143" y="1622097"/>
                <a:ext cx="980653" cy="114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B55E0337-9AAD-E740-9474-E4AA1DB61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43" y="1622097"/>
                <a:ext cx="980653" cy="1145698"/>
              </a:xfrm>
              <a:prstGeom prst="rect">
                <a:avLst/>
              </a:prstGeom>
              <a:blipFill>
                <a:blip r:embed="rId3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92D92411-F6CC-6344-9E9A-CDA73E954960}"/>
                  </a:ext>
                </a:extLst>
              </p:cNvPr>
              <p:cNvSpPr txBox="1"/>
              <p:nvPr/>
            </p:nvSpPr>
            <p:spPr>
              <a:xfrm>
                <a:off x="4789658" y="1553569"/>
                <a:ext cx="964816" cy="1239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6" name="Textfeld 125">
                <a:extLst>
                  <a:ext uri="{FF2B5EF4-FFF2-40B4-BE49-F238E27FC236}">
                    <a16:creationId xmlns:a16="http://schemas.microsoft.com/office/drawing/2014/main" id="{92D92411-F6CC-6344-9E9A-CDA73E95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58" y="1553569"/>
                <a:ext cx="964816" cy="1239698"/>
              </a:xfrm>
              <a:prstGeom prst="rect">
                <a:avLst/>
              </a:prstGeom>
              <a:blipFill>
                <a:blip r:embed="rId4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6BBA8C94-36A0-7D49-9451-C71B98726B2F}"/>
                  </a:ext>
                </a:extLst>
              </p:cNvPr>
              <p:cNvSpPr txBox="1"/>
              <p:nvPr/>
            </p:nvSpPr>
            <p:spPr>
              <a:xfrm>
                <a:off x="6718143" y="1569390"/>
                <a:ext cx="1775230" cy="1239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6BBA8C94-36A0-7D49-9451-C71B98726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143" y="1569390"/>
                <a:ext cx="1775230" cy="1239057"/>
              </a:xfrm>
              <a:prstGeom prst="rect">
                <a:avLst/>
              </a:prstGeom>
              <a:blipFill>
                <a:blip r:embed="rId5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90BCF387-4888-5148-9514-8CA4A966D15B}"/>
              </a:ext>
            </a:extLst>
          </p:cNvPr>
          <p:cNvSpPr txBox="1"/>
          <p:nvPr/>
        </p:nvSpPr>
        <p:spPr>
          <a:xfrm>
            <a:off x="322223" y="270958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   Gradient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086EE0ED-3B1F-DE43-A496-729BCF864BF9}"/>
                  </a:ext>
                </a:extLst>
              </p:cNvPr>
              <p:cNvSpPr txBox="1"/>
              <p:nvPr/>
            </p:nvSpPr>
            <p:spPr>
              <a:xfrm>
                <a:off x="522111" y="3117902"/>
                <a:ext cx="1925784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086EE0ED-3B1F-DE43-A496-729BCF86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1" y="3117902"/>
                <a:ext cx="1925784" cy="391261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feld 67">
            <a:extLst>
              <a:ext uri="{FF2B5EF4-FFF2-40B4-BE49-F238E27FC236}">
                <a16:creationId xmlns:a16="http://schemas.microsoft.com/office/drawing/2014/main" id="{DEBA8318-F230-6C4A-9240-4B1D823B5147}"/>
              </a:ext>
            </a:extLst>
          </p:cNvPr>
          <p:cNvSpPr txBox="1"/>
          <p:nvPr/>
        </p:nvSpPr>
        <p:spPr>
          <a:xfrm>
            <a:off x="6737412" y="3769073"/>
            <a:ext cx="22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Forward pass: </a:t>
            </a:r>
          </a:p>
          <a:p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gradients</a:t>
            </a:r>
            <a:r>
              <a:rPr lang="de-DE" dirty="0"/>
              <a:t> </a:t>
            </a:r>
          </a:p>
          <a:p>
            <a:r>
              <a:rPr lang="de-DE" dirty="0" err="1">
                <a:solidFill>
                  <a:srgbClr val="FF0000"/>
                </a:solidFill>
              </a:rPr>
              <a:t>Backward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rule</a:t>
            </a:r>
            <a:endParaRPr lang="de-DE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683D638-59B9-C94F-8940-FFF018022A82}"/>
              </a:ext>
            </a:extLst>
          </p:cNvPr>
          <p:cNvSpPr txBox="1"/>
          <p:nvPr/>
        </p:nvSpPr>
        <p:spPr>
          <a:xfrm>
            <a:off x="1115053" y="47365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58D24906-A950-F140-837A-7098F0D86CE3}"/>
              </a:ext>
            </a:extLst>
          </p:cNvPr>
          <p:cNvSpPr txBox="1"/>
          <p:nvPr/>
        </p:nvSpPr>
        <p:spPr>
          <a:xfrm>
            <a:off x="1001461" y="572963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-4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00806B3C-4909-674B-B67D-43C814BC47E6}"/>
              </a:ext>
            </a:extLst>
          </p:cNvPr>
          <p:cNvSpPr txBox="1"/>
          <p:nvPr/>
        </p:nvSpPr>
        <p:spPr>
          <a:xfrm>
            <a:off x="5602830" y="57431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014F5DE9-FAD4-794C-B1D9-39CDA36F12EB}"/>
              </a:ext>
            </a:extLst>
          </p:cNvPr>
          <p:cNvSpPr txBox="1"/>
          <p:nvPr/>
        </p:nvSpPr>
        <p:spPr>
          <a:xfrm>
            <a:off x="4245052" y="425571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(3,1,1)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feld 144">
                <a:extLst>
                  <a:ext uri="{FF2B5EF4-FFF2-40B4-BE49-F238E27FC236}">
                    <a16:creationId xmlns:a16="http://schemas.microsoft.com/office/drawing/2014/main" id="{E96E80D4-B59C-7E4C-867A-BCD9C20D1FEA}"/>
                  </a:ext>
                </a:extLst>
              </p:cNvPr>
              <p:cNvSpPr txBox="1"/>
              <p:nvPr/>
            </p:nvSpPr>
            <p:spPr>
              <a:xfrm>
                <a:off x="4789658" y="3151059"/>
                <a:ext cx="360848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−2,5,−4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−4,−4, 3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45" name="Textfeld 144">
                <a:extLst>
                  <a:ext uri="{FF2B5EF4-FFF2-40B4-BE49-F238E27FC236}">
                    <a16:creationId xmlns:a16="http://schemas.microsoft.com/office/drawing/2014/main" id="{E96E80D4-B59C-7E4C-867A-BCD9C20D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58" y="3151059"/>
                <a:ext cx="3608488" cy="391261"/>
              </a:xfrm>
              <a:prstGeom prst="rect">
                <a:avLst/>
              </a:prstGeom>
              <a:blipFill>
                <a:blip r:embed="rId7"/>
                <a:stretch>
                  <a:fillRect l="-1754" t="-9677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E1C4381E-EC4B-7A4E-AD7E-6DE279BA861D}"/>
                  </a:ext>
                </a:extLst>
              </p:cNvPr>
              <p:cNvSpPr/>
              <p:nvPr/>
            </p:nvSpPr>
            <p:spPr>
              <a:xfrm>
                <a:off x="5427092" y="4761335"/>
                <a:ext cx="1161152" cy="53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de-DE" dirty="0"/>
                  <a:t> )</a:t>
                </a:r>
              </a:p>
            </p:txBody>
          </p:sp>
        </mc:Choice>
        <mc:Fallback xmlns="">
          <p:sp>
            <p:nvSpPr>
              <p:cNvPr id="78" name="Rechteck 77">
                <a:extLst>
                  <a:ext uri="{FF2B5EF4-FFF2-40B4-BE49-F238E27FC236}">
                    <a16:creationId xmlns:a16="http://schemas.microsoft.com/office/drawing/2014/main" id="{E1C4381E-EC4B-7A4E-AD7E-6DE279BA8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92" y="4761335"/>
                <a:ext cx="1161152" cy="530017"/>
              </a:xfrm>
              <a:prstGeom prst="rect">
                <a:avLst/>
              </a:prstGeom>
              <a:blipFill>
                <a:blip r:embed="rId8"/>
                <a:stretch>
                  <a:fillRect l="-2174" r="-3261" b="-4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03690887-6091-744F-A2E3-C5CFC4D30B30}"/>
                  </a:ext>
                </a:extLst>
              </p:cNvPr>
              <p:cNvSpPr/>
              <p:nvPr/>
            </p:nvSpPr>
            <p:spPr>
              <a:xfrm>
                <a:off x="4047966" y="3669557"/>
                <a:ext cx="1133478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0" name="Rechteck 149">
                <a:extLst>
                  <a:ext uri="{FF2B5EF4-FFF2-40B4-BE49-F238E27FC236}">
                    <a16:creationId xmlns:a16="http://schemas.microsoft.com/office/drawing/2014/main" id="{03690887-6091-744F-A2E3-C5CFC4D30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966" y="3669557"/>
                <a:ext cx="1133478" cy="666336"/>
              </a:xfrm>
              <a:prstGeom prst="rect">
                <a:avLst/>
              </a:prstGeom>
              <a:blipFill>
                <a:blip r:embed="rId9"/>
                <a:stretch>
                  <a:fillRect l="-1099" r="-14286" b="-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Rechteck 160">
            <a:extLst>
              <a:ext uri="{FF2B5EF4-FFF2-40B4-BE49-F238E27FC236}">
                <a16:creationId xmlns:a16="http://schemas.microsoft.com/office/drawing/2014/main" id="{2FDFAC36-0ABA-3B4B-873F-C33D6C6A6B07}"/>
              </a:ext>
            </a:extLst>
          </p:cNvPr>
          <p:cNvSpPr/>
          <p:nvPr/>
        </p:nvSpPr>
        <p:spPr>
          <a:xfrm>
            <a:off x="3744522" y="5165446"/>
            <a:ext cx="14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0C2D4AAA-D97D-D549-8F04-49220EDA50BE}"/>
                  </a:ext>
                </a:extLst>
              </p:cNvPr>
              <p:cNvSpPr/>
              <p:nvPr/>
            </p:nvSpPr>
            <p:spPr>
              <a:xfrm>
                <a:off x="1485003" y="4131820"/>
                <a:ext cx="495970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0C2D4AAA-D97D-D549-8F04-49220EDA5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03" y="4131820"/>
                <a:ext cx="495970" cy="619016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3F0F769D-ECBF-DA4B-A5A5-4790A9151A38}"/>
                  </a:ext>
                </a:extLst>
              </p:cNvPr>
              <p:cNvSpPr/>
              <p:nvPr/>
            </p:nvSpPr>
            <p:spPr>
              <a:xfrm>
                <a:off x="1496378" y="5171465"/>
                <a:ext cx="496418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id="{3F0F769D-ECBF-DA4B-A5A5-4790A9151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78" y="5171465"/>
                <a:ext cx="496418" cy="666336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88F44DD2-BB83-A544-9255-3BE858ABDBF0}"/>
                  </a:ext>
                </a:extLst>
              </p:cNvPr>
              <p:cNvSpPr/>
              <p:nvPr/>
            </p:nvSpPr>
            <p:spPr>
              <a:xfrm>
                <a:off x="1476951" y="6126516"/>
                <a:ext cx="495970" cy="6190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id="{88F44DD2-BB83-A544-9255-3BE858ABD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51" y="6126516"/>
                <a:ext cx="495970" cy="619016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feld 139">
            <a:extLst>
              <a:ext uri="{FF2B5EF4-FFF2-40B4-BE49-F238E27FC236}">
                <a16:creationId xmlns:a16="http://schemas.microsoft.com/office/drawing/2014/main" id="{71FA8D0A-B803-AD43-82AA-79651CCA8480}"/>
              </a:ext>
            </a:extLst>
          </p:cNvPr>
          <p:cNvSpPr txBox="1"/>
          <p:nvPr/>
        </p:nvSpPr>
        <p:spPr>
          <a:xfrm>
            <a:off x="5590738" y="517956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(-12,-4,3)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7484AFD-8B6C-7C42-B0FE-8A74FBB13C11}"/>
              </a:ext>
            </a:extLst>
          </p:cNvPr>
          <p:cNvGrpSpPr/>
          <p:nvPr/>
        </p:nvGrpSpPr>
        <p:grpSpPr>
          <a:xfrm>
            <a:off x="604433" y="3949271"/>
            <a:ext cx="5923688" cy="2383242"/>
            <a:chOff x="604433" y="3949271"/>
            <a:chExt cx="5923688" cy="2383242"/>
          </a:xfrm>
        </p:grpSpPr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8B9FDD92-0E9A-1046-B69F-3DE11331BE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4756" y="5316064"/>
              <a:ext cx="432000" cy="4320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*</a:t>
              </a:r>
            </a:p>
          </p:txBody>
        </p:sp>
        <p:cxnSp>
          <p:nvCxnSpPr>
            <p:cNvPr id="118" name="Gerade Verbindung mit Pfeil 117">
              <a:extLst>
                <a:ext uri="{FF2B5EF4-FFF2-40B4-BE49-F238E27FC236}">
                  <a16:creationId xmlns:a16="http://schemas.microsoft.com/office/drawing/2014/main" id="{C43F1FF4-A5B1-FF46-8D85-EFCDDB4E5DED}"/>
                </a:ext>
              </a:extLst>
            </p:cNvPr>
            <p:cNvCxnSpPr>
              <a:cxnSpLocks/>
            </p:cNvCxnSpPr>
            <p:nvPr/>
          </p:nvCxnSpPr>
          <p:spPr>
            <a:xfrm>
              <a:off x="5536756" y="5511106"/>
              <a:ext cx="991365" cy="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5B06D96-F8DA-F544-94DA-4A4632037AAE}"/>
                </a:ext>
              </a:extLst>
            </p:cNvPr>
            <p:cNvGrpSpPr/>
            <p:nvPr/>
          </p:nvGrpSpPr>
          <p:grpSpPr>
            <a:xfrm>
              <a:off x="686184" y="4931197"/>
              <a:ext cx="432048" cy="434756"/>
              <a:chOff x="1259632" y="2346172"/>
              <a:chExt cx="432048" cy="434756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5306938-F338-E34B-AE3F-43BB90276861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148" name="Textfeld 147">
                <a:extLst>
                  <a:ext uri="{FF2B5EF4-FFF2-40B4-BE49-F238E27FC236}">
                    <a16:creationId xmlns:a16="http://schemas.microsoft.com/office/drawing/2014/main" id="{EE5A5C33-D320-DF4C-B881-1F54171E4CAE}"/>
                  </a:ext>
                </a:extLst>
              </p:cNvPr>
              <p:cNvSpPr txBox="1"/>
              <p:nvPr/>
            </p:nvSpPr>
            <p:spPr>
              <a:xfrm>
                <a:off x="1309165" y="2346172"/>
                <a:ext cx="3706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aseline="-25000" dirty="0" err="1"/>
                  <a:t>y</a:t>
                </a:r>
                <a:endParaRPr lang="de-DE" baseline="-25000" dirty="0"/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161E1F66-22C9-E74E-803C-DC148D5AF2BA}"/>
                </a:ext>
              </a:extLst>
            </p:cNvPr>
            <p:cNvGrpSpPr/>
            <p:nvPr/>
          </p:nvGrpSpPr>
          <p:grpSpPr>
            <a:xfrm>
              <a:off x="604433" y="5900465"/>
              <a:ext cx="432048" cy="432048"/>
              <a:chOff x="1259632" y="4725144"/>
              <a:chExt cx="432048" cy="43204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4AFD6ED-285A-294C-A9C9-DC2465590EC4}"/>
                  </a:ext>
                </a:extLst>
              </p:cNvPr>
              <p:cNvSpPr/>
              <p:nvPr/>
            </p:nvSpPr>
            <p:spPr>
              <a:xfrm>
                <a:off x="1259632" y="4725144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Textfeld 152">
                <a:extLst>
                  <a:ext uri="{FF2B5EF4-FFF2-40B4-BE49-F238E27FC236}">
                    <a16:creationId xmlns:a16="http://schemas.microsoft.com/office/drawing/2014/main" id="{F8283CF2-1694-A24F-B3FE-665B9211C354}"/>
                  </a:ext>
                </a:extLst>
              </p:cNvPr>
              <p:cNvSpPr txBox="1"/>
              <p:nvPr/>
            </p:nvSpPr>
            <p:spPr>
              <a:xfrm>
                <a:off x="1312727" y="4742434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z</a:t>
                </a:r>
                <a:endParaRPr lang="de-DE" baseline="-2500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7B4A7276-2538-1D41-A1A8-A3AE8148D0AD}"/>
                </a:ext>
              </a:extLst>
            </p:cNvPr>
            <p:cNvGrpSpPr/>
            <p:nvPr/>
          </p:nvGrpSpPr>
          <p:grpSpPr>
            <a:xfrm>
              <a:off x="695527" y="3949271"/>
              <a:ext cx="432048" cy="432048"/>
              <a:chOff x="1259632" y="4725144"/>
              <a:chExt cx="432048" cy="432048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2E8E51-1834-464D-84CB-C2D0DBAA38EB}"/>
                  </a:ext>
                </a:extLst>
              </p:cNvPr>
              <p:cNvSpPr/>
              <p:nvPr/>
            </p:nvSpPr>
            <p:spPr>
              <a:xfrm>
                <a:off x="1259632" y="4725144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8340993B-6D06-6840-90C0-E0A9B9D1117D}"/>
                  </a:ext>
                </a:extLst>
              </p:cNvPr>
              <p:cNvSpPr txBox="1"/>
              <p:nvPr/>
            </p:nvSpPr>
            <p:spPr>
              <a:xfrm>
                <a:off x="1312727" y="4742434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x</a:t>
                </a:r>
                <a:endParaRPr lang="de-DE" baseline="-25000" dirty="0"/>
              </a:p>
            </p:txBody>
          </p:sp>
        </p:grp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9686F7F-D442-294C-A549-D84AF7963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1391" y="4374377"/>
              <a:ext cx="432000" cy="4320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+</a:t>
              </a:r>
            </a:p>
          </p:txBody>
        </p:sp>
        <p:cxnSp>
          <p:nvCxnSpPr>
            <p:cNvPr id="103" name="Gewinkelte Verbindung 102">
              <a:extLst>
                <a:ext uri="{FF2B5EF4-FFF2-40B4-BE49-F238E27FC236}">
                  <a16:creationId xmlns:a16="http://schemas.microsoft.com/office/drawing/2014/main" id="{CC3BE134-A3CE-CE47-98A1-1430F656FD85}"/>
                </a:ext>
              </a:extLst>
            </p:cNvPr>
            <p:cNvCxnSpPr>
              <a:cxnSpLocks/>
            </p:cNvCxnSpPr>
            <p:nvPr/>
          </p:nvCxnSpPr>
          <p:spPr>
            <a:xfrm>
              <a:off x="1205771" y="4070741"/>
              <a:ext cx="2778155" cy="266311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winkelte Verbindung 164">
              <a:extLst>
                <a:ext uri="{FF2B5EF4-FFF2-40B4-BE49-F238E27FC236}">
                  <a16:creationId xmlns:a16="http://schemas.microsoft.com/office/drawing/2014/main" id="{A7765DB4-9995-384B-A06E-CEA6CDCDEF38}"/>
                </a:ext>
              </a:extLst>
            </p:cNvPr>
            <p:cNvCxnSpPr>
              <a:cxnSpLocks/>
              <a:stCxn id="148" idx="3"/>
              <a:endCxn id="36" idx="2"/>
            </p:cNvCxnSpPr>
            <p:nvPr/>
          </p:nvCxnSpPr>
          <p:spPr>
            <a:xfrm flipV="1">
              <a:off x="1106331" y="4806377"/>
              <a:ext cx="2791060" cy="263320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winkelte Verbindung 168">
              <a:extLst>
                <a:ext uri="{FF2B5EF4-FFF2-40B4-BE49-F238E27FC236}">
                  <a16:creationId xmlns:a16="http://schemas.microsoft.com/office/drawing/2014/main" id="{1CC12342-10F0-B443-A30A-6D4AA6FA565A}"/>
                </a:ext>
              </a:extLst>
            </p:cNvPr>
            <p:cNvCxnSpPr>
              <a:cxnSpLocks/>
              <a:stCxn id="36" idx="3"/>
              <a:endCxn id="100" idx="0"/>
            </p:cNvCxnSpPr>
            <p:nvPr/>
          </p:nvCxnSpPr>
          <p:spPr>
            <a:xfrm>
              <a:off x="4113391" y="4590377"/>
              <a:ext cx="1207365" cy="725687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winkelte Verbindung 200">
              <a:extLst>
                <a:ext uri="{FF2B5EF4-FFF2-40B4-BE49-F238E27FC236}">
                  <a16:creationId xmlns:a16="http://schemas.microsoft.com/office/drawing/2014/main" id="{3C063E83-3FF5-6742-9492-0B7820FD4822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V="1">
              <a:off x="1014510" y="5748064"/>
              <a:ext cx="4306246" cy="387866"/>
            </a:xfrm>
            <a:prstGeom prst="bentConnector2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feld 205">
            <a:extLst>
              <a:ext uri="{FF2B5EF4-FFF2-40B4-BE49-F238E27FC236}">
                <a16:creationId xmlns:a16="http://schemas.microsoft.com/office/drawing/2014/main" id="{1CE7ABC3-6523-1D43-80AB-DD1A409FB9EB}"/>
              </a:ext>
            </a:extLst>
          </p:cNvPr>
          <p:cNvSpPr txBox="1"/>
          <p:nvPr/>
        </p:nvSpPr>
        <p:spPr>
          <a:xfrm>
            <a:off x="1048092" y="374445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14" name="Textfeld 213">
            <a:extLst>
              <a:ext uri="{FF2B5EF4-FFF2-40B4-BE49-F238E27FC236}">
                <a16:creationId xmlns:a16="http://schemas.microsoft.com/office/drawing/2014/main" id="{48FD72EE-B0CC-F247-9335-FA00E57D29F5}"/>
              </a:ext>
            </a:extLst>
          </p:cNvPr>
          <p:cNvSpPr txBox="1"/>
          <p:nvPr/>
        </p:nvSpPr>
        <p:spPr>
          <a:xfrm>
            <a:off x="1105072" y="613353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4D37A5B8-7ADD-FB4E-A374-639BF8E8046D}"/>
              </a:ext>
            </a:extLst>
          </p:cNvPr>
          <p:cNvSpPr txBox="1"/>
          <p:nvPr/>
        </p:nvSpPr>
        <p:spPr>
          <a:xfrm>
            <a:off x="1036818" y="415356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217" name="Textfeld 216">
            <a:extLst>
              <a:ext uri="{FF2B5EF4-FFF2-40B4-BE49-F238E27FC236}">
                <a16:creationId xmlns:a16="http://schemas.microsoft.com/office/drawing/2014/main" id="{E2A97A00-E061-404E-98B5-846F1C49288D}"/>
              </a:ext>
            </a:extLst>
          </p:cNvPr>
          <p:cNvSpPr txBox="1"/>
          <p:nvPr/>
        </p:nvSpPr>
        <p:spPr>
          <a:xfrm>
            <a:off x="1122558" y="512500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Rechteck 219">
                <a:extLst>
                  <a:ext uri="{FF2B5EF4-FFF2-40B4-BE49-F238E27FC236}">
                    <a16:creationId xmlns:a16="http://schemas.microsoft.com/office/drawing/2014/main" id="{F35EC266-DAC1-EC4E-BA33-AB7549DC587A}"/>
                  </a:ext>
                </a:extLst>
              </p:cNvPr>
              <p:cNvSpPr/>
              <p:nvPr/>
            </p:nvSpPr>
            <p:spPr>
              <a:xfrm>
                <a:off x="5888518" y="5664894"/>
                <a:ext cx="495970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0" name="Rechteck 219">
                <a:extLst>
                  <a:ext uri="{FF2B5EF4-FFF2-40B4-BE49-F238E27FC236}">
                    <a16:creationId xmlns:a16="http://schemas.microsoft.com/office/drawing/2014/main" id="{F35EC266-DAC1-EC4E-BA33-AB7549DC5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518" y="5664894"/>
                <a:ext cx="495970" cy="667619"/>
              </a:xfrm>
              <a:prstGeom prst="rect">
                <a:avLst/>
              </a:prstGeom>
              <a:blipFill>
                <a:blip r:embed="rId1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feld 220">
            <a:extLst>
              <a:ext uri="{FF2B5EF4-FFF2-40B4-BE49-F238E27FC236}">
                <a16:creationId xmlns:a16="http://schemas.microsoft.com/office/drawing/2014/main" id="{48360EC8-4377-E94A-8AAB-2EEAD4440D73}"/>
              </a:ext>
            </a:extLst>
          </p:cNvPr>
          <p:cNvSpPr txBox="1"/>
          <p:nvPr/>
        </p:nvSpPr>
        <p:spPr>
          <a:xfrm>
            <a:off x="4274374" y="473489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222" name="Textfeld 221">
            <a:extLst>
              <a:ext uri="{FF2B5EF4-FFF2-40B4-BE49-F238E27FC236}">
                <a16:creationId xmlns:a16="http://schemas.microsoft.com/office/drawing/2014/main" id="{927A64AA-8A34-D54E-A837-7D061311C385}"/>
              </a:ext>
            </a:extLst>
          </p:cNvPr>
          <p:cNvSpPr txBox="1"/>
          <p:nvPr/>
        </p:nvSpPr>
        <p:spPr>
          <a:xfrm>
            <a:off x="3354811" y="314253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(In </a:t>
            </a:r>
            <a:r>
              <a:rPr lang="de-DE" dirty="0" err="1"/>
              <a:t>particular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97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124" grpId="0"/>
      <p:bldP spid="125" grpId="0"/>
      <p:bldP spid="60" grpId="0"/>
      <p:bldP spid="126" grpId="0"/>
      <p:bldP spid="128" grpId="0"/>
      <p:bldP spid="62" grpId="0"/>
      <p:bldP spid="64" grpId="0"/>
      <p:bldP spid="68" grpId="0"/>
      <p:bldP spid="70" grpId="0"/>
      <p:bldP spid="136" grpId="0"/>
      <p:bldP spid="137" grpId="0"/>
      <p:bldP spid="138" grpId="0"/>
      <p:bldP spid="145" grpId="0"/>
      <p:bldP spid="78" grpId="0"/>
      <p:bldP spid="150" grpId="0"/>
      <p:bldP spid="80" grpId="0"/>
      <p:bldP spid="162" grpId="0"/>
      <p:bldP spid="163" grpId="0" animBg="1"/>
      <p:bldP spid="140" grpId="0"/>
      <p:bldP spid="206" grpId="0"/>
      <p:bldP spid="214" grpId="0"/>
      <p:bldP spid="216" grpId="0"/>
      <p:bldP spid="217" grpId="0"/>
      <p:bldP spid="220" grpId="0"/>
      <p:bldP spid="221" grpId="0"/>
      <p:bldP spid="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19AA9-4355-6549-8924-3F0D6000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66B9137-509F-4045-904C-0665D8769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To </a:t>
                </a:r>
                <a:r>
                  <a:rPr lang="de-DE" dirty="0" err="1"/>
                  <a:t>solve</a:t>
                </a:r>
                <a:r>
                  <a:rPr lang="de-DE" dirty="0"/>
                  <a:t> </a:t>
                </a:r>
                <a:r>
                  <a:rPr lang="de-DE" dirty="0" err="1"/>
                  <a:t>optimisation</a:t>
                </a:r>
                <a:r>
                  <a:rPr lang="de-DE" dirty="0"/>
                  <a:t> </a:t>
                </a:r>
                <a:r>
                  <a:rPr lang="de-DE" dirty="0" err="1"/>
                  <a:t>problems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</a:t>
                </a:r>
                <a:r>
                  <a:rPr lang="de-DE" dirty="0" err="1"/>
                  <a:t>gradient</a:t>
                </a:r>
                <a:r>
                  <a:rPr lang="de-DE" dirty="0"/>
                  <a:t> </a:t>
                </a:r>
                <a:r>
                  <a:rPr lang="de-DE" dirty="0" err="1"/>
                  <a:t>methods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need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compute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gradients</a:t>
                </a:r>
                <a:r>
                  <a:rPr lang="de-DE" dirty="0"/>
                  <a:t> (derivatives)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objective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respect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. </a:t>
                </a:r>
              </a:p>
              <a:p>
                <a:pPr lvl="1"/>
                <a:r>
                  <a:rPr lang="de-DE" dirty="0"/>
                  <a:t>In </a:t>
                </a:r>
                <a:r>
                  <a:rPr lang="de-DE" dirty="0" err="1"/>
                  <a:t>neural</a:t>
                </a:r>
                <a:r>
                  <a:rPr lang="de-DE" dirty="0"/>
                  <a:t> </a:t>
                </a:r>
                <a:r>
                  <a:rPr lang="de-DE" dirty="0" err="1"/>
                  <a:t>nets</a:t>
                </a:r>
                <a:r>
                  <a:rPr lang="de-DE" dirty="0"/>
                  <a:t> </a:t>
                </a:r>
                <a:r>
                  <a:rPr lang="de-DE" dirty="0" err="1"/>
                  <a:t>we’re</a:t>
                </a:r>
                <a:r>
                  <a:rPr lang="de-DE" dirty="0"/>
                  <a:t> </a:t>
                </a:r>
                <a:r>
                  <a:rPr lang="de-DE" dirty="0" err="1"/>
                  <a:t>talking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gradients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respect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AD </a:t>
                </a:r>
                <a:r>
                  <a:rPr lang="de-DE" dirty="0" err="1"/>
                  <a:t>is</a:t>
                </a:r>
                <a:r>
                  <a:rPr lang="de-DE" dirty="0"/>
                  <a:t> at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heart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„</a:t>
                </a:r>
                <a:r>
                  <a:rPr lang="de-DE" dirty="0" err="1"/>
                  <a:t>Differentiable</a:t>
                </a:r>
                <a:r>
                  <a:rPr lang="de-DE" dirty="0"/>
                  <a:t> </a:t>
                </a:r>
                <a:r>
                  <a:rPr lang="de-DE" dirty="0" err="1"/>
                  <a:t>Programming</a:t>
                </a:r>
                <a:r>
                  <a:rPr lang="de-DE" dirty="0"/>
                  <a:t>“ (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next</a:t>
                </a:r>
                <a:r>
                  <a:rPr lang="de-DE" dirty="0"/>
                  <a:t> </a:t>
                </a:r>
                <a:r>
                  <a:rPr lang="de-DE" dirty="0" err="1"/>
                  <a:t>big</a:t>
                </a:r>
                <a:r>
                  <a:rPr lang="de-DE" dirty="0"/>
                  <a:t> </a:t>
                </a:r>
                <a:r>
                  <a:rPr lang="de-DE" dirty="0" err="1"/>
                  <a:t>thing</a:t>
                </a:r>
                <a:r>
                  <a:rPr lang="de-DE" dirty="0"/>
                  <a:t> after </a:t>
                </a:r>
                <a:r>
                  <a:rPr lang="de-DE" dirty="0" err="1"/>
                  <a:t>deep</a:t>
                </a:r>
                <a:r>
                  <a:rPr lang="de-DE" dirty="0"/>
                  <a:t> </a:t>
                </a:r>
                <a:r>
                  <a:rPr lang="de-DE" dirty="0" err="1"/>
                  <a:t>learning</a:t>
                </a:r>
                <a:r>
                  <a:rPr lang="de-DE" dirty="0"/>
                  <a:t>)</a:t>
                </a:r>
              </a:p>
              <a:p>
                <a:pPr lvl="2"/>
                <a:r>
                  <a:rPr lang="de-DE" dirty="0"/>
                  <a:t>AD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topic</a:t>
                </a:r>
                <a:r>
                  <a:rPr lang="de-DE" dirty="0"/>
                  <a:t> on </a:t>
                </a:r>
                <a:r>
                  <a:rPr lang="de-DE" dirty="0" err="1"/>
                  <a:t>its</a:t>
                </a:r>
                <a:r>
                  <a:rPr lang="de-DE" dirty="0"/>
                  <a:t> </a:t>
                </a:r>
                <a:r>
                  <a:rPr lang="de-DE" dirty="0" err="1"/>
                  <a:t>own</a:t>
                </a:r>
                <a:r>
                  <a:rPr lang="de-DE" dirty="0"/>
                  <a:t> </a:t>
                </a:r>
              </a:p>
              <a:p>
                <a:pPr lvl="2"/>
                <a:r>
                  <a:rPr lang="de-DE" dirty="0"/>
                  <a:t>But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been</a:t>
                </a:r>
                <a:r>
                  <a:rPr lang="de-DE" dirty="0"/>
                  <a:t> </a:t>
                </a:r>
                <a:r>
                  <a:rPr lang="de-DE" dirty="0" err="1"/>
                  <a:t>come</a:t>
                </a:r>
                <a:r>
                  <a:rPr lang="de-DE" dirty="0"/>
                  <a:t> </a:t>
                </a:r>
                <a:r>
                  <a:rPr lang="de-DE" dirty="0" err="1"/>
                  <a:t>into</a:t>
                </a:r>
                <a:r>
                  <a:rPr lang="de-DE" dirty="0"/>
                  <a:t> </a:t>
                </a:r>
                <a:r>
                  <a:rPr lang="de-DE" dirty="0" err="1"/>
                  <a:t>focus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Differentiable</a:t>
                </a:r>
                <a:r>
                  <a:rPr lang="de-DE" dirty="0"/>
                  <a:t> </a:t>
                </a:r>
                <a:r>
                  <a:rPr lang="de-DE" dirty="0" err="1"/>
                  <a:t>Programming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lead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:r>
                  <a:rPr lang="de-DE" dirty="0" err="1"/>
                  <a:t>develeopments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intersection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programming</a:t>
                </a:r>
                <a:r>
                  <a:rPr lang="de-DE" dirty="0"/>
                  <a:t> </a:t>
                </a:r>
                <a:r>
                  <a:rPr lang="de-DE" dirty="0" err="1"/>
                  <a:t>languages</a:t>
                </a:r>
                <a:r>
                  <a:rPr lang="de-DE" dirty="0"/>
                  <a:t>, </a:t>
                </a:r>
                <a:r>
                  <a:rPr lang="de-DE" dirty="0" err="1"/>
                  <a:t>numerical</a:t>
                </a:r>
                <a:r>
                  <a:rPr lang="de-DE" dirty="0"/>
                  <a:t> </a:t>
                </a:r>
                <a:r>
                  <a:rPr lang="de-DE" dirty="0" err="1"/>
                  <a:t>computing</a:t>
                </a:r>
                <a:r>
                  <a:rPr lang="de-DE" dirty="0"/>
                  <a:t>,  </a:t>
                </a:r>
                <a:r>
                  <a:rPr lang="de-DE" dirty="0" err="1"/>
                  <a:t>and</a:t>
                </a:r>
                <a:r>
                  <a:rPr lang="de-DE" dirty="0"/>
                  <a:t> ML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66B9137-509F-4045-904C-0665D8769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06DDE6-9BD2-3743-A616-3F150813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79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84D0C24-2583-C246-8EAF-96202912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3C93D8E7-20E5-5F40-87C9-54C1033B137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de-DE" dirty="0"/>
                  <a:t>Symbolically </a:t>
                </a:r>
                <a:r>
                  <a:rPr lang="de-DE" dirty="0" err="1"/>
                  <a:t>differentiate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respect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its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hand</a:t>
                </a:r>
                <a:endParaRPr lang="de-DE" dirty="0"/>
              </a:p>
              <a:p>
                <a:pPr lvl="1"/>
                <a:r>
                  <a:rPr lang="de-DE" dirty="0" err="1"/>
                  <a:t>using</a:t>
                </a:r>
                <a:r>
                  <a:rPr lang="de-DE" dirty="0"/>
                  <a:t> a CAS </a:t>
                </a:r>
              </a:p>
              <a:p>
                <a:r>
                  <a:rPr lang="de-DE" dirty="0" err="1"/>
                  <a:t>Make</a:t>
                </a:r>
                <a:r>
                  <a:rPr lang="de-DE" dirty="0"/>
                  <a:t> </a:t>
                </a:r>
                <a:r>
                  <a:rPr lang="de-DE" dirty="0" err="1"/>
                  <a:t>estimates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finite </a:t>
                </a:r>
                <a:r>
                  <a:rPr lang="de-DE" dirty="0" err="1"/>
                  <a:t>differences</a:t>
                </a:r>
                <a:r>
                  <a:rPr lang="de-DE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Automatic</a:t>
                </a:r>
                <a:r>
                  <a:rPr lang="de-DE" dirty="0"/>
                  <a:t> Differentiation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3C93D8E7-20E5-5F40-87C9-54C1033B1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135" t="-1238" b="-150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9116137-EA5E-5640-9072-6E92A3C56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Problem: </a:t>
            </a:r>
            <a:r>
              <a:rPr lang="de-DE" dirty="0" err="1"/>
              <a:t>Static</a:t>
            </a:r>
            <a:r>
              <a:rPr lang="de-DE" dirty="0"/>
              <a:t>,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swell</a:t>
            </a:r>
            <a:r>
              <a:rPr lang="de-DE" dirty="0"/>
              <a:t>. </a:t>
            </a:r>
            <a:r>
              <a:rPr lang="de-DE" dirty="0" err="1"/>
              <a:t>Can‘t</a:t>
            </a:r>
            <a:r>
              <a:rPr lang="de-DE" dirty="0"/>
              <a:t> </a:t>
            </a:r>
            <a:r>
              <a:rPr lang="de-DE" dirty="0" err="1"/>
              <a:t>differentiate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Problem: </a:t>
            </a:r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 (such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rounding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truncation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51D1DF-033F-9E4B-B44D-222DFAF9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88A9108-8EB4-C542-8139-FEC21B5B9F3E}"/>
              </a:ext>
            </a:extLst>
          </p:cNvPr>
          <p:cNvSpPr/>
          <p:nvPr/>
        </p:nvSpPr>
        <p:spPr>
          <a:xfrm>
            <a:off x="179387" y="1196752"/>
            <a:ext cx="8518526" cy="3600400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 eaLnBrk="1" hangingPunct="1">
              <a:buNone/>
            </a:pPr>
            <a:endParaRPr lang="tr-TR" sz="2400" kern="0" dirty="0">
              <a:ea typeface="ＭＳ Ｐゴシック" charset="0"/>
            </a:endParaRPr>
          </a:p>
          <a:p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5736D5-0F81-4D43-A409-5C434397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symbolic</a:t>
            </a:r>
            <a:r>
              <a:rPr lang="de-DE" dirty="0"/>
              <a:t> </a:t>
            </a:r>
            <a:r>
              <a:rPr lang="de-DE" dirty="0" err="1"/>
              <a:t>computation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BD9B81-BDC9-544E-84F8-E47B99BD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0E601D1A-10E4-C741-8773-4254019454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8313" y="1412776"/>
                <a:ext cx="8229600" cy="3472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kern="0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 kern="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i="1" kern="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kern="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kern="0" dirty="0"/>
                  <a:t>    (</a:t>
                </a:r>
                <a:r>
                  <a:rPr lang="de-DE" kern="0" dirty="0" err="1"/>
                  <a:t>Product</a:t>
                </a:r>
                <a:r>
                  <a:rPr lang="de-DE" kern="0" dirty="0"/>
                  <a:t> </a:t>
                </a:r>
                <a:r>
                  <a:rPr lang="de-DE" kern="0" dirty="0" err="1"/>
                  <a:t>rule</a:t>
                </a:r>
                <a:r>
                  <a:rPr lang="de-DE" kern="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) : = </m:t>
                    </m:r>
                    <m:r>
                      <a:rPr lang="de-DE" i="1" kern="0" dirty="0" err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)∙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kern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b="0" i="1" kern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kern="0" dirty="0"/>
                  <a:t> </a:t>
                </a:r>
                <a:r>
                  <a:rPr lang="de-DE" kern="0" dirty="0" err="1"/>
                  <a:t>and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kern="0" dirty="0"/>
                  <a:t> </a:t>
                </a:r>
                <a:r>
                  <a:rPr lang="de-DE" kern="0" dirty="0" err="1"/>
                  <a:t>have</a:t>
                </a:r>
                <a:r>
                  <a:rPr lang="de-DE" kern="0" dirty="0"/>
                  <a:t> </a:t>
                </a:r>
                <a:r>
                  <a:rPr lang="de-DE" kern="0" dirty="0" err="1"/>
                  <a:t>two</a:t>
                </a:r>
                <a:r>
                  <a:rPr lang="de-DE" kern="0" dirty="0"/>
                  <a:t> </a:t>
                </a:r>
                <a:r>
                  <a:rPr lang="de-DE" kern="0" dirty="0" err="1"/>
                  <a:t>components</a:t>
                </a:r>
                <a:r>
                  <a:rPr lang="de-DE" kern="0" dirty="0"/>
                  <a:t> in </a:t>
                </a:r>
                <a:r>
                  <a:rPr lang="de-DE" kern="0" dirty="0" err="1"/>
                  <a:t>common</a:t>
                </a:r>
                <a:r>
                  <a:rPr lang="de-DE" kern="0" dirty="0"/>
                  <a:t> </a:t>
                </a:r>
              </a:p>
              <a:p>
                <a:pPr lvl="1"/>
                <a:r>
                  <a:rPr lang="de-DE" kern="0" dirty="0"/>
                  <a:t>This </a:t>
                </a:r>
                <a:r>
                  <a:rPr lang="de-DE" kern="0" dirty="0" err="1"/>
                  <a:t>may</a:t>
                </a:r>
                <a:r>
                  <a:rPr lang="de-DE" kern="0" dirty="0"/>
                  <a:t> also </a:t>
                </a:r>
                <a:r>
                  <a:rPr lang="de-DE" kern="0" dirty="0" err="1"/>
                  <a:t>be</a:t>
                </a:r>
                <a:r>
                  <a:rPr lang="de-DE" kern="0" dirty="0"/>
                  <a:t> </a:t>
                </a:r>
                <a:r>
                  <a:rPr lang="de-DE" kern="0" dirty="0" err="1"/>
                  <a:t>the</a:t>
                </a:r>
                <a:r>
                  <a:rPr lang="de-DE" kern="0" dirty="0"/>
                  <a:t> </a:t>
                </a:r>
                <a:r>
                  <a:rPr lang="de-DE" kern="0" dirty="0" err="1"/>
                  <a:t>case</a:t>
                </a:r>
                <a:r>
                  <a:rPr lang="de-DE" kern="0" dirty="0"/>
                  <a:t> for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kern="0" dirty="0"/>
                  <a:t>. </a:t>
                </a:r>
              </a:p>
              <a:p>
                <a:pPr lvl="1"/>
                <a:r>
                  <a:rPr lang="de-DE" kern="0" dirty="0" err="1"/>
                  <a:t>Symbollicaly</a:t>
                </a:r>
                <a:r>
                  <a:rPr lang="de-DE" kern="0" dirty="0"/>
                  <a:t> </a:t>
                </a:r>
                <a:r>
                  <a:rPr lang="de-DE" kern="0" dirty="0" err="1"/>
                  <a:t>calculating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kern="0" dirty="0"/>
                  <a:t> </a:t>
                </a:r>
                <a:r>
                  <a:rPr lang="de-DE" kern="0" dirty="0" err="1"/>
                  <a:t>won‘t</a:t>
                </a:r>
                <a:r>
                  <a:rPr lang="de-DE" kern="0" dirty="0"/>
                  <a:t> </a:t>
                </a:r>
                <a:r>
                  <a:rPr lang="de-DE" kern="0" dirty="0" err="1"/>
                  <a:t>profit</a:t>
                </a:r>
                <a:r>
                  <a:rPr lang="de-DE" kern="0" dirty="0"/>
                  <a:t> </a:t>
                </a:r>
                <a:r>
                  <a:rPr lang="de-DE" kern="0" dirty="0" err="1"/>
                  <a:t>from</a:t>
                </a:r>
                <a:r>
                  <a:rPr lang="de-DE" kern="0" dirty="0"/>
                  <a:t> </a:t>
                </a:r>
                <a:r>
                  <a:rPr lang="de-DE" kern="0" dirty="0" err="1"/>
                  <a:t>common</a:t>
                </a:r>
                <a:r>
                  <a:rPr lang="de-DE" kern="0" dirty="0"/>
                  <a:t> </a:t>
                </a:r>
                <a:r>
                  <a:rPr lang="de-DE" kern="0" dirty="0" err="1"/>
                  <a:t>parts</a:t>
                </a:r>
                <a:r>
                  <a:rPr lang="de-DE" kern="0" dirty="0"/>
                  <a:t> </a:t>
                </a:r>
                <a:r>
                  <a:rPr lang="de-DE" kern="0" dirty="0" err="1"/>
                  <a:t>of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kern="0" dirty="0" err="1"/>
                  <a:t>and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de-DE" kern="0" dirty="0"/>
              </a:p>
              <a:p>
                <a:pPr marL="0" indent="0">
                  <a:buNone/>
                </a:pPr>
                <a:r>
                  <a:rPr lang="de-DE" kern="0" dirty="0"/>
                  <a:t>	</a:t>
                </a:r>
              </a:p>
            </p:txBody>
          </p:sp>
        </mc:Choice>
        <mc:Fallback xmlns="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0E601D1A-10E4-C741-8773-425401945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412776"/>
                <a:ext cx="8229600" cy="34729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8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F344E-BD12-E748-A0E1-71DEEA9D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6D89087-D6D9-C34D-84A7-724F279307D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24744"/>
                <a:ext cx="4114800" cy="5112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/>
                  <a:t>Truncation </a:t>
                </a:r>
                <a:r>
                  <a:rPr lang="de-DE" sz="2400" dirty="0" err="1"/>
                  <a:t>error</a:t>
                </a:r>
                <a:r>
                  <a:rPr lang="de-DE" sz="2400" dirty="0"/>
                  <a:t>: Approximation </a:t>
                </a:r>
                <a:r>
                  <a:rPr lang="de-DE" sz="2400" dirty="0" err="1"/>
                  <a:t>error</a:t>
                </a:r>
                <a:r>
                  <a:rPr lang="de-DE" sz="2400" dirty="0"/>
                  <a:t> due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not </a:t>
                </a:r>
                <a:r>
                  <a:rPr lang="de-DE" sz="2400" dirty="0" err="1"/>
                  <a:t>sufficiently</a:t>
                </a:r>
                <a:r>
                  <a:rPr lang="de-DE" sz="2400" dirty="0"/>
                  <a:t> </a:t>
                </a:r>
                <a:r>
                  <a:rPr lang="de-DE" sz="2400" dirty="0">
                    <a:solidFill>
                      <a:srgbClr val="3C8C93"/>
                    </a:solidFill>
                  </a:rPr>
                  <a:t>small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de-DE" sz="2400" dirty="0"/>
              </a:p>
              <a:p>
                <a:pPr lvl="1"/>
                <a:r>
                  <a:rPr lang="de-DE" dirty="0"/>
                  <a:t> </a:t>
                </a:r>
                <a:r>
                  <a:rPr lang="de-DE" dirty="0" err="1"/>
                  <a:t>tends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0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→ 0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57150" indent="0">
                  <a:buNone/>
                </a:pPr>
                <a:r>
                  <a:rPr lang="de-DE" sz="2400" dirty="0"/>
                  <a:t>Can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mitigated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partly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using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centered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approximation</a:t>
                </a:r>
                <a:r>
                  <a:rPr lang="de-DE" sz="2400" dirty="0"/>
                  <a:t> </a:t>
                </a:r>
              </a:p>
              <a:p>
                <a:pPr marL="57150" indent="0">
                  <a:buNone/>
                </a:pPr>
                <a:endParaRPr lang="de-DE" sz="2400" i="1" dirty="0"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 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de-DE" sz="2400" dirty="0"/>
                  <a:t> </a:t>
                </a:r>
              </a:p>
              <a:p>
                <a:pPr marL="57150" indent="0">
                  <a:buNone/>
                </a:pPr>
                <a:endParaRPr lang="de-DE" sz="2400" dirty="0"/>
              </a:p>
              <a:p>
                <a:pPr marL="57150" indent="0">
                  <a:buNone/>
                </a:pPr>
                <a:r>
                  <a:rPr lang="de-DE" sz="2400" dirty="0"/>
                  <a:t>(</a:t>
                </a:r>
                <a:r>
                  <a:rPr lang="de-DE" sz="2400" dirty="0" err="1"/>
                  <a:t>error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shift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6D89087-D6D9-C34D-84A7-724F27930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24744"/>
                <a:ext cx="4114800" cy="5112544"/>
              </a:xfrm>
              <a:blipFill>
                <a:blip r:embed="rId2"/>
                <a:stretch>
                  <a:fillRect l="-2469" t="-990" r="-1852" b="-37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C95AB2A3-677F-1646-AB76-1C5752F2EF8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124744"/>
                <a:ext cx="4038600" cy="31683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 err="1"/>
                  <a:t>Rounding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error</a:t>
                </a:r>
                <a:r>
                  <a:rPr lang="de-DE" sz="2400" dirty="0"/>
                  <a:t>: due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limited </a:t>
                </a:r>
                <a:r>
                  <a:rPr lang="de-DE" sz="2400" dirty="0" err="1"/>
                  <a:t>precision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computation</a:t>
                </a:r>
                <a:endParaRPr lang="de-DE" dirty="0"/>
              </a:p>
              <a:p>
                <a:pPr lvl="1"/>
                <a:endParaRPr lang="de-DE" dirty="0"/>
              </a:p>
              <a:p>
                <a:pPr lvl="1"/>
                <a:r>
                  <a:rPr lang="de-DE" dirty="0" err="1"/>
                  <a:t>Increases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→ 0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C95AB2A3-677F-1646-AB76-1C5752F2E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124744"/>
                <a:ext cx="4038600" cy="3168352"/>
              </a:xfrm>
              <a:blipFill>
                <a:blip r:embed="rId3"/>
                <a:stretch>
                  <a:fillRect l="-2516" t="-1600" r="-37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0BEF80-58AA-DA42-8169-CDC4DCAD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7056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3831</Words>
  <Application>Microsoft Macintosh PowerPoint</Application>
  <PresentationFormat>Bildschirmpräsentation (4:3)</PresentationFormat>
  <Paragraphs>568</Paragraphs>
  <Slides>49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Monaco</vt:lpstr>
      <vt:lpstr>Myriad Pro</vt:lpstr>
      <vt:lpstr>7_Standarddesign</vt:lpstr>
      <vt:lpstr>PROBABILISTIC AND DIFFERENTIABLE PROGRAMMING V7:  Automatic Differentiation (AD)   </vt:lpstr>
      <vt:lpstr>Today‘s Agenda</vt:lpstr>
      <vt:lpstr>Why you NeeD AD</vt:lpstr>
      <vt:lpstr>Reminder: Backprop = AD in reverse mode</vt:lpstr>
      <vt:lpstr>Reminder: Computational graph perspective</vt:lpstr>
      <vt:lpstr>PowerPoint-Präsentation</vt:lpstr>
      <vt:lpstr>PowerPoint-Präsentation</vt:lpstr>
      <vt:lpstr>Problem with symbolic computation</vt:lpstr>
      <vt:lpstr>Problems with numerical calculation</vt:lpstr>
      <vt:lpstr>PowerPoint-Präsentation</vt:lpstr>
      <vt:lpstr>PowerPoint-Präsentation</vt:lpstr>
      <vt:lpstr>Automatization </vt:lpstr>
      <vt:lpstr>From Differentiation to Programming</vt:lpstr>
      <vt:lpstr>The chain rule for vectors </vt:lpstr>
      <vt:lpstr>Let us rename for the following </vt:lpstr>
      <vt:lpstr>Applying the chain rule </vt:lpstr>
      <vt:lpstr>Translating to code </vt:lpstr>
      <vt:lpstr>Translating to code </vt:lpstr>
      <vt:lpstr>Making Rules </vt:lpstr>
      <vt:lpstr>Further Rules </vt:lpstr>
      <vt:lpstr>Forward Mode</vt:lpstr>
      <vt:lpstr>Forward Mode AD</vt:lpstr>
      <vt:lpstr>Interleave computing expression and derivatives</vt:lpstr>
      <vt:lpstr>The Jacobian in Forward Mode AD</vt:lpstr>
      <vt:lpstr>Another view on AD</vt:lpstr>
      <vt:lpstr>Forward mode AD = Tangents mapping </vt:lpstr>
      <vt:lpstr>Dual numbers (Clifford 1873)</vt:lpstr>
      <vt:lpstr>Dual numbers (Clifford 1873)</vt:lpstr>
      <vt:lpstr>Reverse MOde</vt:lpstr>
      <vt:lpstr>Reverse Mode AD</vt:lpstr>
      <vt:lpstr>Reversing the Chain Rule</vt:lpstr>
      <vt:lpstr>Example </vt:lpstr>
      <vt:lpstr>Visualising dependencies</vt:lpstr>
      <vt:lpstr>Translating to Code</vt:lpstr>
      <vt:lpstr>Reverse mode AD = Co-tangents mapping </vt:lpstr>
      <vt:lpstr>But wait... Limitations of Reverse Mode AD</vt:lpstr>
      <vt:lpstr>Implementing Reverse Mode AD</vt:lpstr>
      <vt:lpstr>Constructing an expression graph (in Python)</vt:lpstr>
      <vt:lpstr>Building expressions</vt:lpstr>
      <vt:lpstr>Computing gradients</vt:lpstr>
      <vt:lpstr>Optimising reverse Mode AD</vt:lpstr>
      <vt:lpstr>CTZ example</vt:lpstr>
      <vt:lpstr>CTZ example (continued) </vt:lpstr>
      <vt:lpstr>CTZ example (continued) </vt:lpstr>
      <vt:lpstr>CTZ example (continued) </vt:lpstr>
      <vt:lpstr>APPENDIX</vt:lpstr>
      <vt:lpstr>Color Convention in this Course </vt:lpstr>
      <vt:lpstr>Today‘s lecture is based on the following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AND DIFFERENTIABLE PROGRAMMING V4:  Deep Learning III (Autoencoders, GANS, Attention)   </dc:title>
  <dc:creator>Özgür Özcep</dc:creator>
  <cp:lastModifiedBy>Özgür Özcep</cp:lastModifiedBy>
  <cp:revision>316</cp:revision>
  <cp:lastPrinted>2020-12-04T10:37:01Z</cp:lastPrinted>
  <dcterms:created xsi:type="dcterms:W3CDTF">2020-11-24T09:55:36Z</dcterms:created>
  <dcterms:modified xsi:type="dcterms:W3CDTF">2020-12-04T10:40:33Z</dcterms:modified>
</cp:coreProperties>
</file>