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273" r:id="rId2"/>
    <p:sldId id="1238" r:id="rId3"/>
    <p:sldId id="1239" r:id="rId4"/>
    <p:sldId id="368" r:id="rId5"/>
    <p:sldId id="369" r:id="rId6"/>
    <p:sldId id="496" r:id="rId7"/>
    <p:sldId id="1237" r:id="rId8"/>
    <p:sldId id="499" r:id="rId9"/>
    <p:sldId id="373" r:id="rId10"/>
    <p:sldId id="1240" r:id="rId11"/>
    <p:sldId id="1201" r:id="rId12"/>
    <p:sldId id="1202" r:id="rId13"/>
    <p:sldId id="1235" r:id="rId14"/>
    <p:sldId id="500" r:id="rId15"/>
    <p:sldId id="1241" r:id="rId16"/>
    <p:sldId id="1203" r:id="rId17"/>
    <p:sldId id="1204" r:id="rId18"/>
    <p:sldId id="1245" r:id="rId19"/>
    <p:sldId id="1205" r:id="rId20"/>
    <p:sldId id="1206" r:id="rId21"/>
    <p:sldId id="1207" r:id="rId22"/>
    <p:sldId id="1242" r:id="rId23"/>
    <p:sldId id="1208" r:id="rId24"/>
    <p:sldId id="1210" r:id="rId25"/>
    <p:sldId id="1211" r:id="rId26"/>
    <p:sldId id="1212" r:id="rId27"/>
    <p:sldId id="1213" r:id="rId28"/>
    <p:sldId id="1214" r:id="rId29"/>
    <p:sldId id="323" r:id="rId30"/>
    <p:sldId id="327" r:id="rId31"/>
    <p:sldId id="395" r:id="rId32"/>
    <p:sldId id="328" r:id="rId33"/>
    <p:sldId id="329" r:id="rId34"/>
    <p:sldId id="1215" r:id="rId35"/>
    <p:sldId id="1216" r:id="rId36"/>
    <p:sldId id="1218" r:id="rId37"/>
    <p:sldId id="1219" r:id="rId38"/>
    <p:sldId id="1243" r:id="rId39"/>
    <p:sldId id="1221" r:id="rId40"/>
    <p:sldId id="1220" r:id="rId41"/>
    <p:sldId id="394" r:id="rId42"/>
    <p:sldId id="1222" r:id="rId43"/>
    <p:sldId id="1223" r:id="rId44"/>
    <p:sldId id="1224" r:id="rId45"/>
    <p:sldId id="1225" r:id="rId46"/>
    <p:sldId id="1244" r:id="rId47"/>
    <p:sldId id="1226" r:id="rId48"/>
    <p:sldId id="1228" r:id="rId49"/>
    <p:sldId id="1229" r:id="rId50"/>
    <p:sldId id="1231" r:id="rId51"/>
    <p:sldId id="1232" r:id="rId52"/>
    <p:sldId id="1233" r:id="rId53"/>
    <p:sldId id="1230" r:id="rId54"/>
    <p:sldId id="1234" r:id="rId55"/>
    <p:sldId id="1227" r:id="rId56"/>
    <p:sldId id="348" r:id="rId57"/>
    <p:sldId id="400" r:id="rId58"/>
    <p:sldId id="1163" r:id="rId59"/>
    <p:sldId id="285" r:id="rId60"/>
    <p:sldId id="1155" r:id="rId6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C93"/>
    <a:srgbClr val="032EF0"/>
    <a:srgbClr val="76D6FF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6" autoAdjust="0"/>
    <p:restoredTop sz="91388"/>
  </p:normalViewPr>
  <p:slideViewPr>
    <p:cSldViewPr>
      <p:cViewPr>
        <p:scale>
          <a:sx n="64" d="100"/>
          <a:sy n="64" d="100"/>
        </p:scale>
        <p:origin x="464" y="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11.12.20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11.12.20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Arial" charset="0"/>
              </a:rPr>
              <a:t>Weight is low because its a cloudy day what makes sprinkler unlikley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097167D-A045-425D-A073-1FAAF533467B}" type="slidenum">
              <a:rPr lang="de-DE" sz="1200"/>
              <a:pPr/>
              <a:t>29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009093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320E23-00C5-704B-AA7D-03FDF0DB38EC}" type="slidenum">
              <a:rPr lang="de-DE" sz="1200"/>
              <a:pPr/>
              <a:t>57</a:t>
            </a:fld>
            <a:endParaRPr lang="de-DE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24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8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529637" cy="11493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68313" y="1412875"/>
            <a:ext cx="4025900" cy="474821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6613" y="1412875"/>
            <a:ext cx="4025900" cy="4748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296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jamesrobertlloyd.com/talk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ia.nips.cc/Conferences/2015/tutorialslides/wood-nips-probabilistic-programming-tutorial-2015.pdf" TargetMode="External"/><Relationship Id="rId4" Type="http://schemas.openxmlformats.org/officeDocument/2006/relationships/hyperlink" Target="http://mlss.tuebingen.mpg.de/2017/speaker_slides/Zoubin1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PROBABILISTIC AND DIFFERENTIABLE PROGRAMMING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V8:  </a:t>
            </a:r>
            <a:r>
              <a:rPr lang="de-DE" dirty="0" err="1">
                <a:cs typeface="+mj-cs"/>
              </a:rPr>
              <a:t>Probabilistic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Programming</a:t>
            </a:r>
            <a:r>
              <a:rPr lang="de-DE" dirty="0">
                <a:cs typeface="+mj-cs"/>
              </a:rPr>
              <a:t> I</a:t>
            </a:r>
            <a:br>
              <a:rPr lang="de-DE" dirty="0">
                <a:cs typeface="+mj-cs"/>
              </a:rPr>
            </a:b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2C597-56BB-874C-A31E-1456EFC6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MotivaTIOn</a:t>
            </a:r>
            <a:r>
              <a:rPr lang="de-DE" dirty="0"/>
              <a:t>: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66B91F-E34C-454A-BA53-208E2AE56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BB0DE4-2BE2-0F4F-BC33-1CE75C75B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727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9F1E3-68C3-6F4A-9D83-60A6F63B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„</a:t>
            </a:r>
            <a:r>
              <a:rPr lang="de-DE" dirty="0" err="1"/>
              <a:t>Vennified</a:t>
            </a:r>
            <a:r>
              <a:rPr lang="de-DE" dirty="0"/>
              <a:t>“ </a:t>
            </a:r>
            <a:r>
              <a:rPr lang="de-DE" dirty="0" err="1"/>
              <a:t>Overview</a:t>
            </a:r>
            <a:r>
              <a:rPr lang="de-DE" dirty="0"/>
              <a:t> on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PP</a:t>
            </a:r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B3BBAA-8879-1E42-8AA2-5E96D7480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A77482B-749A-FC4F-816E-8424B9A954B3}"/>
              </a:ext>
            </a:extLst>
          </p:cNvPr>
          <p:cNvSpPr/>
          <p:nvPr/>
        </p:nvSpPr>
        <p:spPr>
          <a:xfrm>
            <a:off x="1483521" y="1836756"/>
            <a:ext cx="5171436" cy="2265714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696BF5-260D-3145-AE3D-A8AE8CFD15E9}"/>
              </a:ext>
            </a:extLst>
          </p:cNvPr>
          <p:cNvSpPr/>
          <p:nvPr/>
        </p:nvSpPr>
        <p:spPr>
          <a:xfrm>
            <a:off x="3203848" y="1883366"/>
            <a:ext cx="4824536" cy="2265714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E9B35F5-0B98-D845-8A15-DC6D72FCF0B3}"/>
              </a:ext>
            </a:extLst>
          </p:cNvPr>
          <p:cNvSpPr txBox="1"/>
          <p:nvPr/>
        </p:nvSpPr>
        <p:spPr>
          <a:xfrm>
            <a:off x="318411" y="1126485"/>
            <a:ext cx="437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Bayesian</a:t>
            </a:r>
            <a:r>
              <a:rPr lang="de-DE" dirty="0"/>
              <a:t>/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Learning  </a:t>
            </a:r>
          </a:p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IFIS Course Intelligent </a:t>
            </a:r>
            <a:r>
              <a:rPr lang="de-DE" dirty="0" err="1">
                <a:solidFill>
                  <a:schemeClr val="bg1"/>
                </a:solidFill>
                <a:highlight>
                  <a:srgbClr val="FF00FF"/>
                </a:highlight>
              </a:rPr>
              <a:t>Agents</a:t>
            </a:r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; V8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428323D-31C8-0E4B-A729-451558E2FD56}"/>
              </a:ext>
            </a:extLst>
          </p:cNvPr>
          <p:cNvSpPr txBox="1"/>
          <p:nvPr/>
        </p:nvSpPr>
        <p:spPr>
          <a:xfrm>
            <a:off x="7097795" y="1126485"/>
            <a:ext cx="160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Deep</a:t>
            </a:r>
            <a:r>
              <a:rPr lang="de-DE" dirty="0"/>
              <a:t> Learning</a:t>
            </a:r>
          </a:p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V3-V6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2A33215-EC81-C643-9016-30F1D9048625}"/>
              </a:ext>
            </a:extLst>
          </p:cNvPr>
          <p:cNvSpPr txBox="1"/>
          <p:nvPr/>
        </p:nvSpPr>
        <p:spPr>
          <a:xfrm>
            <a:off x="4064055" y="2652735"/>
            <a:ext cx="218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Generative DL </a:t>
            </a:r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V6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C98C9B-301F-AB42-B4EF-3DDB22F48332}"/>
              </a:ext>
            </a:extLst>
          </p:cNvPr>
          <p:cNvSpPr txBox="1"/>
          <p:nvPr/>
        </p:nvSpPr>
        <p:spPr>
          <a:xfrm>
            <a:off x="5324874" y="4150821"/>
            <a:ext cx="337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Gradient </a:t>
            </a:r>
            <a:r>
              <a:rPr lang="de-DE" dirty="0" err="1"/>
              <a:t>Descent</a:t>
            </a:r>
            <a:r>
              <a:rPr lang="de-DE" dirty="0"/>
              <a:t>/</a:t>
            </a:r>
          </a:p>
          <a:p>
            <a:r>
              <a:rPr lang="de-DE" dirty="0" err="1"/>
              <a:t>Automatic</a:t>
            </a:r>
            <a:r>
              <a:rPr lang="de-DE" dirty="0"/>
              <a:t> Differentiation </a:t>
            </a:r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V3,V7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323A33A-DADF-C04B-96C1-FB57FCE2E592}"/>
              </a:ext>
            </a:extLst>
          </p:cNvPr>
          <p:cNvSpPr txBox="1"/>
          <p:nvPr/>
        </p:nvSpPr>
        <p:spPr>
          <a:xfrm>
            <a:off x="318411" y="4150821"/>
            <a:ext cx="280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V8, V9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9A474AC-8038-2E4B-9BC0-227CE9164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439" y="5173789"/>
            <a:ext cx="1814431" cy="1284502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E5064C4-CCE6-B54F-A98B-5A21FB99CE90}"/>
              </a:ext>
            </a:extLst>
          </p:cNvPr>
          <p:cNvSpPr txBox="1"/>
          <p:nvPr/>
        </p:nvSpPr>
        <p:spPr>
          <a:xfrm>
            <a:off x="5826100" y="5202604"/>
            <a:ext cx="2682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representation</a:t>
            </a:r>
            <a:r>
              <a:rPr lang="de-DE" dirty="0"/>
              <a:t> </a:t>
            </a:r>
            <a:r>
              <a:rPr lang="de-DE" dirty="0" err="1"/>
              <a:t>of</a:t>
            </a:r>
            <a:endParaRPr lang="de-DE" dirty="0"/>
          </a:p>
          <a:p>
            <a:r>
              <a:rPr lang="de-DE" dirty="0" err="1"/>
              <a:t>probabilities</a:t>
            </a:r>
            <a:r>
              <a:rPr lang="de-DE" dirty="0"/>
              <a:t> </a:t>
            </a:r>
          </a:p>
          <a:p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V10- V12</a:t>
            </a:r>
            <a:endParaRPr lang="de-DE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D27BCA2A-E724-5745-BC47-4801027D62B5}"/>
              </a:ext>
            </a:extLst>
          </p:cNvPr>
          <p:cNvCxnSpPr/>
          <p:nvPr/>
        </p:nvCxnSpPr>
        <p:spPr>
          <a:xfrm>
            <a:off x="8460581" y="2022932"/>
            <a:ext cx="0" cy="185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47A3487E-8DC4-904A-A247-A8E4D320CDF2}"/>
              </a:ext>
            </a:extLst>
          </p:cNvPr>
          <p:cNvSpPr txBox="1"/>
          <p:nvPr/>
        </p:nvSpPr>
        <p:spPr>
          <a:xfrm rot="5400000">
            <a:off x="8048137" y="288640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Profits </a:t>
            </a:r>
            <a:r>
              <a:rPr lang="de-DE" dirty="0" err="1"/>
              <a:t>from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445BF09-DFE4-994D-96DC-0418A4EFE490}"/>
              </a:ext>
            </a:extLst>
          </p:cNvPr>
          <p:cNvCxnSpPr/>
          <p:nvPr/>
        </p:nvCxnSpPr>
        <p:spPr>
          <a:xfrm>
            <a:off x="4759825" y="3077980"/>
            <a:ext cx="0" cy="185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E631FFC2-4350-3449-9756-028F7A6E4AD8}"/>
              </a:ext>
            </a:extLst>
          </p:cNvPr>
          <p:cNvSpPr txBox="1"/>
          <p:nvPr/>
        </p:nvSpPr>
        <p:spPr>
          <a:xfrm rot="5400000">
            <a:off x="203153" y="2772800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Profits </a:t>
            </a:r>
            <a:r>
              <a:rPr lang="de-DE" dirty="0" err="1"/>
              <a:t>from</a:t>
            </a:r>
            <a:endParaRPr lang="de-DE" dirty="0"/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897CBA3-3363-F044-A04B-890423BDC089}"/>
              </a:ext>
            </a:extLst>
          </p:cNvPr>
          <p:cNvCxnSpPr/>
          <p:nvPr/>
        </p:nvCxnSpPr>
        <p:spPr>
          <a:xfrm>
            <a:off x="625356" y="2061726"/>
            <a:ext cx="0" cy="1854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B9FBC7B3-D6B9-1246-9C45-2283685C52AD}"/>
              </a:ext>
            </a:extLst>
          </p:cNvPr>
          <p:cNvSpPr txBox="1"/>
          <p:nvPr/>
        </p:nvSpPr>
        <p:spPr>
          <a:xfrm rot="5400000">
            <a:off x="4361008" y="3717320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exemplifies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0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22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74F0D057-495E-C745-9D38-4BA1DDEF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200" dirty="0"/>
              <a:t>(Even </a:t>
            </a:r>
            <a:r>
              <a:rPr lang="de-DE" sz="1200" dirty="0" err="1"/>
              <a:t>more</a:t>
            </a:r>
            <a:r>
              <a:rPr lang="de-DE" sz="1200" dirty="0"/>
              <a:t> </a:t>
            </a:r>
            <a:r>
              <a:rPr lang="de-DE" sz="1200" dirty="0" err="1"/>
              <a:t>Vennification</a:t>
            </a:r>
            <a:r>
              <a:rPr lang="de-DE" sz="1200" dirty="0"/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536001-A3D5-9642-BD12-34E9BF698532}"/>
              </a:ext>
            </a:extLst>
          </p:cNvPr>
          <p:cNvSpPr/>
          <p:nvPr/>
        </p:nvSpPr>
        <p:spPr>
          <a:xfrm>
            <a:off x="2603932" y="2173975"/>
            <a:ext cx="4176464" cy="4365104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1D39F35-FB3D-0045-B5CB-9BDD1E7D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8EE9E-C217-3D4B-A1BB-8CC67CCB348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BF4489-534B-FD4D-80B9-7C3CA840C45D}"/>
              </a:ext>
            </a:extLst>
          </p:cNvPr>
          <p:cNvSpPr/>
          <p:nvPr/>
        </p:nvSpPr>
        <p:spPr>
          <a:xfrm>
            <a:off x="445235" y="1242991"/>
            <a:ext cx="5010841" cy="3766245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92A6C40-232C-0746-9729-A2F58C842BC0}"/>
              </a:ext>
            </a:extLst>
          </p:cNvPr>
          <p:cNvSpPr txBox="1"/>
          <p:nvPr/>
        </p:nvSpPr>
        <p:spPr>
          <a:xfrm>
            <a:off x="2045432" y="1688441"/>
            <a:ext cx="1835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ML: </a:t>
            </a:r>
            <a:r>
              <a:rPr lang="de-DE" dirty="0" err="1"/>
              <a:t>Algorithms</a:t>
            </a:r>
            <a:r>
              <a:rPr lang="de-DE" dirty="0"/>
              <a:t> &amp;</a:t>
            </a:r>
          </a:p>
          <a:p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5D7BEAC-341B-B54D-98E8-F414A68B4CA7}"/>
              </a:ext>
            </a:extLst>
          </p:cNvPr>
          <p:cNvSpPr txBox="1"/>
          <p:nvPr/>
        </p:nvSpPr>
        <p:spPr>
          <a:xfrm>
            <a:off x="5988405" y="1578144"/>
            <a:ext cx="1997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Statistics</a:t>
            </a:r>
            <a:r>
              <a:rPr lang="de-DE" dirty="0"/>
              <a:t>: </a:t>
            </a:r>
          </a:p>
          <a:p>
            <a:r>
              <a:rPr lang="de-DE" dirty="0" err="1"/>
              <a:t>Inference</a:t>
            </a:r>
            <a:r>
              <a:rPr lang="de-DE" dirty="0"/>
              <a:t> &amp; </a:t>
            </a:r>
            <a:r>
              <a:rPr lang="de-DE" dirty="0" err="1"/>
              <a:t>Theroy</a:t>
            </a:r>
            <a:endParaRPr lang="de-DE" dirty="0"/>
          </a:p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CA313D-19DC-5E44-9448-F9F5BA54A462}"/>
              </a:ext>
            </a:extLst>
          </p:cNvPr>
          <p:cNvSpPr txBox="1"/>
          <p:nvPr/>
        </p:nvSpPr>
        <p:spPr>
          <a:xfrm>
            <a:off x="4021200" y="4999696"/>
            <a:ext cx="17556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PL: </a:t>
            </a:r>
          </a:p>
          <a:p>
            <a:r>
              <a:rPr lang="de-DE" dirty="0"/>
              <a:t>Compilers, </a:t>
            </a:r>
          </a:p>
          <a:p>
            <a:r>
              <a:rPr lang="de-DE" dirty="0" err="1"/>
              <a:t>Semantics</a:t>
            </a:r>
            <a:r>
              <a:rPr lang="de-DE" dirty="0"/>
              <a:t>, </a:t>
            </a:r>
          </a:p>
          <a:p>
            <a:r>
              <a:rPr lang="de-DE" dirty="0" err="1"/>
              <a:t>Transformations</a:t>
            </a:r>
            <a:endParaRPr lang="de-DE" dirty="0"/>
          </a:p>
          <a:p>
            <a:endParaRPr lang="de-DE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A92D13-6C3F-6649-A3EE-10C099B4FD15}"/>
              </a:ext>
            </a:extLst>
          </p:cNvPr>
          <p:cNvSpPr/>
          <p:nvPr/>
        </p:nvSpPr>
        <p:spPr>
          <a:xfrm>
            <a:off x="3835668" y="1262194"/>
            <a:ext cx="5158281" cy="3766245"/>
          </a:xfrm>
          <a:prstGeom prst="ellipse">
            <a:avLst/>
          </a:prstGeom>
          <a:solidFill>
            <a:srgbClr val="76D6FF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81E14E-7F88-C243-BD15-386C45F02E93}"/>
              </a:ext>
            </a:extLst>
          </p:cNvPr>
          <p:cNvSpPr txBox="1"/>
          <p:nvPr/>
        </p:nvSpPr>
        <p:spPr>
          <a:xfrm>
            <a:off x="4467476" y="315054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378613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25D82-FC81-A442-B913-5063F32D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also a </a:t>
            </a:r>
            <a:r>
              <a:rPr lang="de-DE" dirty="0" err="1"/>
              <a:t>reason</a:t>
            </a:r>
            <a:r>
              <a:rPr lang="de-DE" dirty="0"/>
              <a:t> ...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1FE9C9F-F866-B14A-A67F-E96E29AEF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107" y="1124744"/>
            <a:ext cx="8207343" cy="468391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F6722A-3A05-054A-8CB5-A9B53DF6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51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7408A-8C7F-A746-B6F8-216FBA13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A80333B-A135-A348-8BCC-FDF6FA75B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629" y="1196752"/>
            <a:ext cx="7811753" cy="552674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414369-AE09-C045-A865-53B8450E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E71102-795A-4141-A322-466CB40AED20}"/>
              </a:ext>
            </a:extLst>
          </p:cNvPr>
          <p:cNvSpPr txBox="1"/>
          <p:nvPr/>
        </p:nvSpPr>
        <p:spPr>
          <a:xfrm>
            <a:off x="646618" y="6022627"/>
            <a:ext cx="781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Ex: F. Wood: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, PPAML Summer School, Portland 2016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AD8B55-528B-974C-9799-A7D7AC2185D6}"/>
              </a:ext>
            </a:extLst>
          </p:cNvPr>
          <p:cNvSpPr txBox="1"/>
          <p:nvPr/>
        </p:nvSpPr>
        <p:spPr>
          <a:xfrm>
            <a:off x="6363580" y="188803"/>
            <a:ext cx="2808312" cy="646331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OeOe</a:t>
            </a:r>
            <a:r>
              <a:rPr lang="de-DE" dirty="0"/>
              <a:t>: Note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inverted</a:t>
            </a:r>
            <a:r>
              <a:rPr lang="de-DE" dirty="0"/>
              <a:t>“ </a:t>
            </a:r>
          </a:p>
          <a:p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variables 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30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01115-5C4C-364B-93E1-F8B636AF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35EC5-2456-7A48-8533-95083355B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B3C564-289C-BF49-96EA-B191F77A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83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8EE3E-B454-0C46-A8DC-9CF63167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9E3519-1D76-0C4D-AEE7-DEE518F92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384153"/>
          </a:xfrm>
          <a:solidFill>
            <a:srgbClr val="032EF0">
              <a:alpha val="1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de-DE" dirty="0"/>
              <a:t>A </a:t>
            </a:r>
            <a:r>
              <a:rPr lang="de-DE" dirty="0" err="1">
                <a:solidFill>
                  <a:srgbClr val="032EF0"/>
                </a:solidFill>
              </a:rPr>
              <a:t>probabilistic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program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/>
              <a:t>(PP)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depend</a:t>
            </a:r>
            <a:r>
              <a:rPr lang="de-DE" dirty="0"/>
              <a:t> on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choices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written</a:t>
            </a:r>
            <a:r>
              <a:rPr lang="de-DE" dirty="0"/>
              <a:t> in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generator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 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computable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writing</a:t>
            </a:r>
            <a:r>
              <a:rPr lang="de-DE" dirty="0"/>
              <a:t> down a PP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generates</a:t>
            </a:r>
            <a:r>
              <a:rPr lang="de-DE" dirty="0"/>
              <a:t> </a:t>
            </a:r>
            <a:r>
              <a:rPr lang="de-DE" dirty="0" err="1"/>
              <a:t>samples</a:t>
            </a:r>
            <a:r>
              <a:rPr lang="de-DE" dirty="0"/>
              <a:t>. </a:t>
            </a:r>
          </a:p>
          <a:p>
            <a:pPr lvl="1"/>
            <a:r>
              <a:rPr lang="de-DE" dirty="0"/>
              <a:t> A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implicitly</a:t>
            </a:r>
            <a:r>
              <a:rPr lang="de-DE" dirty="0"/>
              <a:t> </a:t>
            </a:r>
            <a:r>
              <a:rPr lang="de-DE" dirty="0" err="1"/>
              <a:t>defines</a:t>
            </a:r>
            <a:r>
              <a:rPr lang="de-DE" dirty="0"/>
              <a:t> a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output</a:t>
            </a:r>
            <a:r>
              <a:rPr lang="de-DE" dirty="0"/>
              <a:t>. </a:t>
            </a:r>
            <a:endParaRPr lang="de-DE" dirty="0">
              <a:effectLst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A9B686-781C-414B-A9EF-EE5C3B05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00FB8E6-2A62-414E-8941-DF48B0429862}"/>
              </a:ext>
            </a:extLst>
          </p:cNvPr>
          <p:cNvSpPr txBox="1"/>
          <p:nvPr/>
        </p:nvSpPr>
        <p:spPr>
          <a:xfrm>
            <a:off x="468312" y="4797152"/>
            <a:ext cx="821848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/>
              <a:t>There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many</a:t>
            </a:r>
            <a:r>
              <a:rPr lang="de-DE" sz="2600" dirty="0"/>
              <a:t> different PP </a:t>
            </a:r>
            <a:r>
              <a:rPr lang="de-DE" sz="2600" dirty="0" err="1"/>
              <a:t>languages</a:t>
            </a:r>
            <a:r>
              <a:rPr lang="de-DE" sz="2600" dirty="0"/>
              <a:t>  </a:t>
            </a:r>
            <a:r>
              <a:rPr lang="de-DE" sz="2600" dirty="0" err="1"/>
              <a:t>based</a:t>
            </a:r>
            <a:r>
              <a:rPr lang="de-DE" sz="2600" dirty="0"/>
              <a:t> on different </a:t>
            </a:r>
            <a:r>
              <a:rPr lang="de-DE" sz="2600" dirty="0" err="1"/>
              <a:t>paradigms</a:t>
            </a:r>
            <a:r>
              <a:rPr lang="de-DE" sz="2600" dirty="0"/>
              <a:t>: imperative, </a:t>
            </a:r>
            <a:r>
              <a:rPr lang="de-DE" sz="2600" dirty="0" err="1"/>
              <a:t>functional</a:t>
            </a:r>
            <a:r>
              <a:rPr lang="de-DE" sz="2600" dirty="0"/>
              <a:t>,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logical</a:t>
            </a:r>
            <a:endParaRPr lang="de-DE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600" dirty="0" err="1"/>
              <a:t>Here</a:t>
            </a:r>
            <a:r>
              <a:rPr lang="de-DE" sz="2600" dirty="0"/>
              <a:t> </a:t>
            </a:r>
            <a:r>
              <a:rPr lang="de-DE" sz="2600" dirty="0" err="1"/>
              <a:t>we</a:t>
            </a:r>
            <a:r>
              <a:rPr lang="de-DE" sz="2600" dirty="0"/>
              <a:t> </a:t>
            </a:r>
            <a:r>
              <a:rPr lang="de-DE" sz="2600" dirty="0" err="1"/>
              <a:t>illustrate</a:t>
            </a:r>
            <a:r>
              <a:rPr lang="de-DE" sz="2600" dirty="0"/>
              <a:t> PPs </a:t>
            </a:r>
            <a:r>
              <a:rPr lang="de-DE" sz="2600" dirty="0" err="1"/>
              <a:t>with</a:t>
            </a:r>
            <a:r>
              <a:rPr lang="de-DE" sz="2600" dirty="0"/>
              <a:t> a </a:t>
            </a:r>
            <a:r>
              <a:rPr lang="de-DE" sz="2600" dirty="0" err="1"/>
              <a:t>lightweight</a:t>
            </a:r>
            <a:r>
              <a:rPr lang="de-DE" sz="2600" dirty="0"/>
              <a:t> </a:t>
            </a:r>
            <a:r>
              <a:rPr lang="de-DE" sz="2600" dirty="0" err="1"/>
              <a:t>approach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imperative </a:t>
            </a:r>
            <a:r>
              <a:rPr lang="de-DE" sz="2600" dirty="0" err="1"/>
              <a:t>programming</a:t>
            </a:r>
            <a:r>
              <a:rPr lang="de-DE" sz="2600" dirty="0"/>
              <a:t> </a:t>
            </a:r>
            <a:r>
              <a:rPr lang="de-DE" sz="2600" dirty="0" err="1"/>
              <a:t>based</a:t>
            </a:r>
            <a:r>
              <a:rPr lang="de-DE" sz="2600" dirty="0"/>
              <a:t> on MATLAB</a:t>
            </a:r>
          </a:p>
        </p:txBody>
      </p:sp>
    </p:spTree>
    <p:extLst>
      <p:ext uri="{BB962C8B-B14F-4D97-AF65-F5344CB8AC3E}">
        <p14:creationId xmlns:p14="http://schemas.microsoft.com/office/powerpoint/2010/main" val="334137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18FB8-2B5F-5C4D-828D-07F9F84C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110C05-8C20-AF4E-B6CD-2079970D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	% </a:t>
            </a:r>
            <a:r>
              <a:rPr lang="de-DE" sz="1800" i="1" dirty="0" err="1">
                <a:latin typeface="Monaco" pitchFamily="2" charset="77"/>
              </a:rPr>
              <a:t>flip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is</a:t>
            </a:r>
            <a:r>
              <a:rPr lang="de-DE" sz="1800" i="1" dirty="0">
                <a:latin typeface="Monaco" pitchFamily="2" charset="77"/>
              </a:rPr>
              <a:t> 1 </a:t>
            </a:r>
            <a:r>
              <a:rPr lang="de-DE" sz="1800" i="1" dirty="0" err="1">
                <a:latin typeface="Monaco" pitchFamily="2" charset="77"/>
              </a:rPr>
              <a:t>if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random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number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from</a:t>
            </a:r>
            <a:r>
              <a:rPr lang="de-DE" sz="1800" i="1" dirty="0">
                <a:latin typeface="Monaco" pitchFamily="2" charset="77"/>
              </a:rPr>
              <a:t> [0,1] </a:t>
            </a:r>
            <a:r>
              <a:rPr lang="de-DE" sz="1800" i="1" dirty="0" err="1">
                <a:latin typeface="Monaco" pitchFamily="2" charset="77"/>
              </a:rPr>
              <a:t>smaller</a:t>
            </a:r>
            <a:r>
              <a:rPr lang="de-DE" sz="1800" i="1" dirty="0">
                <a:latin typeface="Monaco" pitchFamily="2" charset="77"/>
              </a:rPr>
              <a:t> 0,5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</a:t>
            </a: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 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  </a:t>
            </a:r>
            <a:r>
              <a:rPr lang="de-DE" sz="1800" i="1" dirty="0">
                <a:latin typeface="Monaco" pitchFamily="2" charset="77"/>
              </a:rPr>
              <a:t>% Random </a:t>
            </a:r>
            <a:r>
              <a:rPr lang="de-DE" sz="1800" i="1" dirty="0" err="1">
                <a:latin typeface="Monaco" pitchFamily="2" charset="77"/>
              </a:rPr>
              <a:t>draw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from</a:t>
            </a:r>
            <a:r>
              <a:rPr lang="de-DE" sz="1800" i="1" dirty="0">
                <a:latin typeface="Monaco" pitchFamily="2" charset="77"/>
              </a:rPr>
              <a:t> Gamma(1,1)</a:t>
            </a:r>
            <a:endParaRPr lang="de-DE" sz="18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</a:t>
            </a: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	</a:t>
            </a:r>
            <a:r>
              <a:rPr lang="de-DE" sz="1800" i="1" dirty="0">
                <a:latin typeface="Monaco" pitchFamily="2" charset="77"/>
              </a:rPr>
              <a:t>% Random </a:t>
            </a:r>
            <a:r>
              <a:rPr lang="de-DE" sz="1800" i="1" dirty="0" err="1">
                <a:latin typeface="Monaco" pitchFamily="2" charset="77"/>
              </a:rPr>
              <a:t>draw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from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standard</a:t>
            </a:r>
            <a:r>
              <a:rPr lang="de-DE" sz="1800" i="1" dirty="0">
                <a:latin typeface="Monaco" pitchFamily="2" charset="77"/>
              </a:rPr>
              <a:t> Normal </a:t>
            </a:r>
            <a:endParaRPr lang="de-DE" sz="18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9BCC73-AD06-D04B-A2E4-AF41CE8F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174C5E-0006-7C44-A0F2-E0C6D522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055919"/>
            <a:ext cx="5904656" cy="244330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61580C4-CE11-1F4C-89BA-44808E579294}"/>
              </a:ext>
            </a:extLst>
          </p:cNvPr>
          <p:cNvSpPr txBox="1"/>
          <p:nvPr/>
        </p:nvSpPr>
        <p:spPr>
          <a:xfrm>
            <a:off x="2987824" y="3695591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Implied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2641400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0FE093B3-9DD5-F445-972B-D10CD581DE55}"/>
              </a:ext>
            </a:extLst>
          </p:cNvPr>
          <p:cNvSpPr/>
          <p:nvPr/>
        </p:nvSpPr>
        <p:spPr>
          <a:xfrm>
            <a:off x="179513" y="1124744"/>
            <a:ext cx="8785100" cy="5112568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01F6A13-4A9E-3842-B8F9-62AAFF1E1A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Reminder</a:t>
                </a:r>
                <a:r>
                  <a:rPr lang="de-DE" dirty="0"/>
                  <a:t>: Gamma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01F6A13-4A9E-3842-B8F9-62AAFF1E1A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70DECE6-44AA-EC44-B52C-640D3C086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5736" y="1124744"/>
            <a:ext cx="4032663" cy="3024498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B02579-049A-F54B-9CEB-5F245292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B72C7D1-163E-E540-95CB-D0C7F9A071A9}"/>
                  </a:ext>
                </a:extLst>
              </p:cNvPr>
              <p:cNvSpPr txBox="1"/>
              <p:nvPr/>
            </p:nvSpPr>
            <p:spPr>
              <a:xfrm>
                <a:off x="1402009" y="4377984"/>
                <a:ext cx="6538314" cy="1888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200" b="0" dirty="0"/>
                  <a:t>Probability </a:t>
                </a:r>
                <a:r>
                  <a:rPr lang="de-DE" sz="2200" b="0" dirty="0" err="1"/>
                  <a:t>density</a:t>
                </a:r>
                <a:r>
                  <a:rPr lang="de-DE" sz="2200" b="0" dirty="0"/>
                  <a:t> </a:t>
                </a:r>
                <a:r>
                  <a:rPr lang="de-DE" sz="2200" b="0" dirty="0" err="1"/>
                  <a:t>function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de-DE" sz="2200" dirty="0"/>
              </a:p>
              <a:p>
                <a:r>
                  <a:rPr lang="de-DE" sz="2200" b="0" dirty="0"/>
                  <a:t>	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</m:oMath>
                </a14:m>
                <a:endParaRPr lang="de-DE" sz="2200" b="0" dirty="0"/>
              </a:p>
              <a:p>
                <a:r>
                  <a:rPr lang="de-DE" sz="2200" dirty="0"/>
                  <a:t>w</a:t>
                </a:r>
                <a:r>
                  <a:rPr lang="de-DE" sz="2200" dirty="0" err="1"/>
                  <a:t>here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de-DE" sz="2200" dirty="0"/>
                  <a:t> 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gamma-</a:t>
                </a:r>
                <a:r>
                  <a:rPr lang="de-DE" sz="2200" dirty="0" err="1"/>
                  <a:t>function</a:t>
                </a:r>
                <a:endParaRPr lang="de-DE" sz="2200" dirty="0"/>
              </a:p>
              <a:p>
                <a:r>
                  <a:rPr lang="de-DE" sz="2200" dirty="0"/>
                  <a:t>(</a:t>
                </a:r>
                <a:r>
                  <a:rPr lang="de-DE" sz="2200" dirty="0" err="1"/>
                  <a:t>generelization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factorial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complex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numbers</a:t>
                </a:r>
                <a:r>
                  <a:rPr lang="de-DE" sz="2200" dirty="0"/>
                  <a:t>)</a:t>
                </a:r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B72C7D1-163E-E540-95CB-D0C7F9A07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09" y="4377984"/>
                <a:ext cx="6538314" cy="1888594"/>
              </a:xfrm>
              <a:prstGeom prst="rect">
                <a:avLst/>
              </a:prstGeom>
              <a:blipFill>
                <a:blip r:embed="rId5"/>
                <a:stretch>
                  <a:fillRect l="-1163" t="-2000" b="-32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D2E2784-0F81-D148-B5A7-FEFD0C54AD08}"/>
                  </a:ext>
                </a:extLst>
              </p:cNvPr>
              <p:cNvSpPr txBox="1"/>
              <p:nvPr/>
            </p:nvSpPr>
            <p:spPr>
              <a:xfrm>
                <a:off x="1187624" y="1339490"/>
                <a:ext cx="1145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DD2E2784-0F81-D148-B5A7-FEFD0C54A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39490"/>
                <a:ext cx="1145635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508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18FB8-2B5F-5C4D-828D-07F9F84C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110C05-8C20-AF4E-B6CD-2079970D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	% </a:t>
            </a: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is</a:t>
            </a:r>
            <a:r>
              <a:rPr lang="de-DE" sz="1800" dirty="0">
                <a:latin typeface="Monaco" pitchFamily="2" charset="77"/>
              </a:rPr>
              <a:t> 1 </a:t>
            </a: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random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number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from</a:t>
            </a:r>
            <a:r>
              <a:rPr lang="de-DE" sz="1800" dirty="0">
                <a:latin typeface="Monaco" pitchFamily="2" charset="77"/>
              </a:rPr>
              <a:t> [0,1] </a:t>
            </a:r>
            <a:r>
              <a:rPr lang="de-DE" sz="1800" dirty="0" err="1">
                <a:latin typeface="Monaco" pitchFamily="2" charset="77"/>
              </a:rPr>
              <a:t>smaller</a:t>
            </a:r>
            <a:r>
              <a:rPr lang="de-DE" sz="1800" dirty="0">
                <a:latin typeface="Monaco" pitchFamily="2" charset="77"/>
              </a:rPr>
              <a:t> 0,5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</a:t>
            </a: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 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    </a:t>
            </a:r>
            <a:r>
              <a:rPr lang="de-DE" sz="1800" i="1" dirty="0">
                <a:latin typeface="Monaco" pitchFamily="2" charset="77"/>
              </a:rPr>
              <a:t>% Random </a:t>
            </a:r>
            <a:r>
              <a:rPr lang="de-DE" sz="1800" i="1" dirty="0" err="1">
                <a:latin typeface="Monaco" pitchFamily="2" charset="77"/>
              </a:rPr>
              <a:t>draw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from</a:t>
            </a:r>
            <a:r>
              <a:rPr lang="de-DE" sz="1800" i="1" dirty="0">
                <a:latin typeface="Monaco" pitchFamily="2" charset="77"/>
              </a:rPr>
              <a:t> Gamma(1,1)</a:t>
            </a:r>
            <a:endParaRPr lang="de-DE" sz="18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</a:t>
            </a: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</a:t>
            </a:r>
            <a:r>
              <a:rPr lang="de-DE" sz="1800" i="1" dirty="0">
                <a:latin typeface="Monaco" pitchFamily="2" charset="77"/>
              </a:rPr>
              <a:t>% Random </a:t>
            </a:r>
            <a:r>
              <a:rPr lang="de-DE" sz="1800" i="1" dirty="0" err="1">
                <a:latin typeface="Monaco" pitchFamily="2" charset="77"/>
              </a:rPr>
              <a:t>draw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from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standard</a:t>
            </a:r>
            <a:r>
              <a:rPr lang="de-DE" sz="1800" i="1" dirty="0">
                <a:latin typeface="Monaco" pitchFamily="2" charset="77"/>
              </a:rPr>
              <a:t> Normal </a:t>
            </a:r>
            <a:endParaRPr lang="de-DE" sz="18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9BCC73-AD06-D04B-A2E4-AF41CE8F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1580C4-CE11-1F4C-89BA-44808E579294}"/>
              </a:ext>
            </a:extLst>
          </p:cNvPr>
          <p:cNvSpPr txBox="1"/>
          <p:nvPr/>
        </p:nvSpPr>
        <p:spPr>
          <a:xfrm>
            <a:off x="2987824" y="3695591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Implied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variables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E781AF1-63E0-C446-8A86-B8F3000D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74" y="4314766"/>
            <a:ext cx="5184576" cy="20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7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2997E-EB6D-4549-AABB-C5941179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Agenda </a:t>
            </a:r>
            <a:r>
              <a:rPr lang="de-DE" sz="1200" dirty="0"/>
              <a:t>(in </a:t>
            </a:r>
            <a:r>
              <a:rPr lang="de-DE" sz="1200" dirty="0" err="1"/>
              <a:t>classical</a:t>
            </a:r>
            <a:r>
              <a:rPr lang="de-DE" sz="1200" dirty="0"/>
              <a:t> linear form)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08F9F9-4E97-E04B-8962-465716E07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Premotivation</a:t>
            </a:r>
            <a:r>
              <a:rPr lang="de-DE" dirty="0"/>
              <a:t>: </a:t>
            </a:r>
            <a:r>
              <a:rPr lang="de-DE" dirty="0" err="1"/>
              <a:t>Probabilities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Motivation: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Nonparametrics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Landscape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4E000F-93EF-264F-A38E-3203BA3A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54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786D9-8E5C-1B42-ABEF-63E9A09F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Conditioning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B05E227-5B20-9F4F-B309-6637CBFD81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Once</a:t>
                </a:r>
                <a:r>
                  <a:rPr lang="de-DE" dirty="0"/>
                  <a:t> </a:t>
                </a:r>
                <a:r>
                  <a:rPr lang="de-DE" dirty="0" err="1"/>
                  <a:t>we’ve</a:t>
                </a:r>
                <a:r>
                  <a:rPr lang="de-DE" dirty="0"/>
                  <a:t> </a:t>
                </a:r>
                <a:r>
                  <a:rPr lang="de-DE" dirty="0" err="1"/>
                  <a:t>defined</a:t>
                </a:r>
                <a:r>
                  <a:rPr lang="de-DE" dirty="0"/>
                  <a:t> a </a:t>
                </a:r>
                <a:r>
                  <a:rPr lang="de-DE" dirty="0" err="1"/>
                  <a:t>prior</a:t>
                </a:r>
                <a:r>
                  <a:rPr lang="de-DE" dirty="0"/>
                  <a:t>,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do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? </a:t>
                </a:r>
              </a:p>
              <a:p>
                <a:r>
                  <a:rPr lang="de-DE" dirty="0"/>
                  <a:t>PP </a:t>
                </a:r>
                <a:r>
                  <a:rPr lang="de-DE" dirty="0" err="1"/>
                  <a:t>defines</a:t>
                </a:r>
                <a:r>
                  <a:rPr lang="de-DE" dirty="0"/>
                  <a:t> </a:t>
                </a:r>
                <a:r>
                  <a:rPr lang="de-DE" dirty="0" err="1"/>
                  <a:t>joint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pPr lvl="1"/>
                <a:r>
                  <a:rPr lang="de-DE" dirty="0"/>
                  <a:t> </a:t>
                </a:r>
                <a:r>
                  <a:rPr lang="de-DE" dirty="0">
                    <a:solidFill>
                      <a:srgbClr val="3C8C93"/>
                    </a:solidFill>
                  </a:rPr>
                  <a:t>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subset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variables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observe</a:t>
                </a:r>
                <a:r>
                  <a:rPr lang="de-DE" dirty="0"/>
                  <a:t> (</a:t>
                </a:r>
                <a:r>
                  <a:rPr lang="de-DE" dirty="0" err="1"/>
                  <a:t>condition</a:t>
                </a:r>
                <a:r>
                  <a:rPr lang="de-DE" dirty="0"/>
                  <a:t> on) </a:t>
                </a:r>
              </a:p>
              <a:p>
                <a:pPr lvl="1"/>
                <a:r>
                  <a:rPr lang="de-DE" dirty="0"/>
                  <a:t> </a:t>
                </a:r>
                <a:r>
                  <a:rPr lang="de-DE" dirty="0">
                    <a:solidFill>
                      <a:srgbClr val="3C8C93"/>
                    </a:solidFill>
                  </a:rPr>
                  <a:t>H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variables </a:t>
                </a:r>
                <a:r>
                  <a:rPr lang="de-DE" dirty="0" err="1"/>
                  <a:t>we’re</a:t>
                </a:r>
                <a:r>
                  <a:rPr lang="de-DE" dirty="0"/>
                  <a:t> </a:t>
                </a:r>
                <a:r>
                  <a:rPr lang="de-DE" dirty="0" err="1"/>
                  <a:t>interested</a:t>
                </a:r>
                <a:r>
                  <a:rPr lang="de-DE" dirty="0"/>
                  <a:t> in </a:t>
                </a:r>
              </a:p>
              <a:p>
                <a:pPr lvl="1"/>
                <a:r>
                  <a:rPr lang="de-DE" dirty="0"/>
                  <a:t> </a:t>
                </a:r>
                <a:r>
                  <a:rPr lang="de-DE" dirty="0">
                    <a:solidFill>
                      <a:srgbClr val="3C8C93"/>
                    </a:solidFill>
                  </a:rPr>
                  <a:t>N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variables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we’re</a:t>
                </a:r>
                <a:r>
                  <a:rPr lang="de-DE" dirty="0"/>
                  <a:t> not </a:t>
                </a:r>
                <a:r>
                  <a:rPr lang="de-DE" dirty="0" err="1"/>
                  <a:t>interested</a:t>
                </a:r>
                <a:r>
                  <a:rPr lang="de-DE" dirty="0"/>
                  <a:t> in, (so </a:t>
                </a:r>
                <a:r>
                  <a:rPr lang="de-DE" dirty="0" err="1"/>
                  <a:t>we’ll</a:t>
                </a:r>
                <a:r>
                  <a:rPr lang="de-DE" dirty="0"/>
                  <a:t> </a:t>
                </a:r>
                <a:r>
                  <a:rPr lang="de-DE" dirty="0" err="1"/>
                  <a:t>marginalize</a:t>
                </a:r>
                <a:r>
                  <a:rPr lang="de-DE" dirty="0"/>
                  <a:t> </a:t>
                </a:r>
                <a:r>
                  <a:rPr lang="de-DE" dirty="0" err="1"/>
                  <a:t>them</a:t>
                </a:r>
                <a:r>
                  <a:rPr lang="de-DE" dirty="0"/>
                  <a:t> out). </a:t>
                </a:r>
              </a:p>
              <a:p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want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dirty="0">
                  <a:solidFill>
                    <a:srgbClr val="3C8C93"/>
                  </a:solidFill>
                </a:endParaRPr>
              </a:p>
              <a:p>
                <a:r>
                  <a:rPr lang="de-DE" dirty="0" err="1"/>
                  <a:t>Probabilistic</a:t>
                </a:r>
                <a:r>
                  <a:rPr lang="de-DE" dirty="0"/>
                  <a:t> </a:t>
                </a:r>
                <a:r>
                  <a:rPr lang="de-DE" dirty="0" err="1"/>
                  <a:t>Programming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Usually</a:t>
                </a:r>
                <a:r>
                  <a:rPr lang="de-DE" dirty="0"/>
                  <a:t> </a:t>
                </a:r>
                <a:r>
                  <a:rPr lang="de-DE" dirty="0" err="1"/>
                  <a:t>refers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doing</a:t>
                </a:r>
                <a:r>
                  <a:rPr lang="de-DE" dirty="0"/>
                  <a:t> </a:t>
                </a:r>
                <a:r>
                  <a:rPr lang="de-DE" dirty="0" err="1"/>
                  <a:t>conditional</a:t>
                </a:r>
                <a:r>
                  <a:rPr lang="de-DE" dirty="0"/>
                  <a:t> </a:t>
                </a:r>
                <a:r>
                  <a:rPr lang="de-DE" dirty="0" err="1"/>
                  <a:t>inference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a </a:t>
                </a:r>
                <a:r>
                  <a:rPr lang="de-DE" dirty="0" err="1"/>
                  <a:t>probabilistic</a:t>
                </a:r>
                <a:r>
                  <a:rPr lang="de-DE" dirty="0"/>
                  <a:t>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:r>
                  <a:rPr lang="de-DE" dirty="0" err="1"/>
                  <a:t>specifies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prior</a:t>
                </a:r>
                <a:r>
                  <a:rPr lang="de-DE" dirty="0"/>
                  <a:t>. </a:t>
                </a:r>
              </a:p>
              <a:p>
                <a:pPr lvl="1"/>
                <a:r>
                  <a:rPr lang="de-DE" dirty="0"/>
                  <a:t> </a:t>
                </a:r>
                <a:r>
                  <a:rPr lang="de-DE" dirty="0" err="1"/>
                  <a:t>Could</a:t>
                </a:r>
                <a:r>
                  <a:rPr lang="de-DE" dirty="0"/>
                  <a:t> also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described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automated</a:t>
                </a:r>
                <a:r>
                  <a:rPr lang="de-DE" dirty="0"/>
                  <a:t> </a:t>
                </a:r>
                <a:r>
                  <a:rPr lang="de-DE" dirty="0" err="1"/>
                  <a:t>inference</a:t>
                </a:r>
                <a:r>
                  <a:rPr lang="de-DE" dirty="0"/>
                  <a:t> </a:t>
                </a:r>
                <a:r>
                  <a:rPr lang="de-DE" dirty="0" err="1"/>
                  <a:t>given</a:t>
                </a:r>
                <a:r>
                  <a:rPr lang="de-DE" dirty="0"/>
                  <a:t> a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specified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a generative </a:t>
                </a:r>
                <a:r>
                  <a:rPr lang="de-DE" dirty="0" err="1"/>
                  <a:t>procedure</a:t>
                </a:r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B05E227-5B20-9F4F-B309-6637CBFD81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852" b="-73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AB760-CBE1-F949-876B-BE5CC2BCA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86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18FB8-2B5F-5C4D-828D-07F9F84C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Conditioning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110C05-8C20-AF4E-B6CD-2079970D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	% </a:t>
            </a: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is</a:t>
            </a:r>
            <a:r>
              <a:rPr lang="de-DE" sz="1800" dirty="0">
                <a:latin typeface="Monaco" pitchFamily="2" charset="77"/>
              </a:rPr>
              <a:t> 1 </a:t>
            </a: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random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number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from</a:t>
            </a:r>
            <a:r>
              <a:rPr lang="de-DE" sz="1800" dirty="0">
                <a:latin typeface="Monaco" pitchFamily="2" charset="77"/>
              </a:rPr>
              <a:t> [0,1] </a:t>
            </a:r>
            <a:r>
              <a:rPr lang="de-DE" sz="1800" dirty="0" err="1">
                <a:latin typeface="Monaco" pitchFamily="2" charset="77"/>
              </a:rPr>
              <a:t>smaller</a:t>
            </a:r>
            <a:r>
              <a:rPr lang="de-DE" sz="1800" dirty="0">
                <a:latin typeface="Monaco" pitchFamily="2" charset="77"/>
              </a:rPr>
              <a:t> 0,5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</a:t>
            </a: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 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    </a:t>
            </a:r>
            <a:r>
              <a:rPr lang="de-DE" sz="1800" i="1" dirty="0">
                <a:latin typeface="Monaco" pitchFamily="2" charset="77"/>
              </a:rPr>
              <a:t>% Random </a:t>
            </a:r>
            <a:r>
              <a:rPr lang="de-DE" sz="1800" i="1" dirty="0" err="1">
                <a:latin typeface="Monaco" pitchFamily="2" charset="77"/>
              </a:rPr>
              <a:t>draw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from</a:t>
            </a:r>
            <a:r>
              <a:rPr lang="de-DE" sz="1800" i="1" dirty="0">
                <a:latin typeface="Monaco" pitchFamily="2" charset="77"/>
              </a:rPr>
              <a:t> Gamma(1,1)</a:t>
            </a:r>
            <a:endParaRPr lang="de-DE" sz="18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</a:t>
            </a: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</a:t>
            </a:r>
            <a:r>
              <a:rPr lang="de-DE" sz="1800" i="1" dirty="0">
                <a:latin typeface="Monaco" pitchFamily="2" charset="77"/>
              </a:rPr>
              <a:t>% Random </a:t>
            </a:r>
            <a:r>
              <a:rPr lang="de-DE" sz="1800" i="1" dirty="0" err="1">
                <a:latin typeface="Monaco" pitchFamily="2" charset="77"/>
              </a:rPr>
              <a:t>draw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from</a:t>
            </a:r>
            <a:r>
              <a:rPr lang="de-DE" sz="1800" i="1" dirty="0">
                <a:latin typeface="Monaco" pitchFamily="2" charset="77"/>
              </a:rPr>
              <a:t> </a:t>
            </a:r>
            <a:r>
              <a:rPr lang="de-DE" sz="1800" i="1" dirty="0" err="1">
                <a:latin typeface="Monaco" pitchFamily="2" charset="77"/>
              </a:rPr>
              <a:t>standard</a:t>
            </a:r>
            <a:r>
              <a:rPr lang="de-DE" sz="1800" i="1" dirty="0">
                <a:latin typeface="Monaco" pitchFamily="2" charset="77"/>
              </a:rPr>
              <a:t> Normal </a:t>
            </a:r>
            <a:endParaRPr lang="de-DE" sz="1800" dirty="0">
              <a:latin typeface="Monaco" pitchFamily="2" charset="77"/>
            </a:endParaRP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9BCC73-AD06-D04B-A2E4-AF41CE8F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61580C4-CE11-1F4C-89BA-44808E579294}"/>
              </a:ext>
            </a:extLst>
          </p:cNvPr>
          <p:cNvSpPr txBox="1"/>
          <p:nvPr/>
        </p:nvSpPr>
        <p:spPr>
          <a:xfrm>
            <a:off x="2987824" y="3695591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Implied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variables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8E49EFC-FADE-9744-A23E-D4E477449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36075"/>
            <a:ext cx="6008340" cy="23774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B4DF1A0-DD5D-924A-83EC-8E5D2BDBFF0E}"/>
                  </a:ext>
                </a:extLst>
              </p:cNvPr>
              <p:cNvSpPr txBox="1"/>
              <p:nvPr/>
            </p:nvSpPr>
            <p:spPr>
              <a:xfrm>
                <a:off x="6998861" y="4221088"/>
                <a:ext cx="21451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err="1"/>
                  <a:t>Condition</a:t>
                </a:r>
                <a:r>
                  <a:rPr lang="de-DE" dirty="0"/>
                  <a:t>/</a:t>
                </a:r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2 &lt; 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&lt; 3 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FB4DF1A0-DD5D-924A-83EC-8E5D2BDBF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861" y="4221088"/>
                <a:ext cx="2145139" cy="646331"/>
              </a:xfrm>
              <a:prstGeom prst="rect">
                <a:avLst/>
              </a:prstGeom>
              <a:blipFill>
                <a:blip r:embed="rId3"/>
                <a:stretch>
                  <a:fillRect l="-2367" t="-3846" b="-7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656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01115-5C4C-364B-93E1-F8B636AF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35EC5-2456-7A48-8533-95083355B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B3C564-289C-BF49-96EA-B191F77A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46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40296-B9E8-4F47-AE4D-527F384E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PPs?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F4401-2C4C-024A-A3F0-5A2638AD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3384376"/>
          </a:xfrm>
        </p:spPr>
        <p:txBody>
          <a:bodyPr/>
          <a:lstStyle/>
          <a:p>
            <a:r>
              <a:rPr lang="de-DE" dirty="0" err="1">
                <a:solidFill>
                  <a:srgbClr val="032EF0"/>
                </a:solidFill>
              </a:rPr>
              <a:t>Rejection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sampling</a:t>
            </a:r>
            <a:r>
              <a:rPr lang="de-DE" dirty="0">
                <a:solidFill>
                  <a:srgbClr val="032EF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Run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fresh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, </a:t>
            </a:r>
            <a:r>
              <a:rPr lang="de-DE" dirty="0" err="1"/>
              <a:t>record</a:t>
            </a:r>
            <a:r>
              <a:rPr lang="de-DE" dirty="0"/>
              <a:t> H </a:t>
            </a:r>
            <a:r>
              <a:rPr lang="de-DE" dirty="0" err="1"/>
              <a:t>as</a:t>
            </a:r>
            <a:r>
              <a:rPr lang="de-DE" dirty="0"/>
              <a:t> a sample;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ignore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Repeat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  <a:p>
            <a:pPr marL="57150" indent="0">
              <a:buNone/>
            </a:pP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D52483-FEF4-4B42-8F98-FBE82E65D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324036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endParaRPr lang="de-DE" sz="1800" dirty="0">
              <a:solidFill>
                <a:srgbClr val="7030A0"/>
              </a:solidFill>
              <a:latin typeface="Monaco" pitchFamily="2" charset="77"/>
            </a:endParaRP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	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43B96-C860-484B-B426-944CA1B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53B934C-E797-4C49-8872-FC8D9CDB4C19}"/>
                  </a:ext>
                </a:extLst>
              </p:cNvPr>
              <p:cNvSpPr txBox="1"/>
              <p:nvPr/>
            </p:nvSpPr>
            <p:spPr>
              <a:xfrm>
                <a:off x="468312" y="4755708"/>
                <a:ext cx="792011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our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example</a:t>
                </a:r>
                <a:r>
                  <a:rPr lang="de-DE" sz="2400" dirty="0"/>
                  <a:t> (</a:t>
                </a:r>
                <a:r>
                  <a:rPr lang="de-DE" sz="2400" dirty="0">
                    <a:solidFill>
                      <a:srgbClr val="3C8C93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2 &lt; 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&lt; 3 </m:t>
                    </m:r>
                  </m:oMath>
                </a14:m>
                <a:r>
                  <a:rPr lang="de-DE" sz="2400" dirty="0"/>
                  <a:t>) this </a:t>
                </a:r>
                <a:r>
                  <a:rPr lang="de-DE" sz="2400" dirty="0" err="1"/>
                  <a:t>produces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samples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over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execution</a:t>
                </a:r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trace</a:t>
                </a:r>
                <a:r>
                  <a:rPr lang="de-DE" sz="2400" dirty="0">
                    <a:solidFill>
                      <a:srgbClr val="032EF0"/>
                    </a:solidFill>
                  </a:rPr>
                  <a:t>, e.g., </a:t>
                </a:r>
                <a:endParaRPr lang="de-DE" sz="2400" dirty="0">
                  <a:solidFill>
                    <a:srgbClr val="7030A0"/>
                  </a:solidFill>
                </a:endParaRPr>
              </a:p>
              <a:p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A53B934C-E797-4C49-8872-FC8D9CDB4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55708"/>
                <a:ext cx="7920111" cy="1477328"/>
              </a:xfrm>
              <a:prstGeom prst="rect">
                <a:avLst/>
              </a:prstGeom>
              <a:blipFill>
                <a:blip r:embed="rId2"/>
                <a:stretch>
                  <a:fillRect l="-1120" t="-2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5FA47D33-9A5F-8442-8C6D-778025BC8646}"/>
              </a:ext>
            </a:extLst>
          </p:cNvPr>
          <p:cNvSpPr txBox="1"/>
          <p:nvPr/>
        </p:nvSpPr>
        <p:spPr>
          <a:xfrm>
            <a:off x="7336307" y="13650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True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8C5DE3-875A-1E48-92ED-BCF8EA55E271}"/>
              </a:ext>
            </a:extLst>
          </p:cNvPr>
          <p:cNvSpPr txBox="1"/>
          <p:nvPr/>
        </p:nvSpPr>
        <p:spPr>
          <a:xfrm>
            <a:off x="7381713" y="215944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2.7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1736080-0202-AA48-84A7-DD662E06FA74}"/>
              </a:ext>
            </a:extLst>
          </p:cNvPr>
          <p:cNvSpPr txBox="1"/>
          <p:nvPr/>
        </p:nvSpPr>
        <p:spPr>
          <a:xfrm>
            <a:off x="468312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2.7)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4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40296-B9E8-4F47-AE4D-527F384E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PPs?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F4401-2C4C-024A-A3F0-5A2638AD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3384376"/>
          </a:xfrm>
        </p:spPr>
        <p:txBody>
          <a:bodyPr/>
          <a:lstStyle/>
          <a:p>
            <a:r>
              <a:rPr lang="de-DE" dirty="0" err="1">
                <a:solidFill>
                  <a:srgbClr val="032EF0"/>
                </a:solidFill>
              </a:rPr>
              <a:t>Rejection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sampling</a:t>
            </a:r>
            <a:r>
              <a:rPr lang="de-DE" dirty="0">
                <a:solidFill>
                  <a:srgbClr val="032EF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Run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fresh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, </a:t>
            </a:r>
            <a:r>
              <a:rPr lang="de-DE" dirty="0" err="1"/>
              <a:t>record</a:t>
            </a:r>
            <a:r>
              <a:rPr lang="de-DE" dirty="0"/>
              <a:t> H </a:t>
            </a:r>
            <a:r>
              <a:rPr lang="de-DE" dirty="0" err="1"/>
              <a:t>as</a:t>
            </a:r>
            <a:r>
              <a:rPr lang="de-DE" dirty="0"/>
              <a:t> a sample;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ignore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Repeat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  <a:p>
            <a:pPr marL="57150" indent="0">
              <a:buNone/>
            </a:pP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D52483-FEF4-4B42-8F98-FBE82E65D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324036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       %</a:t>
            </a:r>
            <a:endParaRPr lang="de-DE" sz="1800" dirty="0">
              <a:solidFill>
                <a:srgbClr val="7030A0"/>
              </a:solidFill>
              <a:latin typeface="Monaco" pitchFamily="2" charset="77"/>
            </a:endParaRP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		  % 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43B96-C860-484B-B426-944CA1B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A47D33-9A5F-8442-8C6D-778025BC8646}"/>
              </a:ext>
            </a:extLst>
          </p:cNvPr>
          <p:cNvSpPr txBox="1"/>
          <p:nvPr/>
        </p:nvSpPr>
        <p:spPr>
          <a:xfrm>
            <a:off x="7336307" y="13650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True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8C5DE3-875A-1E48-92ED-BCF8EA55E271}"/>
              </a:ext>
            </a:extLst>
          </p:cNvPr>
          <p:cNvSpPr txBox="1"/>
          <p:nvPr/>
        </p:nvSpPr>
        <p:spPr>
          <a:xfrm>
            <a:off x="7381713" y="215944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3.2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/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our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example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2 &lt; 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&lt; 3 </m:t>
                    </m:r>
                  </m:oMath>
                </a14:m>
                <a:r>
                  <a:rPr lang="de-DE" sz="2400" dirty="0"/>
                  <a:t>) this </a:t>
                </a:r>
                <a:r>
                  <a:rPr lang="de-DE" sz="2400" dirty="0" err="1"/>
                  <a:t>produces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samples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over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execution</a:t>
                </a:r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trace</a:t>
                </a:r>
                <a:r>
                  <a:rPr lang="de-DE" sz="2400" dirty="0">
                    <a:solidFill>
                      <a:srgbClr val="032EF0"/>
                    </a:solidFill>
                  </a:rPr>
                  <a:t>, e.g., </a:t>
                </a:r>
              </a:p>
              <a:p>
                <a:endParaRPr lang="de-DE" sz="2400" dirty="0">
                  <a:solidFill>
                    <a:srgbClr val="7030A0"/>
                  </a:solidFill>
                </a:endParaRPr>
              </a:p>
              <a:p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blipFill>
                <a:blip r:embed="rId2"/>
                <a:stretch>
                  <a:fillRect l="-1120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D852C634-EA0D-554B-ACED-969A86FB1C71}"/>
              </a:ext>
            </a:extLst>
          </p:cNvPr>
          <p:cNvSpPr txBox="1"/>
          <p:nvPr/>
        </p:nvSpPr>
        <p:spPr>
          <a:xfrm>
            <a:off x="468312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2.7)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7A5B52-F8E0-EF40-BE59-6F16FD474477}"/>
              </a:ext>
            </a:extLst>
          </p:cNvPr>
          <p:cNvSpPr txBox="1"/>
          <p:nvPr/>
        </p:nvSpPr>
        <p:spPr>
          <a:xfrm>
            <a:off x="6688338" y="329385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Sample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7882379-BC20-D748-9842-A0724DE9E887}"/>
              </a:ext>
            </a:extLst>
          </p:cNvPr>
          <p:cNvSpPr/>
          <p:nvPr/>
        </p:nvSpPr>
        <p:spPr>
          <a:xfrm>
            <a:off x="6664672" y="3626440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3.2)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FECCAD8-1882-CF47-8D35-21DCCACF5758}"/>
              </a:ext>
            </a:extLst>
          </p:cNvPr>
          <p:cNvSpPr txBox="1"/>
          <p:nvPr/>
        </p:nvSpPr>
        <p:spPr>
          <a:xfrm>
            <a:off x="6710910" y="395902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rejected</a:t>
            </a:r>
            <a:endParaRPr lang="de-DE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E8DBC212-9BEF-3544-98F8-5086F4235E94}"/>
              </a:ext>
            </a:extLst>
          </p:cNvPr>
          <p:cNvSpPr/>
          <p:nvPr/>
        </p:nvSpPr>
        <p:spPr>
          <a:xfrm>
            <a:off x="6300193" y="3212976"/>
            <a:ext cx="2386608" cy="1296144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40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4" grpId="0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40296-B9E8-4F47-AE4D-527F384E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PPs?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F4401-2C4C-024A-A3F0-5A2638AD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3384376"/>
          </a:xfrm>
        </p:spPr>
        <p:txBody>
          <a:bodyPr/>
          <a:lstStyle/>
          <a:p>
            <a:r>
              <a:rPr lang="de-DE" dirty="0" err="1">
                <a:solidFill>
                  <a:srgbClr val="032EF0"/>
                </a:solidFill>
              </a:rPr>
              <a:t>Rejection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sampling</a:t>
            </a:r>
            <a:r>
              <a:rPr lang="de-DE" dirty="0">
                <a:solidFill>
                  <a:srgbClr val="032EF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Run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fresh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, </a:t>
            </a:r>
            <a:r>
              <a:rPr lang="de-DE" dirty="0" err="1"/>
              <a:t>record</a:t>
            </a:r>
            <a:r>
              <a:rPr lang="de-DE" dirty="0"/>
              <a:t> H </a:t>
            </a:r>
            <a:r>
              <a:rPr lang="de-DE" dirty="0" err="1"/>
              <a:t>as</a:t>
            </a:r>
            <a:r>
              <a:rPr lang="de-DE" dirty="0"/>
              <a:t> a sample;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ignore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Repeat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  <a:p>
            <a:pPr marL="57150" indent="0">
              <a:buNone/>
            </a:pP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D52483-FEF4-4B42-8F98-FBE82E65D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324036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endParaRPr lang="de-DE" sz="1800" dirty="0">
              <a:solidFill>
                <a:srgbClr val="7030A0"/>
              </a:solidFill>
              <a:latin typeface="Monaco" pitchFamily="2" charset="77"/>
            </a:endParaRP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	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43B96-C860-484B-B426-944CA1B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A47D33-9A5F-8442-8C6D-778025BC8646}"/>
              </a:ext>
            </a:extLst>
          </p:cNvPr>
          <p:cNvSpPr txBox="1"/>
          <p:nvPr/>
        </p:nvSpPr>
        <p:spPr>
          <a:xfrm>
            <a:off x="7336307" y="1365096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True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8C5DE3-875A-1E48-92ED-BCF8EA55E271}"/>
              </a:ext>
            </a:extLst>
          </p:cNvPr>
          <p:cNvSpPr txBox="1"/>
          <p:nvPr/>
        </p:nvSpPr>
        <p:spPr>
          <a:xfrm>
            <a:off x="7381713" y="215944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2.1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/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our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example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2 &lt; 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&lt; 3 </m:t>
                    </m:r>
                  </m:oMath>
                </a14:m>
                <a:r>
                  <a:rPr lang="de-DE" sz="2400" dirty="0"/>
                  <a:t>) this </a:t>
                </a:r>
                <a:r>
                  <a:rPr lang="de-DE" sz="2400" dirty="0" err="1"/>
                  <a:t>produces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samples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over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execution</a:t>
                </a:r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trace</a:t>
                </a:r>
                <a:r>
                  <a:rPr lang="de-DE" sz="2400" dirty="0">
                    <a:solidFill>
                      <a:srgbClr val="032EF0"/>
                    </a:solidFill>
                  </a:rPr>
                  <a:t>, e.g., </a:t>
                </a:r>
              </a:p>
              <a:p>
                <a:endParaRPr lang="de-DE" sz="2400" dirty="0">
                  <a:solidFill>
                    <a:srgbClr val="7030A0"/>
                  </a:solidFill>
                </a:endParaRPr>
              </a:p>
              <a:p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blipFill>
                <a:blip r:embed="rId2"/>
                <a:stretch>
                  <a:fillRect l="-1120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D852C634-EA0D-554B-ACED-969A86FB1C71}"/>
              </a:ext>
            </a:extLst>
          </p:cNvPr>
          <p:cNvSpPr txBox="1"/>
          <p:nvPr/>
        </p:nvSpPr>
        <p:spPr>
          <a:xfrm>
            <a:off x="468312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2.7)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FA1B551-9F1C-F940-9586-952EF1C11E2C}"/>
              </a:ext>
            </a:extLst>
          </p:cNvPr>
          <p:cNvSpPr txBox="1"/>
          <p:nvPr/>
        </p:nvSpPr>
        <p:spPr>
          <a:xfrm>
            <a:off x="2051720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50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ED28A872-F85E-B640-BD7B-7EAA48DBFFFB}"/>
              </a:ext>
            </a:extLst>
          </p:cNvPr>
          <p:cNvSpPr/>
          <p:nvPr/>
        </p:nvSpPr>
        <p:spPr>
          <a:xfrm>
            <a:off x="6300193" y="3212976"/>
            <a:ext cx="2386608" cy="1296144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640296-B9E8-4F47-AE4D-527F384E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PPs?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F4401-2C4C-024A-A3F0-5A2638AD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3384376"/>
          </a:xfrm>
        </p:spPr>
        <p:txBody>
          <a:bodyPr/>
          <a:lstStyle/>
          <a:p>
            <a:r>
              <a:rPr lang="de-DE" dirty="0" err="1">
                <a:solidFill>
                  <a:srgbClr val="032EF0"/>
                </a:solidFill>
              </a:rPr>
              <a:t>Rejection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sampling</a:t>
            </a:r>
            <a:r>
              <a:rPr lang="de-DE" dirty="0">
                <a:solidFill>
                  <a:srgbClr val="032EF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Run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fresh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, </a:t>
            </a:r>
            <a:r>
              <a:rPr lang="de-DE" dirty="0" err="1"/>
              <a:t>record</a:t>
            </a:r>
            <a:r>
              <a:rPr lang="de-DE" dirty="0"/>
              <a:t> H </a:t>
            </a:r>
            <a:r>
              <a:rPr lang="de-DE" dirty="0" err="1"/>
              <a:t>as</a:t>
            </a:r>
            <a:r>
              <a:rPr lang="de-DE" dirty="0"/>
              <a:t> a sample;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ignore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Repeat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  <a:p>
            <a:pPr marL="57150" indent="0">
              <a:buNone/>
            </a:pP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D52483-FEF4-4B42-8F98-FBE82E65D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324036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endParaRPr lang="de-DE" sz="1800" dirty="0">
              <a:solidFill>
                <a:srgbClr val="7030A0"/>
              </a:solidFill>
              <a:latin typeface="Monaco" pitchFamily="2" charset="77"/>
            </a:endParaRP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	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43B96-C860-484B-B426-944CA1B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A47D33-9A5F-8442-8C6D-778025BC8646}"/>
              </a:ext>
            </a:extLst>
          </p:cNvPr>
          <p:cNvSpPr txBox="1"/>
          <p:nvPr/>
        </p:nvSpPr>
        <p:spPr>
          <a:xfrm>
            <a:off x="7336307" y="13650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</a:t>
            </a:r>
            <a:r>
              <a:rPr lang="de-DE" dirty="0" err="1">
                <a:solidFill>
                  <a:srgbClr val="7030A0"/>
                </a:solidFill>
                <a:latin typeface="Monaco" pitchFamily="2" charset="77"/>
              </a:rPr>
              <a:t>False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8C5DE3-875A-1E48-92ED-BCF8EA55E271}"/>
              </a:ext>
            </a:extLst>
          </p:cNvPr>
          <p:cNvSpPr txBox="1"/>
          <p:nvPr/>
        </p:nvSpPr>
        <p:spPr>
          <a:xfrm>
            <a:off x="7329957" y="2744924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-1.3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/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our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example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2 &lt; 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&lt; 3 </m:t>
                    </m:r>
                  </m:oMath>
                </a14:m>
                <a:r>
                  <a:rPr lang="de-DE" sz="2400" dirty="0"/>
                  <a:t>) this </a:t>
                </a:r>
                <a:r>
                  <a:rPr lang="de-DE" sz="2400" dirty="0" err="1"/>
                  <a:t>produces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samples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over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execution</a:t>
                </a:r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trace</a:t>
                </a:r>
                <a:r>
                  <a:rPr lang="de-DE" sz="2400" dirty="0">
                    <a:solidFill>
                      <a:srgbClr val="032EF0"/>
                    </a:solidFill>
                  </a:rPr>
                  <a:t>, e.g., </a:t>
                </a:r>
              </a:p>
              <a:p>
                <a:endParaRPr lang="de-DE" sz="2400" dirty="0">
                  <a:solidFill>
                    <a:srgbClr val="7030A0"/>
                  </a:solidFill>
                </a:endParaRPr>
              </a:p>
              <a:p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blipFill>
                <a:blip r:embed="rId2"/>
                <a:stretch>
                  <a:fillRect l="-1120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D852C634-EA0D-554B-ACED-969A86FB1C71}"/>
              </a:ext>
            </a:extLst>
          </p:cNvPr>
          <p:cNvSpPr txBox="1"/>
          <p:nvPr/>
        </p:nvSpPr>
        <p:spPr>
          <a:xfrm>
            <a:off x="468312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2.7)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FA1B551-9F1C-F940-9586-952EF1C11E2C}"/>
              </a:ext>
            </a:extLst>
          </p:cNvPr>
          <p:cNvSpPr txBox="1"/>
          <p:nvPr/>
        </p:nvSpPr>
        <p:spPr>
          <a:xfrm>
            <a:off x="2051720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2.1)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C5D0AA9-40AC-DA41-B2E4-62DB77924638}"/>
              </a:ext>
            </a:extLst>
          </p:cNvPr>
          <p:cNvSpPr txBox="1"/>
          <p:nvPr/>
        </p:nvSpPr>
        <p:spPr>
          <a:xfrm>
            <a:off x="6688338" y="3293857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Sample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97A17CD-A280-4643-91BA-E9B4DA8BCBAD}"/>
              </a:ext>
            </a:extLst>
          </p:cNvPr>
          <p:cNvSpPr/>
          <p:nvPr/>
        </p:nvSpPr>
        <p:spPr>
          <a:xfrm>
            <a:off x="6664672" y="3626440"/>
            <a:ext cx="1976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</a:t>
            </a:r>
            <a:r>
              <a:rPr lang="de-DE" dirty="0" err="1">
                <a:solidFill>
                  <a:srgbClr val="7030A0"/>
                </a:solidFill>
                <a:latin typeface="Monaco" pitchFamily="2" charset="77"/>
              </a:rPr>
              <a:t>False</a:t>
            </a:r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, -1.3)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11A684C-5343-CF40-B4AA-5E5FBBCD0D47}"/>
              </a:ext>
            </a:extLst>
          </p:cNvPr>
          <p:cNvSpPr txBox="1"/>
          <p:nvPr/>
        </p:nvSpPr>
        <p:spPr>
          <a:xfrm>
            <a:off x="6710910" y="3959023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rejected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9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9" grpId="0"/>
      <p:bldP spid="11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40296-B9E8-4F47-AE4D-527F384E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PPs?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F4401-2C4C-024A-A3F0-5A2638AD3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3384376"/>
          </a:xfrm>
        </p:spPr>
        <p:txBody>
          <a:bodyPr/>
          <a:lstStyle/>
          <a:p>
            <a:r>
              <a:rPr lang="de-DE" dirty="0" err="1">
                <a:solidFill>
                  <a:srgbClr val="032EF0"/>
                </a:solidFill>
              </a:rPr>
              <a:t>Rejection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sampling</a:t>
            </a:r>
            <a:r>
              <a:rPr lang="de-DE" dirty="0">
                <a:solidFill>
                  <a:srgbClr val="032EF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Run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fresh</a:t>
            </a:r>
            <a:r>
              <a:rPr lang="de-DE" dirty="0"/>
              <a:t>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numbers</a:t>
            </a:r>
            <a:endParaRPr lang="de-DE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 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, </a:t>
            </a:r>
            <a:r>
              <a:rPr lang="de-DE" dirty="0" err="1"/>
              <a:t>record</a:t>
            </a:r>
            <a:r>
              <a:rPr lang="de-DE" dirty="0"/>
              <a:t> H </a:t>
            </a:r>
            <a:r>
              <a:rPr lang="de-DE" dirty="0" err="1"/>
              <a:t>as</a:t>
            </a:r>
            <a:r>
              <a:rPr lang="de-DE" dirty="0"/>
              <a:t> a sample; </a:t>
            </a:r>
            <a:r>
              <a:rPr lang="de-DE" dirty="0" err="1"/>
              <a:t>else</a:t>
            </a:r>
            <a:r>
              <a:rPr lang="de-DE" dirty="0"/>
              <a:t> </a:t>
            </a:r>
            <a:r>
              <a:rPr lang="de-DE" dirty="0" err="1"/>
              <a:t>ignore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sample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Repeat</a:t>
            </a:r>
          </a:p>
          <a:p>
            <a:pPr marL="914400" lvl="1" indent="-457200">
              <a:buFont typeface="+mj-lt"/>
              <a:buAutoNum type="arabicPeriod"/>
            </a:pPr>
            <a:endParaRPr lang="de-DE" dirty="0"/>
          </a:p>
          <a:p>
            <a:pPr marL="57150" indent="0">
              <a:buNone/>
            </a:pPr>
            <a:endParaRPr lang="de-DE" dirty="0">
              <a:solidFill>
                <a:srgbClr val="032EF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3D52483-FEF4-4B42-8F98-FBE82E65D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3240360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flip</a:t>
            </a:r>
            <a:r>
              <a:rPr lang="de-DE" sz="1800" dirty="0">
                <a:latin typeface="Monaco" pitchFamily="2" charset="77"/>
              </a:rPr>
              <a:t> = </a:t>
            </a:r>
            <a:r>
              <a:rPr lang="de-DE" sz="1800" dirty="0" err="1">
                <a:latin typeface="Monaco" pitchFamily="2" charset="77"/>
              </a:rPr>
              <a:t>rand</a:t>
            </a:r>
            <a:r>
              <a:rPr lang="de-DE" sz="1800" dirty="0">
                <a:latin typeface="Monaco" pitchFamily="2" charset="77"/>
              </a:rPr>
              <a:t> &lt; 0.5 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if</a:t>
            </a:r>
            <a:r>
              <a:rPr lang="de-DE" sz="1800" dirty="0">
                <a:latin typeface="Monaco" pitchFamily="2" charset="77"/>
              </a:rPr>
              <a:t> </a:t>
            </a:r>
            <a:r>
              <a:rPr lang="de-DE" sz="1800" dirty="0" err="1">
                <a:latin typeface="Monaco" pitchFamily="2" charset="77"/>
              </a:rPr>
              <a:t>flip</a:t>
            </a:r>
            <a:endParaRPr lang="de-DE" sz="1800" dirty="0">
              <a:solidFill>
                <a:srgbClr val="7030A0"/>
              </a:solidFill>
              <a:latin typeface="Monaco" pitchFamily="2" charset="77"/>
            </a:endParaRPr>
          </a:p>
          <a:p>
            <a:pPr marL="400050" lvl="1" indent="0">
              <a:buNone/>
            </a:pPr>
            <a:r>
              <a:rPr lang="de-DE" sz="1800" dirty="0">
                <a:latin typeface="Monaco" pitchFamily="2" charset="77"/>
              </a:rPr>
              <a:t> x = </a:t>
            </a:r>
            <a:r>
              <a:rPr lang="de-DE" sz="1800" dirty="0" err="1">
                <a:latin typeface="Monaco" pitchFamily="2" charset="77"/>
              </a:rPr>
              <a:t>randg</a:t>
            </a:r>
            <a:r>
              <a:rPr lang="de-DE" sz="1800" dirty="0">
                <a:latin typeface="Monaco" pitchFamily="2" charset="77"/>
              </a:rPr>
              <a:t> + 2 </a:t>
            </a:r>
          </a:p>
          <a:p>
            <a:pPr marL="0" indent="0">
              <a:buNone/>
            </a:pPr>
            <a:r>
              <a:rPr lang="de-DE" sz="1800" dirty="0" err="1">
                <a:latin typeface="Monaco" pitchFamily="2" charset="77"/>
              </a:rPr>
              <a:t>else</a:t>
            </a:r>
            <a:r>
              <a:rPr lang="de-DE" sz="1800" dirty="0">
                <a:latin typeface="Monaco" pitchFamily="2" charset="77"/>
              </a:rPr>
              <a:t>  	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x = </a:t>
            </a:r>
            <a:r>
              <a:rPr lang="de-DE" sz="1800" dirty="0" err="1">
                <a:latin typeface="Monaco" pitchFamily="2" charset="77"/>
              </a:rPr>
              <a:t>randn</a:t>
            </a:r>
            <a:r>
              <a:rPr lang="de-DE" sz="1800" dirty="0">
                <a:latin typeface="Monaco" pitchFamily="2" charset="77"/>
              </a:rPr>
              <a:t> 	</a:t>
            </a:r>
          </a:p>
          <a:p>
            <a:pPr marL="0" indent="0">
              <a:buNone/>
            </a:pPr>
            <a:r>
              <a:rPr lang="de-DE" sz="1800" dirty="0">
                <a:latin typeface="Monaco" pitchFamily="2" charset="77"/>
              </a:rPr>
              <a:t>end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C43B96-C860-484B-B426-944CA1B4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A47D33-9A5F-8442-8C6D-778025BC8646}"/>
              </a:ext>
            </a:extLst>
          </p:cNvPr>
          <p:cNvSpPr txBox="1"/>
          <p:nvPr/>
        </p:nvSpPr>
        <p:spPr>
          <a:xfrm>
            <a:off x="7336307" y="13650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</a:t>
            </a:r>
            <a:r>
              <a:rPr lang="de-DE" dirty="0" err="1">
                <a:solidFill>
                  <a:srgbClr val="7030A0"/>
                </a:solidFill>
                <a:latin typeface="Monaco" pitchFamily="2" charset="77"/>
              </a:rPr>
              <a:t>False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8C5DE3-875A-1E48-92ED-BCF8EA55E271}"/>
              </a:ext>
            </a:extLst>
          </p:cNvPr>
          <p:cNvSpPr txBox="1"/>
          <p:nvPr/>
        </p:nvSpPr>
        <p:spPr>
          <a:xfrm>
            <a:off x="7329957" y="27449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&gt;&gt; 2.3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/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our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example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= 2 &lt; 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&lt; 3 </m:t>
                    </m:r>
                  </m:oMath>
                </a14:m>
                <a:r>
                  <a:rPr lang="de-DE" sz="2400" dirty="0"/>
                  <a:t>) this </a:t>
                </a:r>
                <a:r>
                  <a:rPr lang="de-DE" sz="2400" dirty="0" err="1"/>
                  <a:t>produces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samples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over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execution</a:t>
                </a:r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  <a:r>
                  <a:rPr lang="de-DE" sz="2400" dirty="0" err="1">
                    <a:solidFill>
                      <a:srgbClr val="032EF0"/>
                    </a:solidFill>
                  </a:rPr>
                  <a:t>trace</a:t>
                </a:r>
                <a:r>
                  <a:rPr lang="de-DE" sz="2400" dirty="0">
                    <a:solidFill>
                      <a:srgbClr val="032EF0"/>
                    </a:solidFill>
                  </a:rPr>
                  <a:t>, e.g., </a:t>
                </a:r>
              </a:p>
              <a:p>
                <a:endParaRPr lang="de-DE" sz="2400" dirty="0">
                  <a:solidFill>
                    <a:srgbClr val="7030A0"/>
                  </a:solidFill>
                </a:endParaRPr>
              </a:p>
              <a:p>
                <a:r>
                  <a:rPr lang="de-DE" sz="2400" dirty="0">
                    <a:solidFill>
                      <a:srgbClr val="032EF0"/>
                    </a:solidFill>
                  </a:rPr>
                  <a:t>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F85A337E-E281-6F4D-8E7D-C700E3C6E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4755708"/>
                <a:ext cx="7920111" cy="1846659"/>
              </a:xfrm>
              <a:prstGeom prst="rect">
                <a:avLst/>
              </a:prstGeom>
              <a:blipFill>
                <a:blip r:embed="rId2"/>
                <a:stretch>
                  <a:fillRect l="-1120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D852C634-EA0D-554B-ACED-969A86FB1C71}"/>
              </a:ext>
            </a:extLst>
          </p:cNvPr>
          <p:cNvSpPr txBox="1"/>
          <p:nvPr/>
        </p:nvSpPr>
        <p:spPr>
          <a:xfrm>
            <a:off x="468312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2.7)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FA1B551-9F1C-F940-9586-952EF1C11E2C}"/>
              </a:ext>
            </a:extLst>
          </p:cNvPr>
          <p:cNvSpPr txBox="1"/>
          <p:nvPr/>
        </p:nvSpPr>
        <p:spPr>
          <a:xfrm>
            <a:off x="2051720" y="5548590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(True, 2.1)</a:t>
            </a:r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B76AD2D-7211-694A-A4DE-FE13F5D8030F}"/>
              </a:ext>
            </a:extLst>
          </p:cNvPr>
          <p:cNvSpPr/>
          <p:nvPr/>
        </p:nvSpPr>
        <p:spPr>
          <a:xfrm>
            <a:off x="3728717" y="554859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(</a:t>
            </a:r>
            <a:r>
              <a:rPr lang="de-DE" dirty="0" err="1">
                <a:solidFill>
                  <a:srgbClr val="7030A0"/>
                </a:solidFill>
                <a:latin typeface="Monaco" pitchFamily="2" charset="77"/>
              </a:rPr>
              <a:t>False</a:t>
            </a:r>
            <a:r>
              <a:rPr lang="de-DE" dirty="0">
                <a:solidFill>
                  <a:srgbClr val="7030A0"/>
                </a:solidFill>
                <a:latin typeface="Monaco" pitchFamily="2" charset="77"/>
              </a:rPr>
              <a:t>, 2.3),...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1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3A4D3-28B3-4B42-8E44-322FA245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do </a:t>
            </a:r>
            <a:r>
              <a:rPr lang="de-DE" dirty="0" err="1"/>
              <a:t>better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C893C2E-6835-E545-919D-C360039FB5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Rejection</a:t>
                </a:r>
                <a:r>
                  <a:rPr lang="de-DE" dirty="0"/>
                  <a:t> </a:t>
                </a:r>
                <a:r>
                  <a:rPr lang="de-DE" dirty="0" err="1"/>
                  <a:t>sampling</a:t>
                </a:r>
                <a:r>
                  <a:rPr lang="de-DE" dirty="0"/>
                  <a:t> (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simplest</a:t>
                </a:r>
                <a:r>
                  <a:rPr lang="de-DE" dirty="0"/>
                  <a:t> form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stochastic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simulation</a:t>
                </a:r>
                <a:r>
                  <a:rPr lang="de-DE" dirty="0"/>
                  <a:t>)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inefficient</a:t>
                </a:r>
                <a:endParaRPr lang="de-DE" dirty="0"/>
              </a:p>
              <a:p>
                <a:pPr lvl="1"/>
                <a:r>
                  <a:rPr lang="de-DE" dirty="0" err="1"/>
                  <a:t>Rejects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:r>
                  <a:rPr lang="de-DE" dirty="0" err="1"/>
                  <a:t>samples</a:t>
                </a:r>
                <a:r>
                  <a:rPr lang="de-DE" dirty="0"/>
                  <a:t> </a:t>
                </a:r>
                <a:r>
                  <a:rPr lang="de-DE" dirty="0" err="1"/>
                  <a:t>because</a:t>
                </a:r>
                <a:endParaRPr lang="de-DE" dirty="0"/>
              </a:p>
              <a:p>
                <a:pPr lvl="1"/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de-DE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small</a:t>
                </a:r>
                <a:r>
                  <a:rPr lang="de-DE" dirty="0"/>
                  <a:t> (</a:t>
                </a:r>
                <a:r>
                  <a:rPr lang="de-DE" dirty="0" err="1"/>
                  <a:t>drops</a:t>
                </a:r>
                <a:r>
                  <a:rPr lang="de-DE" dirty="0"/>
                  <a:t> </a:t>
                </a:r>
                <a:r>
                  <a:rPr lang="de-DE" dirty="0" err="1"/>
                  <a:t>exponentially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increasing</a:t>
                </a:r>
                <a:r>
                  <a:rPr lang="de-DE" dirty="0"/>
                  <a:t> </a:t>
                </a:r>
                <a:r>
                  <a:rPr lang="de-DE" dirty="0" err="1"/>
                  <a:t>numbers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evidence</a:t>
                </a:r>
                <a:r>
                  <a:rPr lang="de-DE" dirty="0"/>
                  <a:t> variables)</a:t>
                </a:r>
              </a:p>
              <a:p>
                <a:r>
                  <a:rPr lang="de-DE" dirty="0" err="1"/>
                  <a:t>Better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likelihood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weighting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</a:p>
              <a:p>
                <a:pPr lvl="1"/>
                <a:r>
                  <a:rPr lang="de-DE" dirty="0" err="1"/>
                  <a:t>produce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samples</a:t>
                </a:r>
                <a:r>
                  <a:rPr lang="de-DE" dirty="0"/>
                  <a:t> </a:t>
                </a:r>
                <a:r>
                  <a:rPr lang="de-DE" dirty="0" err="1"/>
                  <a:t>consistent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evidence</a:t>
                </a:r>
                <a:r>
                  <a:rPr lang="de-DE" dirty="0"/>
                  <a:t>,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incorporated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weights</a:t>
                </a:r>
                <a:endParaRPr lang="de-DE" dirty="0"/>
              </a:p>
              <a:p>
                <a:r>
                  <a:rPr lang="de-DE" dirty="0" err="1"/>
                  <a:t>Another</a:t>
                </a:r>
                <a:r>
                  <a:rPr lang="de-DE" dirty="0"/>
                  <a:t> well-</a:t>
                </a:r>
                <a:r>
                  <a:rPr lang="de-DE" dirty="0" err="1"/>
                  <a:t>known</a:t>
                </a:r>
                <a:r>
                  <a:rPr lang="de-DE" dirty="0"/>
                  <a:t> </a:t>
                </a:r>
                <a:r>
                  <a:rPr lang="de-DE" dirty="0" err="1"/>
                  <a:t>stochastic</a:t>
                </a:r>
                <a:r>
                  <a:rPr lang="de-DE" dirty="0"/>
                  <a:t> </a:t>
                </a:r>
                <a:r>
                  <a:rPr lang="de-DE" dirty="0" err="1"/>
                  <a:t>simulation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an </a:t>
                </a:r>
                <a:r>
                  <a:rPr lang="de-DE" dirty="0" err="1"/>
                  <a:t>instance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Markov</a:t>
                </a:r>
                <a:r>
                  <a:rPr lang="de-DE" dirty="0">
                    <a:solidFill>
                      <a:srgbClr val="032EF0"/>
                    </a:solidFill>
                  </a:rPr>
                  <a:t>-Chain-Monte-Carlo (MCMC) </a:t>
                </a:r>
                <a:r>
                  <a:rPr lang="de-DE" dirty="0" err="1"/>
                  <a:t>simulation</a:t>
                </a:r>
                <a:r>
                  <a:rPr lang="de-DE" dirty="0"/>
                  <a:t>:		 </a:t>
                </a:r>
                <a:r>
                  <a:rPr lang="de-DE" dirty="0">
                    <a:solidFill>
                      <a:srgbClr val="032EF0"/>
                    </a:solidFill>
                  </a:rPr>
                  <a:t>Metropolis-Hastings (MH)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C893C2E-6835-E545-919D-C360039FB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E5E50B-1539-384D-A46C-F450D841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618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26197B87-032C-8844-9B59-07A44494C144}"/>
              </a:ext>
            </a:extLst>
          </p:cNvPr>
          <p:cNvSpPr/>
          <p:nvPr/>
        </p:nvSpPr>
        <p:spPr>
          <a:xfrm>
            <a:off x="0" y="1059966"/>
            <a:ext cx="9143999" cy="534083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</a:t>
            </a:r>
            <a:r>
              <a:rPr lang="de-DE" dirty="0" err="1"/>
              <a:t>Likelihood</a:t>
            </a:r>
            <a:r>
              <a:rPr lang="de-DE" dirty="0"/>
              <a:t> </a:t>
            </a:r>
            <a:r>
              <a:rPr lang="de-DE" dirty="0" err="1"/>
              <a:t>Weighting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Bayes</a:t>
            </a:r>
            <a:r>
              <a:rPr lang="de-DE" dirty="0"/>
              <a:t>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8625" y="1292002"/>
                <a:ext cx="5666339" cy="4968875"/>
              </a:xfrm>
              <a:noFill/>
            </p:spPr>
            <p:txBody>
              <a:bodyPr/>
              <a:lstStyle/>
              <a:p>
                <a:pPr marL="609600" indent="-609600">
                  <a:lnSpc>
                    <a:spcPct val="80000"/>
                  </a:lnSpc>
                </a:pPr>
                <a:r>
                  <a:rPr lang="en-US" altLang="ko-KR" sz="1800" b="1" dirty="0">
                    <a:solidFill>
                      <a:srgbClr val="008380"/>
                    </a:solidFill>
                    <a:ea typeface="굴림" pitchFamily="50" charset="-127"/>
                  </a:rPr>
                  <a:t>P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(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Rain|Sprinkler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=true, 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WetGrass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= true) = </a:t>
                </a:r>
                <a:r>
                  <a:rPr lang="en-US" altLang="ko-KR" sz="1800" dirty="0">
                    <a:ea typeface="굴림" pitchFamily="50" charset="-127"/>
                  </a:rPr>
                  <a:t>?</a:t>
                </a:r>
              </a:p>
              <a:p>
                <a:pPr marL="609600" indent="-609600"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Sampling</a:t>
                </a: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>
                    <a:solidFill>
                      <a:srgbClr val="3C8C93"/>
                    </a:solidFill>
                    <a:ea typeface="굴림" pitchFamily="50" charset="-127"/>
                  </a:rPr>
                  <a:t>w</a:t>
                </a:r>
                <a:r>
                  <a:rPr lang="en-US" altLang="ko-KR" sz="1800" dirty="0">
                    <a:ea typeface="굴림" pitchFamily="50" charset="-127"/>
                  </a:rPr>
                  <a:t> = 1.0  (weight initialized)</a:t>
                </a: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altLang="ko-KR" sz="1800" b="1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𝑷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(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𝐶𝑙𝑜𝑢𝑑𝑦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) = (0.5,0.5) =&gt; 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𝑡𝑟𝑢𝑒</m:t>
                    </m:r>
                  </m:oMath>
                </a14:m>
                <a:endParaRPr lang="en-US" altLang="ko-KR" sz="1800" dirty="0">
                  <a:solidFill>
                    <a:srgbClr val="008380"/>
                  </a:solidFill>
                  <a:ea typeface="굴림" pitchFamily="50" charset="-127"/>
                </a:endParaRP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Sprinkler</a:t>
                </a:r>
                <a:r>
                  <a:rPr lang="en-US" altLang="ko-KR" sz="1800" dirty="0">
                    <a:ea typeface="굴림" pitchFamily="50" charset="-127"/>
                  </a:rPr>
                  <a:t> is an evidence variable with value  true </a:t>
                </a:r>
              </a:p>
              <a:p>
                <a:pPr marL="990600" lvl="1" indent="-533400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ko-KR" sz="1800" dirty="0">
                    <a:ea typeface="굴림" pitchFamily="50" charset="-127"/>
                  </a:rPr>
                  <a:t>	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w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  <a:sym typeface="Wingdings" pitchFamily="2" charset="2"/>
                  </a:rPr>
                  <a:t>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w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* 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P(Sprinkler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=true | Cloudy = true) = 0.1</a:t>
                </a: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Sample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P(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Rain|Cloudy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=true)=(0.8,0.2) =&gt; true</a:t>
                </a: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WetGrass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</a:t>
                </a:r>
                <a:r>
                  <a:rPr lang="en-US" altLang="ko-KR" sz="1800" dirty="0">
                    <a:ea typeface="굴림" pitchFamily="50" charset="-127"/>
                  </a:rPr>
                  <a:t>is an evidence variable with value true</a:t>
                </a:r>
              </a:p>
              <a:p>
                <a:pPr marL="990600" lvl="1" indent="-533400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ko-KR" sz="1800" dirty="0">
                    <a:ea typeface="굴림" pitchFamily="50" charset="-127"/>
                  </a:rPr>
                  <a:t>	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w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  <a:sym typeface="Wingdings" pitchFamily="2" charset="2"/>
                  </a:rPr>
                  <a:t>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w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* 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P(WetGrass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=true |Sprinkler=true, Rain = true) = 0.099</a:t>
                </a: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[true, true, true, true]</a:t>
                </a:r>
                <a:r>
                  <a:rPr lang="en-US" altLang="ko-KR" sz="1800" dirty="0">
                    <a:ea typeface="굴림" pitchFamily="50" charset="-127"/>
                  </a:rPr>
                  <a:t> with weight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0.099</a:t>
                </a:r>
              </a:p>
              <a:p>
                <a:pPr marL="609600" indent="-609600"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Estimating</a:t>
                </a: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Accumulating weights to either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Rain=true </a:t>
                </a:r>
                <a:r>
                  <a:rPr lang="en-US" altLang="ko-KR" sz="1800" dirty="0">
                    <a:ea typeface="굴림" pitchFamily="50" charset="-127"/>
                  </a:rPr>
                  <a:t>or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Rain=false</a:t>
                </a:r>
              </a:p>
              <a:p>
                <a:pPr marL="990600" lvl="1" indent="-533400"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Normalize (= divide by sum of weights)</a:t>
                </a:r>
              </a:p>
            </p:txBody>
          </p:sp>
        </mc:Choice>
        <mc:Fallback xmlns="">
          <p:sp>
            <p:nvSpPr>
              <p:cNvPr id="61443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25" y="1292002"/>
                <a:ext cx="5666339" cy="4968875"/>
              </a:xfrm>
              <a:blipFill>
                <a:blip r:embed="rId3"/>
                <a:stretch>
                  <a:fillRect l="-671" t="-1531" r="-6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4491365-E10F-3443-B2D8-A9ADAC970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DDFD4873-49C4-4141-9EFC-BAFF69B4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2193" y="1719045"/>
            <a:ext cx="1086108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Cloudy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F29957E4-8938-E546-A807-46539A90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938" y="4275711"/>
            <a:ext cx="1028600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 err="1">
                <a:solidFill>
                  <a:schemeClr val="bg1"/>
                </a:solidFill>
                <a:ea typeface="굴림" pitchFamily="50" charset="-127"/>
              </a:rPr>
              <a:t>WetGrass</a:t>
            </a:r>
            <a:endParaRPr lang="en-US" altLang="ko-KR" sz="16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43311B11-E6CD-C04C-996E-49DE802F8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18" y="3107860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Sprinkler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73ED32F9-D5B0-9B48-8816-5A73BE723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594" y="3151917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>
                <a:solidFill>
                  <a:schemeClr val="bg1"/>
                </a:solidFill>
                <a:ea typeface="굴림" pitchFamily="50" charset="-127"/>
              </a:rPr>
              <a:t>Rain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D0D6B58C-800F-CD40-AB9B-780D617D6B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8389" y="2156364"/>
            <a:ext cx="340864" cy="9429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00A51FEF-6728-174B-9AD8-81747D3B6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9640" y="3532649"/>
            <a:ext cx="185406" cy="74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C9124276-7765-C740-8961-BA01EAEA0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2132" y="3669858"/>
            <a:ext cx="185406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231169F4-2B22-4748-8219-19084D251F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2131" y="2156365"/>
            <a:ext cx="340863" cy="995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AA5FC2BB-3AC1-8541-A8CF-7DD917F02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538" y="4136040"/>
            <a:ext cx="1557884" cy="166199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S	R    P(W|S,R)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t	.99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f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t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f	.00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C722D73-6D03-3845-BD8C-552815473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4520" y="1281726"/>
            <a:ext cx="76200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P(C)=.5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4F036DA8-2128-9747-BA37-AC038AF3C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870" y="1901602"/>
            <a:ext cx="992634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 P(R|C)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.20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50044DF4-A037-1E4C-86AA-B834E3533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65" y="1756510"/>
            <a:ext cx="905173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P(S|C)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.50</a:t>
            </a:r>
          </a:p>
        </p:txBody>
      </p:sp>
    </p:spTree>
    <p:extLst>
      <p:ext uri="{BB962C8B-B14F-4D97-AF65-F5344CB8AC3E}">
        <p14:creationId xmlns:p14="http://schemas.microsoft.com/office/powerpoint/2010/main" val="5139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4983E-2CDD-0C41-8F60-EB8E9D66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Premotivation</a:t>
            </a:r>
            <a:r>
              <a:rPr lang="de-DE" dirty="0"/>
              <a:t>: </a:t>
            </a:r>
            <a:r>
              <a:rPr lang="de-DE" dirty="0" err="1"/>
              <a:t>Probabilities</a:t>
            </a:r>
            <a:r>
              <a:rPr lang="de-DE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1EA95-DA16-A549-9431-460640AB84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78999E-7010-3D44-888D-A034697F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061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>
                <a:ea typeface="굴림" pitchFamily="50" charset="-127"/>
              </a:rPr>
              <a:t>Let’s think of the network as being in a particular current state specifying a value for every variable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ea typeface="굴림" pitchFamily="50" charset="-127"/>
              </a:rPr>
              <a:t>MCMC generates each event by making a random change to the preceding event</a:t>
            </a:r>
          </a:p>
          <a:p>
            <a:pPr>
              <a:lnSpc>
                <a:spcPct val="90000"/>
              </a:lnSpc>
            </a:pPr>
            <a:endParaRPr lang="en-US" altLang="ko-KR" sz="2400" dirty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ea typeface="굴림" pitchFamily="50" charset="-127"/>
              </a:rPr>
              <a:t>The next state is generated by randomly sampling a value for one of the non-evidence variables </a:t>
            </a:r>
            <a:r>
              <a:rPr lang="en-US" altLang="ko-KR" sz="2400" dirty="0">
                <a:solidFill>
                  <a:srgbClr val="008380"/>
                </a:solidFill>
                <a:ea typeface="굴림" pitchFamily="50" charset="-127"/>
              </a:rPr>
              <a:t>X</a:t>
            </a:r>
            <a:r>
              <a:rPr lang="en-US" altLang="ko-KR" sz="2400" baseline="-25000" dirty="0">
                <a:solidFill>
                  <a:srgbClr val="008380"/>
                </a:solidFill>
                <a:ea typeface="굴림" pitchFamily="50" charset="-127"/>
              </a:rPr>
              <a:t>i</a:t>
            </a:r>
            <a:r>
              <a:rPr lang="en-US" altLang="ko-KR" sz="2400" dirty="0">
                <a:ea typeface="굴림" pitchFamily="50" charset="-127"/>
              </a:rPr>
              <a:t>, conditioned on the current values of the variables in the </a:t>
            </a:r>
            <a:r>
              <a:rPr lang="en-US" altLang="ko-KR" sz="2400" dirty="0">
                <a:solidFill>
                  <a:srgbClr val="0000FF"/>
                </a:solidFill>
                <a:ea typeface="굴림" pitchFamily="50" charset="-127"/>
              </a:rPr>
              <a:t>Markov blanket </a:t>
            </a:r>
            <a:r>
              <a:rPr lang="en-US" altLang="ko-KR" sz="2400" dirty="0">
                <a:ea typeface="굴림" pitchFamily="50" charset="-127"/>
              </a:rPr>
              <a:t>of </a:t>
            </a:r>
            <a:r>
              <a:rPr lang="en-US" altLang="ko-KR" sz="2400" dirty="0">
                <a:solidFill>
                  <a:srgbClr val="008380"/>
                </a:solidFill>
                <a:ea typeface="굴림" pitchFamily="50" charset="-127"/>
              </a:rPr>
              <a:t>X</a:t>
            </a:r>
            <a:r>
              <a:rPr lang="en-US" altLang="ko-KR" sz="2400" baseline="-25000" dirty="0">
                <a:solidFill>
                  <a:srgbClr val="008380"/>
                </a:solidFill>
                <a:ea typeface="굴림" pitchFamily="50" charset="-127"/>
              </a:rPr>
              <a:t>i</a:t>
            </a:r>
          </a:p>
          <a:p>
            <a:pPr>
              <a:lnSpc>
                <a:spcPct val="90000"/>
              </a:lnSpc>
            </a:pPr>
            <a:endParaRPr lang="en-US" altLang="ko-KR" sz="2400" baseline="-25000" dirty="0">
              <a:solidFill>
                <a:srgbClr val="008380"/>
              </a:solidFill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>
                <a:ea typeface="굴림" pitchFamily="50" charset="-127"/>
              </a:rPr>
              <a:t>Note: Likelihood Weighting only takes into account the evidences of the parents. (Problematic if evidence on leaves). 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Reminder: Markov Chain Monte Carlo (MCMC)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26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50" charset="-127"/>
              </a:rPr>
              <a:t>Reminder: Markov Blanket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501317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altLang="ko-KR" sz="2000" dirty="0">
                <a:ea typeface="굴림" pitchFamily="50" charset="-127"/>
              </a:rPr>
              <a:t>Markov blanket: Parents + children + children’s parents</a:t>
            </a:r>
          </a:p>
          <a:p>
            <a:r>
              <a:rPr lang="en-US" altLang="ko-KR" sz="2000" dirty="0">
                <a:ea typeface="굴림" pitchFamily="50" charset="-127"/>
              </a:rPr>
              <a:t>Node is conditionally independent of all other nodes in network, given its Markov Blanket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95166"/>
            <a:ext cx="43291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70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MCMC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" y="1196752"/>
            <a:ext cx="73114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4028" y="5613368"/>
            <a:ext cx="8126381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Arrows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;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(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Markov</a:t>
            </a:r>
            <a:r>
              <a:rPr lang="de-DE" dirty="0"/>
              <a:t>)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61254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>
            <a:extLst>
              <a:ext uri="{FF2B5EF4-FFF2-40B4-BE49-F238E27FC236}">
                <a16:creationId xmlns:a16="http://schemas.microsoft.com/office/drawing/2014/main" id="{0BD534C3-4CE2-AC4E-BB92-0722761F3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96752"/>
            <a:ext cx="8946984" cy="5013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ko-KR" sz="2000" kern="0" dirty="0">
              <a:ea typeface="굴림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9353" y="1260931"/>
                <a:ext cx="5132294" cy="46482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ko-KR" sz="18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𝑃</m:t>
                    </m:r>
                    <m:r>
                      <a:rPr lang="en-US" altLang="ko-KR" sz="18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(</m:t>
                    </m:r>
                    <m:r>
                      <a:rPr lang="en-US" altLang="ko-KR" sz="1800" i="1" dirty="0" err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𝑅𝑎𝑖𝑛</m:t>
                    </m:r>
                    <m:r>
                      <a:rPr lang="en-US" altLang="ko-KR" sz="1800" i="1" dirty="0" err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|</m:t>
                    </m:r>
                    <m:r>
                      <a:rPr lang="en-US" altLang="ko-KR" sz="1800" i="1" dirty="0" err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𝑆𝑝𝑟𝑖𝑛𝑘𝑙𝑒𝑟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 = 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𝑡𝑟𝑢𝑒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, </m:t>
                    </m:r>
                    <m:r>
                      <a:rPr lang="en-US" altLang="ko-KR" sz="1800" i="1" dirty="0" err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𝑊𝑒𝑡𝐺𝑟𝑎𝑠𝑠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 = 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𝑡𝑟𝑢𝑒</m:t>
                    </m:r>
                    <m:r>
                      <a:rPr lang="en-US" altLang="ko-KR" sz="18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) = ?</m:t>
                    </m:r>
                  </m:oMath>
                </a14:m>
                <a:endParaRPr lang="en-US" altLang="ko-KR" sz="1800" dirty="0">
                  <a:solidFill>
                    <a:srgbClr val="008380"/>
                  </a:solidFill>
                  <a:ea typeface="굴림" pitchFamily="50" charset="-127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States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[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Cloudy,Sprinkler,Rain,WetGrass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]</a:t>
                </a:r>
                <a:endParaRPr lang="en-US" altLang="ko-KR" sz="1800" dirty="0">
                  <a:ea typeface="굴림" pitchFamily="50" charset="-127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Initial state is [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true, true, false, true]</a:t>
                </a:r>
                <a:endParaRPr lang="en-US" altLang="ko-KR" sz="1800" dirty="0">
                  <a:ea typeface="굴림" pitchFamily="50" charset="-127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ko-KR" sz="1800" dirty="0">
                    <a:ea typeface="굴림" pitchFamily="50" charset="-127"/>
                  </a:rPr>
                  <a:t>The following steps are executed repeatedly: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Cloudy</a:t>
                </a:r>
                <a:r>
                  <a:rPr lang="en-US" altLang="ko-KR" sz="1800" dirty="0">
                    <a:ea typeface="굴림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de-DE" altLang="ko-KR" sz="18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굴림" pitchFamily="50" charset="-127"/>
                      </a:rPr>
                      <m:t>∼ </m:t>
                    </m:r>
                  </m:oMath>
                </a14:m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P(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Cloudy|Sprinkler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 true, Rain=false)                          =&gt; Cloudy = false</a:t>
                </a:r>
              </a:p>
              <a:p>
                <a:pPr lvl="1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ko-KR" sz="1800" dirty="0">
                    <a:ea typeface="굴림" pitchFamily="50" charset="-127"/>
                  </a:rPr>
                  <a:t>	State update: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[false, true, false, true]</a:t>
                </a:r>
                <a:endParaRPr lang="en-US" altLang="ko-KR" sz="1800" dirty="0">
                  <a:ea typeface="굴림" pitchFamily="50" charset="-127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Rain </a:t>
                </a:r>
                <a14:m>
                  <m:oMath xmlns:m="http://schemas.openxmlformats.org/officeDocument/2006/math">
                    <m:r>
                      <a:rPr lang="de-DE" altLang="ko-KR" sz="1800" i="1">
                        <a:latin typeface="Cambria Math" panose="02040503050406030204" pitchFamily="18" charset="0"/>
                        <a:ea typeface="굴림" pitchFamily="50" charset="-127"/>
                      </a:rPr>
                      <m:t>∼ </m:t>
                    </m:r>
                  </m:oMath>
                </a14:m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 P(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Rain|Cloudy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false,Sprinkler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=true, </a:t>
                </a:r>
                <a:r>
                  <a:rPr lang="en-US" altLang="ko-KR" sz="1800" dirty="0" err="1">
                    <a:solidFill>
                      <a:srgbClr val="008380"/>
                    </a:solidFill>
                    <a:ea typeface="굴림" pitchFamily="50" charset="-127"/>
                  </a:rPr>
                  <a:t>WetGrass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=true)	      =&gt;</a:t>
                </a:r>
                <a:r>
                  <a:rPr lang="en-US" altLang="ko-KR" sz="1800" dirty="0">
                    <a:ea typeface="굴림" pitchFamily="50" charset="-127"/>
                  </a:rPr>
                  <a:t> 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Rain = true</a:t>
                </a:r>
              </a:p>
              <a:p>
                <a:pPr lvl="1">
                  <a:lnSpc>
                    <a:spcPct val="80000"/>
                  </a:lnSpc>
                  <a:buFont typeface="Wingdings" pitchFamily="2" charset="2"/>
                  <a:buNone/>
                </a:pPr>
                <a:r>
                  <a:rPr lang="en-US" altLang="ko-KR" sz="1800" dirty="0">
                    <a:ea typeface="굴림" pitchFamily="50" charset="-127"/>
                  </a:rPr>
                  <a:t>	State update: </a:t>
                </a:r>
                <a:r>
                  <a:rPr lang="en-US" altLang="ko-KR" sz="1800" dirty="0">
                    <a:solidFill>
                      <a:srgbClr val="008380"/>
                    </a:solidFill>
                    <a:ea typeface="굴림" pitchFamily="50" charset="-127"/>
                  </a:rPr>
                  <a:t>[false, true, true, true]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ko-KR" sz="2000" dirty="0">
                    <a:ea typeface="굴림" pitchFamily="50" charset="-127"/>
                  </a:rPr>
                  <a:t>After all the iterations, let’s say the process visited </a:t>
                </a:r>
                <a:r>
                  <a:rPr lang="en-US" altLang="ko-KR" sz="2000" dirty="0">
                    <a:solidFill>
                      <a:srgbClr val="008380"/>
                    </a:solidFill>
                    <a:ea typeface="굴림" pitchFamily="50" charset="-127"/>
                  </a:rPr>
                  <a:t>20</a:t>
                </a:r>
                <a:r>
                  <a:rPr lang="en-US" altLang="ko-KR" sz="2000" dirty="0">
                    <a:ea typeface="굴림" pitchFamily="50" charset="-127"/>
                  </a:rPr>
                  <a:t> states where </a:t>
                </a:r>
                <a:r>
                  <a:rPr lang="en-US" altLang="ko-KR" sz="2000" dirty="0">
                    <a:solidFill>
                      <a:srgbClr val="008380"/>
                    </a:solidFill>
                    <a:ea typeface="굴림" pitchFamily="50" charset="-127"/>
                  </a:rPr>
                  <a:t>Rain</a:t>
                </a:r>
                <a:r>
                  <a:rPr lang="en-US" altLang="ko-KR" sz="2000" dirty="0">
                    <a:ea typeface="굴림" pitchFamily="50" charset="-127"/>
                  </a:rPr>
                  <a:t> is true and </a:t>
                </a:r>
                <a:r>
                  <a:rPr lang="en-US" altLang="ko-KR" sz="2000" dirty="0">
                    <a:solidFill>
                      <a:srgbClr val="008380"/>
                    </a:solidFill>
                    <a:ea typeface="굴림" pitchFamily="50" charset="-127"/>
                  </a:rPr>
                  <a:t>60</a:t>
                </a:r>
                <a:r>
                  <a:rPr lang="en-US" altLang="ko-KR" sz="2000" dirty="0">
                    <a:ea typeface="굴림" pitchFamily="50" charset="-127"/>
                  </a:rPr>
                  <a:t> states where </a:t>
                </a:r>
                <a:r>
                  <a:rPr lang="en-US" altLang="ko-KR" sz="2000" dirty="0">
                    <a:solidFill>
                      <a:srgbClr val="008380"/>
                    </a:solidFill>
                    <a:ea typeface="굴림" pitchFamily="50" charset="-127"/>
                  </a:rPr>
                  <a:t>Rain</a:t>
                </a:r>
                <a:r>
                  <a:rPr lang="en-US" altLang="ko-KR" sz="2000" dirty="0">
                    <a:ea typeface="굴림" pitchFamily="50" charset="-127"/>
                  </a:rPr>
                  <a:t> is false then the answer of the query is </a:t>
                </a:r>
                <a:r>
                  <a:rPr lang="en-US" altLang="ko-KR" sz="2000" dirty="0">
                    <a:solidFill>
                      <a:srgbClr val="008380"/>
                    </a:solidFill>
                    <a:ea typeface="굴림" pitchFamily="50" charset="-127"/>
                  </a:rPr>
                  <a:t>NORMALIZE((20,60))=(0.25,0.75)</a:t>
                </a:r>
              </a:p>
              <a:p>
                <a:pPr>
                  <a:lnSpc>
                    <a:spcPct val="80000"/>
                  </a:lnSpc>
                </a:pPr>
                <a:endParaRPr lang="en-US" altLang="ko-KR" sz="2000" dirty="0">
                  <a:solidFill>
                    <a:srgbClr val="008380"/>
                  </a:solidFill>
                  <a:ea typeface="굴림" pitchFamily="50" charset="-127"/>
                </a:endParaRPr>
              </a:p>
              <a:p>
                <a:pPr>
                  <a:lnSpc>
                    <a:spcPct val="80000"/>
                  </a:lnSpc>
                </a:pPr>
                <a:endParaRPr lang="ko-KR" altLang="en-US" sz="1800" dirty="0">
                  <a:ea typeface="굴림" pitchFamily="50" charset="-127"/>
                </a:endParaRPr>
              </a:p>
            </p:txBody>
          </p:sp>
        </mc:Choice>
        <mc:Fallback xmlns="">
          <p:sp>
            <p:nvSpPr>
              <p:cNvPr id="665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9353" y="1260931"/>
                <a:ext cx="5132294" cy="4648200"/>
              </a:xfrm>
              <a:blipFill>
                <a:blip r:embed="rId2"/>
                <a:stretch>
                  <a:fillRect l="-985" t="-81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332656"/>
            <a:ext cx="7503894" cy="502715"/>
          </a:xfrm>
        </p:spPr>
        <p:txBody>
          <a:bodyPr/>
          <a:lstStyle/>
          <a:p>
            <a:r>
              <a:rPr lang="en-US" altLang="ko-KR" sz="2800" dirty="0">
                <a:ea typeface="굴림" pitchFamily="50" charset="-127"/>
              </a:rPr>
              <a:t>Reminder: Markov Chain Monte Carlo: Example</a:t>
            </a:r>
            <a:endParaRPr lang="de-DE" sz="2800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7534CDC4-2EA0-8C4D-97C2-6A7DCBA32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0186" y="1628613"/>
            <a:ext cx="1086108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Cloudy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78F2C11C-4E0C-424E-B053-352F96AD0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9853" y="3603910"/>
            <a:ext cx="1028600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 err="1">
                <a:solidFill>
                  <a:schemeClr val="bg1"/>
                </a:solidFill>
                <a:ea typeface="굴림" pitchFamily="50" charset="-127"/>
              </a:rPr>
              <a:t>WetGrass</a:t>
            </a:r>
            <a:endParaRPr lang="en-US" altLang="ko-KR" sz="16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FC9869AE-4EDD-5F4A-901E-056CE7153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552" y="2531057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Sprinkler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11FDDFBA-77D3-3245-A6D7-0D7884DAB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9720" y="2545985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>
                <a:solidFill>
                  <a:schemeClr val="bg1"/>
                </a:solidFill>
                <a:ea typeface="굴림" pitchFamily="50" charset="-127"/>
              </a:rPr>
              <a:t>Rain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BAE3ABDA-74B9-C948-BE6D-BF69B7A22A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78263" y="2053402"/>
            <a:ext cx="166952" cy="4776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1BA927D4-135B-DE46-9FF5-82D86E6E6A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2935" y="3013435"/>
            <a:ext cx="264880" cy="661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E29B9DA4-F1AB-014C-87FC-177EDC0C4C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79965" y="3029016"/>
            <a:ext cx="185406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5198E0D0-7F26-C64D-A186-8322C759F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5671" y="2021561"/>
            <a:ext cx="330589" cy="5094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28658156-0810-E544-9974-8B3B9C67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260" y="3925887"/>
            <a:ext cx="1487149" cy="169383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S	R    P(W|S,R)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t	.99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f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t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f	.00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8C2F9D9-7B8A-6348-968C-79C868B7C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294" y="1249292"/>
            <a:ext cx="76200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P(C)=.5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F5D998BB-9D2B-0B4F-B0BE-0F88427B8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6750" y="1322209"/>
            <a:ext cx="992634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 P(R|C)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.20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3314A107-2C2E-E64E-91A1-836E2511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4965" y="1365472"/>
            <a:ext cx="905173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P(S|C)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.50</a:t>
            </a:r>
          </a:p>
        </p:txBody>
      </p:sp>
    </p:spTree>
    <p:extLst>
      <p:ext uri="{BB962C8B-B14F-4D97-AF65-F5344CB8AC3E}">
        <p14:creationId xmlns:p14="http://schemas.microsoft.com/office/powerpoint/2010/main" val="35764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6D057-CC22-4F43-9A4B-B681D94A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Metropolis-Hastings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750487-A179-E14F-A2C2-85669311B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5194920" cy="5112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trace</a:t>
            </a:r>
            <a:br>
              <a:rPr lang="de-DE" dirty="0"/>
            </a:b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Change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,  </a:t>
            </a:r>
            <a:r>
              <a:rPr lang="de-DE" dirty="0" err="1"/>
              <a:t>discarding</a:t>
            </a:r>
            <a:r>
              <a:rPr lang="de-DE" dirty="0"/>
              <a:t>  subsequent </a:t>
            </a:r>
            <a:r>
              <a:rPr lang="de-DE" dirty="0" err="1"/>
              <a:t>decisions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Sample subsequent </a:t>
            </a:r>
            <a:r>
              <a:rPr lang="de-DE" dirty="0" err="1"/>
              <a:t>decisions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Accept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MCMC </a:t>
            </a:r>
            <a:r>
              <a:rPr lang="de-DE" dirty="0" err="1"/>
              <a:t>acceptance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90C5E7C-E417-034F-AA99-A51C749A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0152" y="1124744"/>
            <a:ext cx="2746648" cy="5112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 (True, 2.3)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(</a:t>
            </a:r>
            <a:r>
              <a:rPr lang="de-DE" dirty="0" err="1"/>
              <a:t>False</a:t>
            </a:r>
            <a:r>
              <a:rPr lang="de-DE" dirty="0"/>
              <a:t>,)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(</a:t>
            </a:r>
            <a:r>
              <a:rPr lang="de-DE" dirty="0" err="1"/>
              <a:t>False</a:t>
            </a:r>
            <a:r>
              <a:rPr lang="de-DE" dirty="0"/>
              <a:t>, -0,9)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Reject</a:t>
            </a:r>
            <a:r>
              <a:rPr lang="de-DE" dirty="0"/>
              <a:t>,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satisfy</a:t>
            </a:r>
            <a:r>
              <a:rPr lang="de-DE" dirty="0"/>
              <a:t> </a:t>
            </a:r>
            <a:r>
              <a:rPr lang="de-DE" dirty="0" err="1"/>
              <a:t>observation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ED85AA-B02F-3D49-BB86-1F55C431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357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6D057-CC22-4F43-9A4B-B681D94AE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Metropolis-Hastings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750487-A179-E14F-A2C2-85669311B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16112"/>
            <a:ext cx="5194920" cy="5112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Start </a:t>
            </a:r>
            <a:r>
              <a:rPr lang="de-DE" dirty="0" err="1"/>
              <a:t>with</a:t>
            </a:r>
            <a:r>
              <a:rPr lang="de-DE" dirty="0"/>
              <a:t> at </a:t>
            </a:r>
            <a:r>
              <a:rPr lang="de-DE" dirty="0" err="1"/>
              <a:t>race</a:t>
            </a:r>
            <a:br>
              <a:rPr lang="de-DE" dirty="0"/>
            </a:b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Change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random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,  </a:t>
            </a:r>
            <a:r>
              <a:rPr lang="de-DE" dirty="0" err="1"/>
              <a:t>discarding</a:t>
            </a:r>
            <a:r>
              <a:rPr lang="de-DE" dirty="0"/>
              <a:t>  subsequent </a:t>
            </a:r>
            <a:r>
              <a:rPr lang="de-DE" dirty="0" err="1"/>
              <a:t>decisions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Sample subsequent </a:t>
            </a:r>
            <a:r>
              <a:rPr lang="de-DE" dirty="0" err="1"/>
              <a:t>decisions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Accept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MCMC </a:t>
            </a:r>
            <a:r>
              <a:rPr lang="de-DE" dirty="0" err="1"/>
              <a:t>acceptance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90C5E7C-E417-034F-AA99-A51C749AC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0152" y="1124744"/>
            <a:ext cx="2746648" cy="5112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/>
              <a:t> (True, 2.3) 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(True, 2.9)</a:t>
            </a: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Nothing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err="1"/>
              <a:t>Accept</a:t>
            </a:r>
            <a:r>
              <a:rPr lang="de-DE" dirty="0"/>
              <a:t>, </a:t>
            </a:r>
            <a:r>
              <a:rPr lang="de-DE" dirty="0" err="1"/>
              <a:t>maybe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ED85AA-B02F-3D49-BB86-1F55C4310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411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39A647D-2BB3-3F46-A51F-B4924B2BB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PP via MH -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420095F-648D-EA4A-B124-77C615451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Evaluating a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r>
                  <a:rPr lang="de-DE" dirty="0"/>
                  <a:t> in a </a:t>
                </a:r>
                <a:r>
                  <a:rPr lang="de-DE" dirty="0" err="1"/>
                  <a:t>sequence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random</a:t>
                </a:r>
                <a:r>
                  <a:rPr lang="de-DE" dirty="0"/>
                  <a:t> </a:t>
                </a:r>
                <a:r>
                  <a:rPr lang="de-DE" dirty="0" err="1"/>
                  <a:t>choices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sepChr m:val="∣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d>
                      <m:dPr>
                        <m:sepChr m:val="∣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sepChr m:val="∣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                                                        (for </a:t>
                </a:r>
                <a:r>
                  <a:rPr lang="de-DE" dirty="0" err="1"/>
                  <a:t>execution</a:t>
                </a:r>
                <a:r>
                  <a:rPr lang="de-DE" dirty="0"/>
                  <a:t> </a:t>
                </a:r>
                <a:r>
                  <a:rPr lang="de-DE" dirty="0" err="1"/>
                  <a:t>trace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r>
                  <a:rPr lang="de-DE" dirty="0" err="1"/>
                  <a:t>Density</a:t>
                </a:r>
                <a:r>
                  <a:rPr lang="de-DE" dirty="0"/>
                  <a:t>/</a:t>
                </a:r>
                <a:r>
                  <a:rPr lang="de-DE" dirty="0" err="1"/>
                  <a:t>Probability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particular</a:t>
                </a:r>
                <a:r>
                  <a:rPr lang="de-DE" dirty="0"/>
                  <a:t> </a:t>
                </a:r>
                <a:r>
                  <a:rPr lang="de-DE" dirty="0" err="1"/>
                  <a:t>evaluation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then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</m:nary>
                  </m:oMath>
                </a14:m>
                <a:endParaRPr lang="de-DE" dirty="0"/>
              </a:p>
              <a:p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perform</a:t>
                </a:r>
                <a:r>
                  <a:rPr lang="de-DE" dirty="0"/>
                  <a:t> MH </a:t>
                </a:r>
                <a:r>
                  <a:rPr lang="de-DE" dirty="0" err="1"/>
                  <a:t>over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execution</a:t>
                </a:r>
                <a:r>
                  <a:rPr lang="de-DE" dirty="0"/>
                  <a:t> </a:t>
                </a:r>
                <a:r>
                  <a:rPr lang="de-DE" dirty="0" err="1"/>
                  <a:t>traces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420095F-648D-EA4A-B124-77C615451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96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0D07DF-789D-F240-9746-D5DF7230F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740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45847-DAE3-B043-A9B0-67C2C60D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MH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traces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51EE3C1-C838-DA4A-B5B6-645E34657C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5661025"/>
              </a:xfrm>
              <a:solidFill>
                <a:srgbClr val="92D050">
                  <a:alpha val="10000"/>
                </a:srgbClr>
              </a:solidFill>
            </p:spPr>
            <p:txBody>
              <a:bodyPr/>
              <a:lstStyle/>
              <a:p>
                <a:r>
                  <a:rPr lang="de-DE" sz="2200" dirty="0"/>
                  <a:t>Select a </a:t>
                </a:r>
                <a:r>
                  <a:rPr lang="de-DE" sz="2200" dirty="0" err="1"/>
                  <a:t>random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decision</a:t>
                </a:r>
                <a:r>
                  <a:rPr lang="de-DE" sz="2200" dirty="0"/>
                  <a:t> in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execution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trace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de-DE" sz="2200" dirty="0"/>
              </a:p>
              <a:p>
                <a:r>
                  <a:rPr lang="de-DE" sz="2200" dirty="0" err="1"/>
                  <a:t>Propose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new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value</a:t>
                </a:r>
                <a:r>
                  <a:rPr lang="de-DE" sz="2200" dirty="0"/>
                  <a:t> </a:t>
                </a:r>
              </a:p>
              <a:p>
                <a:pPr lvl="1"/>
                <a:r>
                  <a:rPr lang="de-DE" sz="2200" dirty="0"/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   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sSub>
                          <m:sSub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de-DE" sz="2200" dirty="0"/>
                  <a:t> is </a:t>
                </a:r>
                <a:r>
                  <a:rPr lang="de-DE" sz="2200" dirty="0" err="1"/>
                  <a:t>called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proposal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r>
                  <a:rPr lang="de-DE" sz="2200" dirty="0"/>
                  <a:t>)</a:t>
                </a:r>
              </a:p>
              <a:p>
                <a:r>
                  <a:rPr lang="de-DE" sz="2200" dirty="0"/>
                  <a:t>Run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program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determine</a:t>
                </a:r>
                <a:r>
                  <a:rPr lang="de-DE" sz="2200" dirty="0"/>
                  <a:t> all subsequent </a:t>
                </a:r>
                <a:r>
                  <a:rPr lang="de-DE" sz="2200" dirty="0" err="1"/>
                  <a:t>choices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, </a:t>
                </a:r>
                <a:r>
                  <a:rPr lang="de-DE" sz="2200" dirty="0" err="1"/>
                  <a:t>reusing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current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choices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where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possible</a:t>
                </a:r>
                <a:endParaRPr lang="de-DE" sz="2200" dirty="0"/>
              </a:p>
              <a:p>
                <a:r>
                  <a:rPr lang="de-DE" sz="2200" dirty="0" err="1"/>
                  <a:t>Propose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moving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state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                     </a:t>
                </a:r>
                <a14:m>
                  <m:oMath xmlns:m="http://schemas.openxmlformats.org/officeDocument/2006/math"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(</m:t>
                    </m:r>
                    <m:groupChr>
                      <m:groupChrPr>
                        <m:chr m:val="⏟"/>
                        <m:ctrlPr>
                          <a:rPr lang="de-DE" sz="22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groupChr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groupChr>
                      <m:groupChrPr>
                        <m:chr m:val="⏟"/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,…, </m:t>
                        </m:r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groupChr>
                  </m:oMath>
                </a14:m>
                <a:r>
                  <a:rPr lang="de-DE" sz="2200" dirty="0"/>
                  <a:t>)</a:t>
                </a:r>
              </a:p>
              <a:p>
                <a:pPr marL="0" indent="0">
                  <a:buNone/>
                </a:pPr>
                <a:r>
                  <a:rPr lang="de-DE" sz="2200" dirty="0"/>
                  <a:t>           </a:t>
                </a:r>
                <a:r>
                  <a:rPr lang="de-DE" sz="2200" dirty="0" err="1"/>
                  <a:t>old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choices</a:t>
                </a:r>
                <a:r>
                  <a:rPr lang="de-DE" sz="2200" dirty="0"/>
                  <a:t>    </a:t>
                </a:r>
                <a:r>
                  <a:rPr lang="de-DE" sz="2200" dirty="0" err="1"/>
                  <a:t>new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choices</a:t>
                </a:r>
                <a:endParaRPr lang="de-DE" sz="2200" dirty="0"/>
              </a:p>
              <a:p>
                <a:r>
                  <a:rPr lang="de-DE" sz="2200" dirty="0" err="1"/>
                  <a:t>Accept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change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appropriate</a:t>
                </a:r>
                <a:r>
                  <a:rPr lang="de-DE" sz="2200" dirty="0"/>
                  <a:t> MH </a:t>
                </a:r>
                <a:r>
                  <a:rPr lang="de-DE" sz="2200" dirty="0" err="1"/>
                  <a:t>acceptance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(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 1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200" dirty="0"/>
                  <a:t>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sepChr m:val="∣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  <m:nary>
                          <m:naryPr>
                            <m:chr m:val="∏"/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sSup>
                              <m:sSup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p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Sup>
                                  <m:sSubSupPr>
                                    <m:ctrlP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Sup>
                              <m:sSubSup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Sup>
                              <m:sSubSup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−1 </m:t>
                                </m:r>
                              </m:sub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sepChr m:val="∣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  <m:e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nary>
                          <m:naryPr>
                            <m:chr m:val="∏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∣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de-DE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51EE3C1-C838-DA4A-B5B6-645E34657C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5661025"/>
              </a:xfrm>
              <a:blipFill>
                <a:blip r:embed="rId2"/>
                <a:stretch>
                  <a:fillRect l="-926" t="-673" r="-463" b="-40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C68AC6-8238-E347-9DB0-495A0466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863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19D49-81A0-2D49-B978-B23332AAE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Nonparametrics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A20E6F-749D-EA46-8277-184FBF118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73D55-449B-1A47-8B8F-3B996164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2173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53005-143B-2C40-892A-53CAB15B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Works also </a:t>
            </a:r>
            <a:r>
              <a:rPr lang="de-DE" dirty="0" err="1"/>
              <a:t>for</a:t>
            </a:r>
            <a:r>
              <a:rPr lang="de-DE" dirty="0"/>
              <a:t> non-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722CF8-2974-F545-A105-49C0627D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sample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finite </a:t>
            </a:r>
            <a:r>
              <a:rPr lang="de-DE" dirty="0" err="1"/>
              <a:t>resources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1,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perform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described</a:t>
            </a:r>
            <a:r>
              <a:rPr lang="de-DE" dirty="0"/>
              <a:t> </a:t>
            </a:r>
            <a:r>
              <a:rPr lang="de-DE" dirty="0" err="1"/>
              <a:t>thus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sample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nonparametric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/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finite </a:t>
            </a:r>
            <a:r>
              <a:rPr lang="de-DE" dirty="0" err="1"/>
              <a:t>resources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probability</a:t>
            </a:r>
            <a:r>
              <a:rPr lang="de-DE" dirty="0"/>
              <a:t> 1) </a:t>
            </a:r>
            <a:r>
              <a:rPr lang="de-DE" dirty="0" err="1"/>
              <a:t>using</a:t>
            </a:r>
            <a:r>
              <a:rPr lang="de-DE" dirty="0"/>
              <a:t> a </a:t>
            </a:r>
            <a:r>
              <a:rPr lang="de-DE" dirty="0" err="1"/>
              <a:t>variety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Gaussian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via </a:t>
            </a:r>
            <a:r>
              <a:rPr lang="de-DE" dirty="0" err="1"/>
              <a:t>marginalisation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Dirichlet</a:t>
            </a:r>
            <a:r>
              <a:rPr lang="de-DE" dirty="0"/>
              <a:t> </a:t>
            </a:r>
            <a:r>
              <a:rPr lang="de-DE" dirty="0" err="1"/>
              <a:t>processes</a:t>
            </a:r>
            <a:r>
              <a:rPr lang="de-DE" dirty="0"/>
              <a:t> via stick </a:t>
            </a:r>
            <a:r>
              <a:rPr lang="de-DE" dirty="0" err="1"/>
              <a:t>breaking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Indian Buffet </a:t>
            </a:r>
            <a:r>
              <a:rPr lang="de-DE" dirty="0" err="1"/>
              <a:t>processes</a:t>
            </a:r>
            <a:r>
              <a:rPr lang="de-DE" dirty="0"/>
              <a:t> via </a:t>
            </a:r>
            <a:r>
              <a:rPr lang="de-DE" dirty="0" err="1"/>
              <a:t>urn</a:t>
            </a:r>
            <a:r>
              <a:rPr lang="de-DE" dirty="0"/>
              <a:t> </a:t>
            </a:r>
            <a:r>
              <a:rPr lang="de-DE" dirty="0" err="1"/>
              <a:t>schemes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E04965-CDA4-7543-B9A2-8987BBAF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95A236-1180-D047-9A29-F493FDB407AE}"/>
              </a:ext>
            </a:extLst>
          </p:cNvPr>
          <p:cNvSpPr txBox="1"/>
          <p:nvPr/>
        </p:nvSpPr>
        <p:spPr>
          <a:xfrm>
            <a:off x="7596336" y="414908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&lt;=</a:t>
            </a:r>
          </a:p>
        </p:txBody>
      </p:sp>
    </p:spTree>
    <p:extLst>
      <p:ext uri="{BB962C8B-B14F-4D97-AF65-F5344CB8AC3E}">
        <p14:creationId xmlns:p14="http://schemas.microsoft.com/office/powerpoint/2010/main" val="272750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0EA341C-6386-544E-9377-9725CC43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Remember</a:t>
            </a:r>
            <a:r>
              <a:rPr lang="de-DE" sz="2800" dirty="0"/>
              <a:t>: Problems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deep</a:t>
            </a:r>
            <a:r>
              <a:rPr lang="de-DE" sz="2800" dirty="0"/>
              <a:t> </a:t>
            </a:r>
            <a:r>
              <a:rPr lang="de-DE" sz="2800" dirty="0" err="1"/>
              <a:t>neural</a:t>
            </a:r>
            <a:r>
              <a:rPr lang="de-DE" sz="2800" dirty="0"/>
              <a:t> </a:t>
            </a:r>
            <a:r>
              <a:rPr lang="de-DE" sz="2800" dirty="0" err="1"/>
              <a:t>networks</a:t>
            </a:r>
            <a:endParaRPr lang="de-DE" sz="28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2B553C-F93B-4243-885D-C84FEFA65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hungry</a:t>
            </a:r>
            <a:r>
              <a:rPr lang="de-DE" dirty="0"/>
              <a:t> (e.g. </a:t>
            </a:r>
            <a:r>
              <a:rPr lang="de-DE" dirty="0" err="1"/>
              <a:t>often</a:t>
            </a:r>
            <a:r>
              <a:rPr lang="de-DE" dirty="0"/>
              <a:t> </a:t>
            </a:r>
            <a:r>
              <a:rPr lang="de-DE" dirty="0" err="1"/>
              <a:t>millions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) </a:t>
            </a:r>
          </a:p>
          <a:p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-intensive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train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deploy</a:t>
            </a:r>
            <a:endParaRPr lang="de-DE" dirty="0"/>
          </a:p>
          <a:p>
            <a:r>
              <a:rPr lang="de-DE" dirty="0"/>
              <a:t>Poor at </a:t>
            </a:r>
            <a:r>
              <a:rPr lang="de-DE" dirty="0" err="1"/>
              <a:t>representing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</a:p>
          <a:p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fooled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</a:p>
          <a:p>
            <a:r>
              <a:rPr lang="de-DE" dirty="0" err="1"/>
              <a:t>Finicky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optimise</a:t>
            </a:r>
            <a:r>
              <a:rPr lang="de-DE" dirty="0"/>
              <a:t>: non-</a:t>
            </a:r>
            <a:r>
              <a:rPr lang="de-DE" dirty="0" err="1"/>
              <a:t>convex</a:t>
            </a:r>
            <a:r>
              <a:rPr lang="de-DE" dirty="0"/>
              <a:t> + </a:t>
            </a:r>
            <a:r>
              <a:rPr lang="de-DE" dirty="0" err="1"/>
              <a:t>choice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architecture</a:t>
            </a:r>
            <a:r>
              <a:rPr lang="de-DE" dirty="0"/>
              <a:t>, </a:t>
            </a:r>
            <a:r>
              <a:rPr lang="de-DE" dirty="0" err="1"/>
              <a:t>learning</a:t>
            </a:r>
            <a:r>
              <a:rPr lang="de-DE" dirty="0"/>
              <a:t> </a:t>
            </a:r>
            <a:r>
              <a:rPr lang="de-DE" dirty="0" err="1"/>
              <a:t>procedure</a:t>
            </a:r>
            <a:r>
              <a:rPr lang="de-DE" dirty="0"/>
              <a:t>, </a:t>
            </a:r>
            <a:r>
              <a:rPr lang="de-DE" dirty="0" err="1"/>
              <a:t>expertise</a:t>
            </a:r>
            <a:r>
              <a:rPr lang="de-DE" dirty="0"/>
              <a:t> </a:t>
            </a:r>
            <a:r>
              <a:rPr lang="de-DE" dirty="0" err="1"/>
              <a:t>required</a:t>
            </a:r>
            <a:endParaRPr lang="de-DE" dirty="0"/>
          </a:p>
          <a:p>
            <a:r>
              <a:rPr lang="de-DE" dirty="0" err="1"/>
              <a:t>Uninterpretable</a:t>
            </a:r>
            <a:r>
              <a:rPr lang="de-DE" dirty="0"/>
              <a:t> </a:t>
            </a:r>
            <a:r>
              <a:rPr lang="de-DE" dirty="0" err="1"/>
              <a:t>black</a:t>
            </a:r>
            <a:r>
              <a:rPr lang="de-DE" dirty="0"/>
              <a:t>-boxes, </a:t>
            </a:r>
            <a:r>
              <a:rPr lang="de-DE" dirty="0" err="1"/>
              <a:t>lacking</a:t>
            </a:r>
            <a:r>
              <a:rPr lang="de-DE" dirty="0"/>
              <a:t> in </a:t>
            </a:r>
            <a:r>
              <a:rPr lang="de-DE" dirty="0" err="1"/>
              <a:t>trasparency</a:t>
            </a:r>
            <a:r>
              <a:rPr lang="de-DE" dirty="0"/>
              <a:t>,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trust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=&gt; </a:t>
            </a:r>
            <a:r>
              <a:rPr lang="de-DE" dirty="0" err="1"/>
              <a:t>Amongst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,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generative </a:t>
            </a:r>
            <a:r>
              <a:rPr lang="de-DE" dirty="0" err="1"/>
              <a:t>models</a:t>
            </a:r>
            <a:r>
              <a:rPr lang="de-DE" dirty="0"/>
              <a:t> (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>
                <a:solidFill>
                  <a:schemeClr val="bg1"/>
                </a:solidFill>
                <a:highlight>
                  <a:srgbClr val="FF00FF"/>
                </a:highlight>
              </a:rPr>
              <a:t>V6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42E249-5227-C84A-BDCF-D12A1210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2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8854D-6C8E-634B-BF92-60E7AD6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Tackling non-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92EBF8-F827-E74D-985C-6FFA143C6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: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distributions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arbitrary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a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Gaussian</a:t>
            </a:r>
            <a:r>
              <a:rPr lang="de-DE" dirty="0"/>
              <a:t> </a:t>
            </a:r>
            <a:r>
              <a:rPr lang="de-DE" dirty="0" err="1"/>
              <a:t>Process</a:t>
            </a:r>
            <a:r>
              <a:rPr lang="de-DE" dirty="0"/>
              <a:t> (GP)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2DA43C-8497-9546-9EF7-A06295C1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2465EF5-ACFB-054D-B48D-02CBE12A8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6674296" cy="26275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D6458D7-4D25-A741-A300-6717D8EC075C}"/>
              </a:ext>
            </a:extLst>
          </p:cNvPr>
          <p:cNvSpPr txBox="1"/>
          <p:nvPr/>
        </p:nvSpPr>
        <p:spPr>
          <a:xfrm>
            <a:off x="2483768" y="461636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Prior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28E48E0-7B99-7746-846F-8676C9FE1FB9}"/>
              </a:ext>
            </a:extLst>
          </p:cNvPr>
          <p:cNvSpPr txBox="1"/>
          <p:nvPr/>
        </p:nvSpPr>
        <p:spPr>
          <a:xfrm>
            <a:off x="5652120" y="468042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Posterior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68678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BB6355B5-B965-4240-BE5C-40B71E634667}"/>
              </a:ext>
            </a:extLst>
          </p:cNvPr>
          <p:cNvSpPr/>
          <p:nvPr/>
        </p:nvSpPr>
        <p:spPr>
          <a:xfrm>
            <a:off x="228600" y="1143000"/>
            <a:ext cx="8534400" cy="511312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62000"/>
          </a:xfrm>
        </p:spPr>
        <p:txBody>
          <a:bodyPr/>
          <a:lstStyle/>
          <a:p>
            <a:r>
              <a:rPr lang="en-US" dirty="0"/>
              <a:t>Reminder: Multivariate Gaussians</a:t>
            </a:r>
          </a:p>
        </p:txBody>
      </p:sp>
      <p:graphicFrame>
        <p:nvGraphicFramePr>
          <p:cNvPr id="402435" name="Object 3"/>
          <p:cNvGraphicFramePr>
            <a:graphicFrameLocks noChangeAspect="1"/>
          </p:cNvGraphicFramePr>
          <p:nvPr/>
        </p:nvGraphicFramePr>
        <p:xfrm>
          <a:off x="1011237" y="2789909"/>
          <a:ext cx="65119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" name="Equation" r:id="rId3" imgW="3009600" imgH="469800" progId="Equation.3">
                  <p:embed/>
                </p:oleObj>
              </mc:Choice>
              <mc:Fallback>
                <p:oleObj name="Equation" r:id="rId3" imgW="3009600" imgH="469800" progId="Equation.3">
                  <p:embed/>
                  <p:pic>
                    <p:nvPicPr>
                      <p:cNvPr id="402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237" y="2789909"/>
                        <a:ext cx="6511925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4343400" y="4114800"/>
          <a:ext cx="1068388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Equation" r:id="rId5" imgW="609480" imgH="939600" progId="Equation.3">
                  <p:embed/>
                </p:oleObj>
              </mc:Choice>
              <mc:Fallback>
                <p:oleObj name="Equation" r:id="rId5" imgW="609480" imgH="939600" progId="Equation.3">
                  <p:embed/>
                  <p:pic>
                    <p:nvPicPr>
                      <p:cNvPr id="402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14800"/>
                        <a:ext cx="1068388" cy="156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7" name="Object 5"/>
          <p:cNvGraphicFramePr>
            <a:graphicFrameLocks noChangeAspect="1"/>
          </p:cNvGraphicFramePr>
          <p:nvPr/>
        </p:nvGraphicFramePr>
        <p:xfrm>
          <a:off x="381000" y="1143000"/>
          <a:ext cx="2335213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Equation" r:id="rId7" imgW="1333440" imgH="939600" progId="Equation.3">
                  <p:embed/>
                </p:oleObj>
              </mc:Choice>
              <mc:Fallback>
                <p:oleObj name="Equation" r:id="rId7" imgW="1333440" imgH="939600" progId="Equation.3">
                  <p:embed/>
                  <p:pic>
                    <p:nvPicPr>
                      <p:cNvPr id="4024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2335213" cy="1566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2438" name="Object 6"/>
          <p:cNvGraphicFramePr>
            <a:graphicFrameLocks noChangeAspect="1"/>
          </p:cNvGraphicFramePr>
          <p:nvPr/>
        </p:nvGraphicFramePr>
        <p:xfrm>
          <a:off x="5638800" y="4114800"/>
          <a:ext cx="29813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Equation" r:id="rId9" imgW="1701720" imgH="939600" progId="Equation.3">
                  <p:embed/>
                </p:oleObj>
              </mc:Choice>
              <mc:Fallback>
                <p:oleObj name="Equation" r:id="rId9" imgW="1701720" imgH="939600" progId="Equation.3">
                  <p:embed/>
                  <p:pic>
                    <p:nvPicPr>
                      <p:cNvPr id="4024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114800"/>
                        <a:ext cx="2981325" cy="157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2439" name="Group 7"/>
          <p:cNvGrpSpPr>
            <a:grpSpLocks/>
          </p:cNvGrpSpPr>
          <p:nvPr/>
        </p:nvGrpSpPr>
        <p:grpSpPr bwMode="auto">
          <a:xfrm>
            <a:off x="3099007" y="1659182"/>
            <a:ext cx="5486400" cy="415925"/>
            <a:chOff x="1872" y="720"/>
            <a:chExt cx="3456" cy="262"/>
          </a:xfrm>
        </p:grpSpPr>
        <p:sp>
          <p:nvSpPr>
            <p:cNvPr id="402440" name="Text Box 8"/>
            <p:cNvSpPr txBox="1">
              <a:spLocks noChangeArrowheads="1"/>
            </p:cNvSpPr>
            <p:nvPr/>
          </p:nvSpPr>
          <p:spPr bwMode="auto">
            <a:xfrm>
              <a:off x="1872" y="720"/>
              <a:ext cx="34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Then define</a:t>
              </a:r>
            </a:p>
          </p:txBody>
        </p:sp>
        <p:graphicFrame>
          <p:nvGraphicFramePr>
            <p:cNvPr id="402441" name="Object 9"/>
            <p:cNvGraphicFramePr>
              <a:graphicFrameLocks noChangeAspect="1"/>
            </p:cNvGraphicFramePr>
            <p:nvPr/>
          </p:nvGraphicFramePr>
          <p:xfrm>
            <a:off x="2928" y="768"/>
            <a:ext cx="897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09" name="Formel" r:id="rId11" imgW="812520" imgH="203040" progId="Equation.3">
                    <p:embed/>
                  </p:oleObj>
                </mc:Choice>
                <mc:Fallback>
                  <p:oleObj name="Formel" r:id="rId11" imgW="812520" imgH="203040" progId="Equation.3">
                    <p:embed/>
                    <p:pic>
                      <p:nvPicPr>
                        <p:cNvPr id="40244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768"/>
                          <a:ext cx="897" cy="21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2442" name="Text Box 10"/>
            <p:cNvSpPr txBox="1">
              <a:spLocks noChangeArrowheads="1"/>
            </p:cNvSpPr>
            <p:nvPr/>
          </p:nvSpPr>
          <p:spPr bwMode="auto">
            <a:xfrm>
              <a:off x="3888" y="720"/>
              <a:ext cx="10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to mean</a:t>
              </a:r>
            </a:p>
          </p:txBody>
        </p:sp>
      </p:grp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523874" y="4108069"/>
            <a:ext cx="40481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the Gaussian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 parameters have…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445166" y="5886794"/>
            <a:ext cx="830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One can show: E[X] = </a:t>
            </a:r>
            <a:r>
              <a:rPr lang="en-US" dirty="0">
                <a:latin typeface="Symbol" charset="0"/>
              </a:rPr>
              <a:t>m</a:t>
            </a:r>
            <a:r>
              <a:rPr lang="en-US" dirty="0"/>
              <a:t> and </a:t>
            </a:r>
            <a:r>
              <a:rPr lang="en-US" dirty="0" err="1"/>
              <a:t>Cov</a:t>
            </a:r>
            <a:r>
              <a:rPr lang="en-US" dirty="0"/>
              <a:t>[X] = </a:t>
            </a:r>
            <a:r>
              <a:rPr lang="en-US" b="1" dirty="0">
                <a:latin typeface="Symbol" charset="0"/>
              </a:rPr>
              <a:t>S</a:t>
            </a:r>
            <a:r>
              <a:rPr lang="en-US" dirty="0"/>
              <a:t>. </a:t>
            </a:r>
            <a:endParaRPr lang="en-US" dirty="0">
              <a:solidFill>
                <a:srgbClr val="048C0A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33A09F0-A505-384C-9AE5-BC473CEC3C78}"/>
              </a:ext>
            </a:extLst>
          </p:cNvPr>
          <p:cNvSpPr txBox="1"/>
          <p:nvPr/>
        </p:nvSpPr>
        <p:spPr>
          <a:xfrm>
            <a:off x="6453188" y="3757269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Co-</a:t>
            </a:r>
            <a:r>
              <a:rPr lang="de-DE" dirty="0" err="1"/>
              <a:t>variance</a:t>
            </a:r>
            <a:r>
              <a:rPr lang="de-DE" dirty="0"/>
              <a:t> </a:t>
            </a:r>
            <a:r>
              <a:rPr lang="de-DE" dirty="0" err="1"/>
              <a:t>matrix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20BF293-45FE-7142-85DD-D4355C95FA65}"/>
                  </a:ext>
                </a:extLst>
              </p:cNvPr>
              <p:cNvSpPr txBox="1"/>
              <p:nvPr/>
            </p:nvSpPr>
            <p:spPr>
              <a:xfrm>
                <a:off x="6030413" y="5681663"/>
                <a:ext cx="2805127" cy="573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:r>
                  <a:rPr lang="de-DE" sz="1400" dirty="0" err="1"/>
                  <a:t>w</a:t>
                </a:r>
                <a:r>
                  <a:rPr lang="de-DE" sz="1400" b="0" dirty="0" err="1"/>
                  <a:t>here</a:t>
                </a:r>
                <a:r>
                  <a:rPr lang="de-DE" sz="14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de-DE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de-DE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br>
                  <a:rPr lang="de-DE" sz="1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[(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)⋅(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))]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A20BF293-45FE-7142-85DD-D4355C95F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413" y="5681663"/>
                <a:ext cx="2805127" cy="573234"/>
              </a:xfrm>
              <a:prstGeom prst="rect">
                <a:avLst/>
              </a:prstGeom>
              <a:blipFill>
                <a:blip r:embed="rId13"/>
                <a:stretch>
                  <a:fillRect l="-450" b="-43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168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CE7AFF07-41A0-D84C-A293-5F9DA9590C22}"/>
              </a:ext>
            </a:extLst>
          </p:cNvPr>
          <p:cNvSpPr/>
          <p:nvPr/>
        </p:nvSpPr>
        <p:spPr>
          <a:xfrm>
            <a:off x="228600" y="1143000"/>
            <a:ext cx="8534400" cy="511312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52FCCB-DC26-DA46-A6F5-F9576AFC1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</a:t>
            </a:r>
            <a:r>
              <a:rPr lang="de-DE" dirty="0" err="1"/>
              <a:t>Gaussians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187D04A-FE91-6F4A-B591-DF7F30F2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2EC486-B6D9-4744-BCA6-89E80564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7230421" cy="29772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39BE0AC-C4F4-0446-9C27-BEF08FA0E468}"/>
              </a:ext>
            </a:extLst>
          </p:cNvPr>
          <p:cNvSpPr txBox="1"/>
          <p:nvPr/>
        </p:nvSpPr>
        <p:spPr>
          <a:xfrm>
            <a:off x="382729" y="5318750"/>
            <a:ext cx="807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Gaussians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invariant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conditionalizing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marginalizing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92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8854D-6C8E-634B-BF92-60E7AD61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Tackling non-</a:t>
            </a:r>
            <a:r>
              <a:rPr lang="de-DE" dirty="0" err="1"/>
              <a:t>parametric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92EBF8-F827-E74D-985C-6FFA143C67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:r>
                  <a:rPr lang="de-DE" dirty="0" err="1"/>
                  <a:t>Process</a:t>
                </a:r>
                <a:r>
                  <a:rPr lang="de-DE" dirty="0"/>
                  <a:t> (GPs)</a:t>
                </a:r>
              </a:p>
              <a:p>
                <a:pPr lvl="1"/>
                <a:r>
                  <a:rPr lang="de-DE" dirty="0"/>
                  <a:t>A </a:t>
                </a:r>
                <a:r>
                  <a:rPr lang="de-DE" dirty="0" err="1">
                    <a:solidFill>
                      <a:srgbClr val="032EF0"/>
                    </a:solidFill>
                  </a:rPr>
                  <a:t>Gaussian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process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collection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random</a:t>
                </a:r>
                <a:r>
                  <a:rPr lang="de-DE" dirty="0"/>
                  <a:t> variables, </a:t>
                </a:r>
                <a:r>
                  <a:rPr lang="de-DE" dirty="0" err="1"/>
                  <a:t>any</a:t>
                </a:r>
                <a:r>
                  <a:rPr lang="de-DE" dirty="0"/>
                  <a:t> finite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(</a:t>
                </a:r>
                <a:r>
                  <a:rPr lang="de-DE" dirty="0" err="1"/>
                  <a:t>consistent</a:t>
                </a:r>
                <a:r>
                  <a:rPr lang="de-DE" dirty="0"/>
                  <a:t>)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:r>
                  <a:rPr lang="de-DE" dirty="0" err="1"/>
                  <a:t>distributions</a:t>
                </a:r>
                <a:endParaRPr lang="de-DE" dirty="0"/>
              </a:p>
              <a:p>
                <a:pPr lvl="1"/>
                <a:r>
                  <a:rPr lang="de-DE" dirty="0"/>
                  <a:t>GPs </a:t>
                </a:r>
                <a:r>
                  <a:rPr lang="de-DE" dirty="0" err="1"/>
                  <a:t>generalize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multivariate </a:t>
                </a:r>
                <a:r>
                  <a:rPr lang="de-DE" dirty="0" err="1"/>
                  <a:t>Gaussians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infinitely</a:t>
                </a:r>
                <a:r>
                  <a:rPr lang="de-DE" dirty="0"/>
                  <a:t> </a:t>
                </a:r>
                <a:r>
                  <a:rPr lang="de-DE" dirty="0" err="1"/>
                  <a:t>many</a:t>
                </a:r>
                <a:r>
                  <a:rPr lang="de-DE" dirty="0"/>
                  <a:t> variables (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infinitely</a:t>
                </a:r>
                <a:r>
                  <a:rPr lang="de-DE" dirty="0"/>
                  <a:t> </a:t>
                </a:r>
                <a:r>
                  <a:rPr lang="de-DE" dirty="0" err="1"/>
                  <a:t>long</a:t>
                </a:r>
                <a:r>
                  <a:rPr lang="de-DE" dirty="0"/>
                  <a:t> </a:t>
                </a:r>
                <a:r>
                  <a:rPr lang="de-DE" dirty="0" err="1"/>
                  <a:t>vector</a:t>
                </a:r>
                <a:r>
                  <a:rPr lang="de-DE" dirty="0"/>
                  <a:t> = </a:t>
                </a:r>
                <a:r>
                  <a:rPr lang="de-DE" dirty="0" err="1"/>
                  <a:t>function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A </a:t>
                </a:r>
                <a:r>
                  <a:rPr lang="de-DE" dirty="0" err="1"/>
                  <a:t>Gaussian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dirty="0" smtClean="0">
                        <a:latin typeface="Cambria Math" panose="02040503050406030204" pitchFamily="18" charset="0"/>
                      </a:rPr>
                      <m:t>𝝁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𝚺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specified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covariance</a:t>
                </a:r>
                <a:r>
                  <a:rPr lang="de-DE" dirty="0"/>
                  <a:t> </a:t>
                </a:r>
                <a:r>
                  <a:rPr lang="de-DE" dirty="0" err="1"/>
                  <a:t>matrix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1" i="0" smtClean="0">
                        <a:latin typeface="Cambria Math" panose="02040503050406030204" pitchFamily="18" charset="0"/>
                      </a:rPr>
                      <m:t>𝚺</m:t>
                    </m:r>
                  </m:oMath>
                </a14:m>
                <a:endParaRPr lang="de-DE" b="1" dirty="0"/>
              </a:p>
              <a:p>
                <a:r>
                  <a:rPr lang="de-DE" dirty="0"/>
                  <a:t>A GP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fully</a:t>
                </a:r>
                <a:r>
                  <a:rPr lang="de-DE" dirty="0"/>
                  <a:t> </a:t>
                </a:r>
                <a:r>
                  <a:rPr lang="de-DE" dirty="0" err="1"/>
                  <a:t>specified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a </a:t>
                </a:r>
                <a:r>
                  <a:rPr lang="de-DE" dirty="0" err="1">
                    <a:solidFill>
                      <a:srgbClr val="FF0000"/>
                    </a:solidFill>
                  </a:rPr>
                  <a:t>mean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function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a </a:t>
                </a:r>
                <a:r>
                  <a:rPr lang="de-DE" dirty="0" err="1">
                    <a:solidFill>
                      <a:srgbClr val="FF0000"/>
                    </a:solidFill>
                  </a:rPr>
                  <a:t>covariance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>
                    <a:solidFill>
                      <a:srgbClr val="FF0000"/>
                    </a:solidFill>
                  </a:rPr>
                  <a:t>function</a:t>
                </a:r>
                <a:r>
                  <a:rPr lang="de-DE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de-DE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de-DE" dirty="0"/>
              </a:p>
              <a:p>
                <a:endParaRPr lang="de-DE" dirty="0"/>
              </a:p>
              <a:p>
                <a:pPr lvl="1"/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792EBF8-F827-E74D-985C-6FFA143C67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2DA43C-8497-9546-9EF7-A06295C1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C0CF97F7-C3B0-6D4D-BB85-40247FCF0327}"/>
              </a:ext>
            </a:extLst>
          </p:cNvPr>
          <p:cNvSpPr/>
          <p:nvPr/>
        </p:nvSpPr>
        <p:spPr>
          <a:xfrm>
            <a:off x="1187624" y="1700808"/>
            <a:ext cx="7128792" cy="12241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9DEB13-C99D-0A40-837B-50CD890BD343}"/>
              </a:ext>
            </a:extLst>
          </p:cNvPr>
          <p:cNvSpPr/>
          <p:nvPr/>
        </p:nvSpPr>
        <p:spPr>
          <a:xfrm>
            <a:off x="827758" y="4509120"/>
            <a:ext cx="7488658" cy="86409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7890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4C83D-ADFA-7748-8C49-CEA42CAE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sampling</a:t>
            </a:r>
            <a:r>
              <a:rPr lang="de-DE" dirty="0"/>
              <a:t> </a:t>
            </a:r>
            <a:r>
              <a:rPr lang="de-DE" dirty="0" err="1"/>
              <a:t>finitely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8CACBD0-442F-0A46-A233-AE6EF89B23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Marginalization </a:t>
                </a:r>
                <a:r>
                  <a:rPr lang="de-DE" dirty="0" err="1"/>
                  <a:t>works</a:t>
                </a:r>
                <a:r>
                  <a:rPr lang="de-DE" dirty="0"/>
                  <a:t> </a:t>
                </a:r>
                <a:r>
                  <a:rPr lang="de-DE" dirty="0" err="1"/>
                  <a:t>here</a:t>
                </a:r>
                <a:r>
                  <a:rPr lang="de-DE" dirty="0"/>
                  <a:t> </a:t>
                </a:r>
                <a:r>
                  <a:rPr lang="de-DE" dirty="0" err="1"/>
                  <a:t>too</a:t>
                </a:r>
                <a:r>
                  <a:rPr lang="de-DE" dirty="0"/>
                  <a:t>, so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marginalize</a:t>
                </a:r>
                <a:r>
                  <a:rPr lang="de-DE" dirty="0"/>
                  <a:t> on all variables </a:t>
                </a:r>
                <a:r>
                  <a:rPr lang="de-DE" dirty="0" err="1"/>
                  <a:t>except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finite vector of RVs </a:t>
                </a:r>
                <a14:m>
                  <m:oMath xmlns:m="http://schemas.openxmlformats.org/officeDocument/2006/math">
                    <m:r>
                      <a:rPr lang="de-DE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de-DE" dirty="0"/>
                  <a:t>  (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arbitrary</a:t>
                </a:r>
                <a:r>
                  <a:rPr lang="de-DE" dirty="0"/>
                  <a:t> </a:t>
                </a:r>
                <a:r>
                  <a:rPr lang="de-DE" dirty="0" err="1"/>
                  <a:t>continous</a:t>
                </a:r>
                <a:r>
                  <a:rPr lang="de-DE" dirty="0"/>
                  <a:t> variables)</a:t>
                </a:r>
              </a:p>
              <a:p>
                <a:pPr lvl="1"/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Gaussians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num>
                              <m:den>
                                <m:r>
                                  <a:rPr lang="de-DE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lvl="2"/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8CACBD0-442F-0A46-A233-AE6EF89B23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2DA8E8-B0DD-0B41-9B18-5FD7F61D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7674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4A41B-90A4-EE46-A05A-6641AACF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Automatic</a:t>
            </a:r>
            <a:r>
              <a:rPr lang="de-DE" dirty="0"/>
              <a:t> </a:t>
            </a:r>
            <a:r>
              <a:rPr lang="de-DE" dirty="0" err="1"/>
              <a:t>Inference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F7B26F-D0E6-B648-BC02-3F7CE462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design,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. </a:t>
            </a:r>
          </a:p>
          <a:p>
            <a:r>
              <a:rPr lang="de-DE" dirty="0"/>
              <a:t>Free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independently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. </a:t>
            </a:r>
          </a:p>
          <a:p>
            <a:r>
              <a:rPr lang="de-DE" dirty="0" err="1"/>
              <a:t>Once</a:t>
            </a:r>
            <a:r>
              <a:rPr lang="de-DE" dirty="0"/>
              <a:t>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identified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, </a:t>
            </a:r>
            <a:r>
              <a:rPr lang="de-DE" dirty="0" err="1"/>
              <a:t>many</a:t>
            </a:r>
            <a:r>
              <a:rPr lang="de-DE" dirty="0"/>
              <a:t> model-</a:t>
            </a:r>
            <a:r>
              <a:rPr lang="de-DE" dirty="0" err="1"/>
              <a:t>agnostic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: </a:t>
            </a:r>
          </a:p>
          <a:p>
            <a:pPr lvl="1"/>
            <a:r>
              <a:rPr lang="de-DE" dirty="0"/>
              <a:t>Belief Propagation</a:t>
            </a:r>
          </a:p>
          <a:p>
            <a:pPr lvl="1"/>
            <a:r>
              <a:rPr lang="de-DE" dirty="0"/>
              <a:t>Pseudo-</a:t>
            </a:r>
            <a:r>
              <a:rPr lang="de-DE" dirty="0" err="1"/>
              <a:t>likelihood</a:t>
            </a:r>
            <a:endParaRPr lang="de-DE" dirty="0"/>
          </a:p>
          <a:p>
            <a:pPr lvl="1"/>
            <a:r>
              <a:rPr lang="de-DE" dirty="0" err="1"/>
              <a:t>Mean-field</a:t>
            </a:r>
            <a:r>
              <a:rPr lang="de-DE" dirty="0"/>
              <a:t> </a:t>
            </a:r>
            <a:r>
              <a:rPr lang="de-DE" dirty="0" err="1"/>
              <a:t>Variational</a:t>
            </a:r>
            <a:endParaRPr lang="de-DE" dirty="0"/>
          </a:p>
          <a:p>
            <a:pPr lvl="1"/>
            <a:r>
              <a:rPr lang="de-DE" dirty="0"/>
              <a:t>MCMC</a:t>
            </a:r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generic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implement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expressive generative </a:t>
            </a:r>
            <a:r>
              <a:rPr lang="de-DE" dirty="0" err="1"/>
              <a:t>models</a:t>
            </a:r>
            <a:r>
              <a:rPr lang="de-DE" dirty="0"/>
              <a:t>?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763095-8588-FF44-8DBF-81E88756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580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FBC14-ED27-5840-8669-023A93E9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Landscape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2EE531-41BB-CC44-9920-392EC98E5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85712-314B-8145-8536-645F46F7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373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C6DC2-8865-2F45-A48A-CCCB23450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PP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</a:t>
            </a:r>
            <a:r>
              <a:rPr lang="de-DE" dirty="0" err="1"/>
              <a:t>Languages</a:t>
            </a:r>
            <a:endParaRPr lang="de-DE" dirty="0"/>
          </a:p>
        </p:txBody>
      </p:sp>
      <p:pic>
        <p:nvPicPr>
          <p:cNvPr id="6" name="Inhaltsplatzhalter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C4E15F2-68AE-2D41-AF5E-D9F83E03F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383" y="1196975"/>
            <a:ext cx="7023233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63E9B8-9AA8-0A4E-8350-2F172986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8932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54AE89-786B-1F41-BCFA-1C725476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First-Order PP </a:t>
            </a:r>
            <a:r>
              <a:rPr lang="de-DE" dirty="0" err="1"/>
              <a:t>languages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B331F1A-AA3A-E649-B136-23290E018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163" y="1196975"/>
            <a:ext cx="7375673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226FD2-0C8D-8F4F-8392-28CF66BE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894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CCBBA-D1B5-2F4C-A105-A780A2170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Higher-Order PP </a:t>
            </a:r>
            <a:r>
              <a:rPr lang="de-DE" dirty="0" err="1"/>
              <a:t>Languages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433484C-B911-BB41-8F03-E16C89C52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193" y="1196975"/>
            <a:ext cx="7619613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E0DF78-18C0-0246-B821-7DCD652A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22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2425F64-8679-264A-A4BD-8F76375987A5}"/>
              </a:ext>
            </a:extLst>
          </p:cNvPr>
          <p:cNvSpPr/>
          <p:nvPr/>
        </p:nvSpPr>
        <p:spPr>
          <a:xfrm>
            <a:off x="894743" y="3861048"/>
            <a:ext cx="7579071" cy="2356442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BC98B13-2486-1B4D-A870-C200B033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Bayes</a:t>
            </a:r>
            <a:r>
              <a:rPr lang="de-DE" dirty="0"/>
              <a:t>‘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all ...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8D55D7-8564-714D-9A90-906455235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664073"/>
          </a:xfrm>
        </p:spPr>
        <p:txBody>
          <a:bodyPr/>
          <a:lstStyle/>
          <a:p>
            <a:r>
              <a:rPr lang="de-DE" dirty="0"/>
              <a:t>If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mathematics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probability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theory</a:t>
            </a:r>
            <a:r>
              <a:rPr lang="de-DE" dirty="0">
                <a:solidFill>
                  <a:srgbClr val="032EF0"/>
                </a:solidFill>
              </a:rPr>
              <a:t>  </a:t>
            </a:r>
            <a:r>
              <a:rPr lang="de-DE" dirty="0" err="1"/>
              <a:t>to</a:t>
            </a:r>
            <a:r>
              <a:rPr lang="de-DE" dirty="0"/>
              <a:t> express all </a:t>
            </a:r>
            <a:r>
              <a:rPr lang="de-DE" dirty="0" err="1"/>
              <a:t>forms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uncertainty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noise</a:t>
            </a:r>
            <a:r>
              <a:rPr lang="de-DE" dirty="0"/>
              <a:t> </a:t>
            </a:r>
            <a:r>
              <a:rPr lang="de-DE" dirty="0" err="1"/>
              <a:t>associated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... </a:t>
            </a:r>
          </a:p>
          <a:p>
            <a:r>
              <a:rPr lang="de-DE" dirty="0"/>
              <a:t>  ... </a:t>
            </a:r>
            <a:r>
              <a:rPr lang="de-DE" dirty="0" err="1"/>
              <a:t>then</a:t>
            </a:r>
            <a:r>
              <a:rPr lang="de-DE" dirty="0"/>
              <a:t> inverse </a:t>
            </a:r>
            <a:r>
              <a:rPr lang="de-DE" dirty="0" err="1"/>
              <a:t>probability</a:t>
            </a:r>
            <a:r>
              <a:rPr lang="de-DE" dirty="0"/>
              <a:t> (-&gt; </a:t>
            </a:r>
            <a:r>
              <a:rPr lang="de-DE" dirty="0" err="1"/>
              <a:t>Bayes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)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infer</a:t>
            </a:r>
            <a:r>
              <a:rPr lang="de-DE" dirty="0"/>
              <a:t>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/>
              <a:t>quantities</a:t>
            </a:r>
            <a:r>
              <a:rPr lang="de-DE" dirty="0"/>
              <a:t>, </a:t>
            </a:r>
            <a:r>
              <a:rPr lang="de-DE" dirty="0" err="1"/>
              <a:t>adapt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,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predictions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. 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8AC0B7-4F57-6045-84D1-C9286474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F2928F26-63B6-7946-BC90-53E0B1BAAAD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0981" y="4044358"/>
                <a:ext cx="8229600" cy="2564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de-DE" kern="0" dirty="0"/>
              </a:p>
              <a:p>
                <a:pPr marL="0" indent="0">
                  <a:buNone/>
                </a:pPr>
                <a:endParaRPr lang="de-DE" sz="2000" kern="0" dirty="0"/>
              </a:p>
              <a:p>
                <a:pPr marL="0" indent="0">
                  <a:buNone/>
                </a:pPr>
                <a:r>
                  <a:rPr lang="de-DE" sz="2000" kern="0" dirty="0"/>
                  <a:t>	H = </a:t>
                </a:r>
                <a:r>
                  <a:rPr lang="de-DE" sz="2000" kern="0" dirty="0" err="1"/>
                  <a:t>hypothesis</a:t>
                </a:r>
                <a:r>
                  <a:rPr lang="de-DE" sz="2000" kern="0" dirty="0"/>
                  <a:t>, </a:t>
                </a:r>
                <a:r>
                  <a:rPr lang="de-DE" sz="2000" kern="0" dirty="0" err="1"/>
                  <a:t>model</a:t>
                </a:r>
                <a:endParaRPr lang="de-DE" sz="2000" kern="0" dirty="0"/>
              </a:p>
              <a:p>
                <a:pPr marL="0" indent="0">
                  <a:buNone/>
                </a:pPr>
                <a:r>
                  <a:rPr lang="de-DE" sz="2000" kern="0" dirty="0"/>
                  <a:t>	D = </a:t>
                </a:r>
                <a:r>
                  <a:rPr lang="de-DE" sz="2000" kern="0" dirty="0" err="1"/>
                  <a:t>data</a:t>
                </a:r>
                <a:r>
                  <a:rPr lang="de-DE" sz="2000" kern="0" dirty="0"/>
                  <a:t>, </a:t>
                </a:r>
                <a:r>
                  <a:rPr lang="de-DE" sz="2000" kern="0" dirty="0" err="1"/>
                  <a:t>observation</a:t>
                </a:r>
                <a:endParaRPr lang="de-DE" sz="2000" kern="0" dirty="0"/>
              </a:p>
              <a:p>
                <a:pPr marL="0" indent="0">
                  <a:buNone/>
                </a:pPr>
                <a:endParaRPr lang="de-DE" kern="0" dirty="0"/>
              </a:p>
            </p:txBody>
          </p:sp>
        </mc:Choice>
        <mc:Fallback xmlns="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F2928F26-63B6-7946-BC90-53E0B1BAAA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81" y="4044358"/>
                <a:ext cx="8229600" cy="2564338"/>
              </a:xfrm>
              <a:prstGeom prst="rect">
                <a:avLst/>
              </a:prstGeom>
              <a:blipFill>
                <a:blip r:embed="rId2"/>
                <a:stretch>
                  <a:fillRect t="-6404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31D384DF-5ED1-3A44-8843-4004319BC1AB}"/>
              </a:ext>
            </a:extLst>
          </p:cNvPr>
          <p:cNvSpPr/>
          <p:nvPr/>
        </p:nvSpPr>
        <p:spPr>
          <a:xfrm>
            <a:off x="6588224" y="5670604"/>
            <a:ext cx="17235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2600" kern="0" dirty="0" err="1">
                <a:solidFill>
                  <a:srgbClr val="032EF0"/>
                </a:solidFill>
              </a:rPr>
              <a:t>Bayes</a:t>
            </a:r>
            <a:r>
              <a:rPr lang="de-DE" sz="2600" kern="0" dirty="0">
                <a:solidFill>
                  <a:srgbClr val="032EF0"/>
                </a:solidFill>
              </a:rPr>
              <a:t>‘ </a:t>
            </a:r>
            <a:r>
              <a:rPr lang="de-DE" sz="2600" kern="0" dirty="0" err="1">
                <a:solidFill>
                  <a:srgbClr val="032EF0"/>
                </a:solidFill>
              </a:rPr>
              <a:t>Rule</a:t>
            </a:r>
            <a:endParaRPr lang="de-DE" sz="2600" kern="0" dirty="0">
              <a:solidFill>
                <a:srgbClr val="032E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1AF5A-5C51-1647-A354-927DF44F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Church Family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25BA9-0FA9-5B49-9EF0-890E5F7B9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Lisp like </a:t>
            </a:r>
            <a:r>
              <a:rPr lang="de-DE" dirty="0" err="1"/>
              <a:t>constructs</a:t>
            </a:r>
            <a:r>
              <a:rPr lang="de-DE" dirty="0"/>
              <a:t> </a:t>
            </a:r>
            <a:r>
              <a:rPr lang="de-DE" dirty="0" err="1"/>
              <a:t>extended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Sample </a:t>
            </a:r>
          </a:p>
          <a:p>
            <a:pPr lvl="1"/>
            <a:r>
              <a:rPr lang="de-DE" dirty="0" err="1"/>
              <a:t>Observe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book-lengthy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(Van de </a:t>
            </a:r>
            <a:r>
              <a:rPr lang="de-DE" dirty="0" err="1"/>
              <a:t>Ment</a:t>
            </a:r>
            <a:r>
              <a:rPr lang="de-DE" dirty="0"/>
              <a:t> et al 2018)</a:t>
            </a:r>
          </a:p>
          <a:p>
            <a:pPr lvl="1"/>
            <a:r>
              <a:rPr lang="de-DE" dirty="0"/>
              <a:t>In </a:t>
            </a:r>
            <a:r>
              <a:rPr lang="de-DE" dirty="0" err="1"/>
              <a:t>particular</a:t>
            </a:r>
            <a:r>
              <a:rPr lang="de-DE" dirty="0"/>
              <a:t>, </a:t>
            </a:r>
            <a:r>
              <a:rPr lang="de-DE" dirty="0" err="1"/>
              <a:t>describes</a:t>
            </a:r>
            <a:r>
              <a:rPr lang="de-DE" dirty="0"/>
              <a:t> a formal </a:t>
            </a:r>
            <a:r>
              <a:rPr lang="de-DE" dirty="0" err="1"/>
              <a:t>grammar</a:t>
            </a:r>
            <a:r>
              <a:rPr lang="de-DE" dirty="0"/>
              <a:t>, </a:t>
            </a:r>
            <a:r>
              <a:rPr lang="de-DE" dirty="0" err="1"/>
              <a:t>astonishingly</a:t>
            </a:r>
            <a:r>
              <a:rPr lang="de-DE" dirty="0"/>
              <a:t> simple </a:t>
            </a:r>
            <a:r>
              <a:rPr lang="de-DE" dirty="0" err="1"/>
              <a:t>grammar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7283C8-A0CA-194B-86FD-7B25371FC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542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A55414-41AD-C749-8527-D4D1BCB04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church</a:t>
            </a:r>
            <a:r>
              <a:rPr lang="de-DE" dirty="0"/>
              <a:t> </a:t>
            </a:r>
            <a:r>
              <a:rPr lang="de-DE" dirty="0" err="1"/>
              <a:t>family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1CF256B-41E0-B048-BF08-377046FEC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657" y="1196975"/>
            <a:ext cx="7802686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52E47B-6027-9648-931B-549F63F0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20440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5260C-BDC4-CF41-93BF-A184EFB8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Bayes</a:t>
            </a:r>
            <a:r>
              <a:rPr lang="de-DE" dirty="0"/>
              <a:t> Net in </a:t>
            </a:r>
            <a:r>
              <a:rPr lang="de-DE" dirty="0" err="1"/>
              <a:t>Anglican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493852-264E-AB4B-A8A0-4483955D3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208" y="1196975"/>
            <a:ext cx="7031584" cy="496887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9E8F89-95C4-AD48-B81A-EB0275DF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FD10AE4-F901-CC48-8303-A4524C57907E}"/>
              </a:ext>
            </a:extLst>
          </p:cNvPr>
          <p:cNvSpPr/>
          <p:nvPr/>
        </p:nvSpPr>
        <p:spPr>
          <a:xfrm>
            <a:off x="395536" y="1281867"/>
            <a:ext cx="3672408" cy="4163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C6D5EE3C-40D3-C144-8F98-44D4F0927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691" y="1711395"/>
            <a:ext cx="1086108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Cloudy</a:t>
            </a:r>
          </a:p>
        </p:txBody>
      </p:sp>
      <p:sp>
        <p:nvSpPr>
          <p:cNvPr id="8" name="Oval 5">
            <a:extLst>
              <a:ext uri="{FF2B5EF4-FFF2-40B4-BE49-F238E27FC236}">
                <a16:creationId xmlns:a16="http://schemas.microsoft.com/office/drawing/2014/main" id="{C3D52247-F3D4-B546-81B8-DD24D77A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373" y="4244752"/>
            <a:ext cx="1028600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 err="1">
                <a:solidFill>
                  <a:schemeClr val="bg1"/>
                </a:solidFill>
                <a:ea typeface="굴림" pitchFamily="50" charset="-127"/>
              </a:rPr>
              <a:t>WetGrass</a:t>
            </a:r>
            <a:endParaRPr lang="en-US" altLang="ko-KR" sz="16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90DC05FC-543F-9040-BA12-D2143B5D1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072" y="3171899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Sprinkler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96542C9B-3F6C-114C-AAB6-4E868745C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240" y="3186827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>
                <a:solidFill>
                  <a:schemeClr val="bg1"/>
                </a:solidFill>
                <a:ea typeface="굴림" pitchFamily="50" charset="-127"/>
              </a:rPr>
              <a:t>Rain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83C3E686-8B6C-D847-B0D9-28B40D972C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50782" y="2136184"/>
            <a:ext cx="312905" cy="10357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2AE368A2-87F1-D24B-A4B6-1DDDE99A8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5455" y="3654277"/>
            <a:ext cx="264880" cy="661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7CC929EA-6646-D647-80CF-2FF07515B0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2485" y="3669858"/>
            <a:ext cx="185406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EF79951D-86CF-6A4F-8829-19C32FB8C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1543" y="2172955"/>
            <a:ext cx="187237" cy="9989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D4705D8-2A0A-1E4D-84E2-B88685294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1281867"/>
            <a:ext cx="76200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P(C)=.5</a:t>
            </a:r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9771735E-C003-5143-AAB6-0641A7B92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636" y="1566030"/>
            <a:ext cx="992634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 P(R|C)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.20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05F1720B-414C-FD4E-9B7F-88A217FCD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39" y="1542395"/>
            <a:ext cx="905173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P(S|C)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.50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7964F81-2D3C-9B47-8E58-2F45778D011E}"/>
              </a:ext>
            </a:extLst>
          </p:cNvPr>
          <p:cNvSpPr/>
          <p:nvPr/>
        </p:nvSpPr>
        <p:spPr>
          <a:xfrm>
            <a:off x="6228184" y="5805264"/>
            <a:ext cx="1933037" cy="424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3C8CCB4-A99F-3142-9295-4CAD797DF4EA}"/>
              </a:ext>
            </a:extLst>
          </p:cNvPr>
          <p:cNvSpPr/>
          <p:nvPr/>
        </p:nvSpPr>
        <p:spPr>
          <a:xfrm>
            <a:off x="3859881" y="3663875"/>
            <a:ext cx="396511" cy="450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6E1DEC67-53B7-304A-813D-5DF2DB5126FA}"/>
              </a:ext>
            </a:extLst>
          </p:cNvPr>
          <p:cNvSpPr/>
          <p:nvPr/>
        </p:nvSpPr>
        <p:spPr>
          <a:xfrm>
            <a:off x="3839270" y="2565898"/>
            <a:ext cx="396511" cy="424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70944267-B723-E047-B768-6E51791B0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421" y="3798159"/>
            <a:ext cx="1557884" cy="166199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S	R    P(W|S,R)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t	.99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f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t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f	.00</a:t>
            </a:r>
          </a:p>
        </p:txBody>
      </p:sp>
    </p:spTree>
    <p:extLst>
      <p:ext uri="{BB962C8B-B14F-4D97-AF65-F5344CB8AC3E}">
        <p14:creationId xmlns:p14="http://schemas.microsoft.com/office/powerpoint/2010/main" val="2926922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F15474-4976-8B43-A893-160EEEF0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: CAPTCHA </a:t>
            </a:r>
            <a:r>
              <a:rPr lang="de-DE" dirty="0" err="1"/>
              <a:t>Breaking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42639A-FD1D-7143-B6A4-2877F105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5CCABB74-EC69-A948-836A-237FD58D7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733" y="1196975"/>
            <a:ext cx="7334534" cy="4968875"/>
          </a:xfr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BAF70BCB-AA30-AC41-A085-5C8E58C09C4B}"/>
              </a:ext>
            </a:extLst>
          </p:cNvPr>
          <p:cNvSpPr txBox="1"/>
          <p:nvPr/>
        </p:nvSpPr>
        <p:spPr>
          <a:xfrm>
            <a:off x="2051720" y="6077634"/>
            <a:ext cx="5688632" cy="369332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dirty="0" err="1"/>
              <a:t>OeOe</a:t>
            </a:r>
            <a:r>
              <a:rPr lang="de-DE" dirty="0"/>
              <a:t>: Note </a:t>
            </a:r>
            <a:r>
              <a:rPr lang="de-DE" dirty="0" err="1"/>
              <a:t>the</a:t>
            </a:r>
            <a:r>
              <a:rPr lang="de-DE" dirty="0"/>
              <a:t> „</a:t>
            </a:r>
            <a:r>
              <a:rPr lang="de-DE" dirty="0" err="1"/>
              <a:t>inverted</a:t>
            </a:r>
            <a:r>
              <a:rPr lang="de-DE" dirty="0"/>
              <a:t>“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variables 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7427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FE274-BAA0-014E-9422-14D06236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Examle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: Scene </a:t>
            </a:r>
            <a:r>
              <a:rPr lang="de-DE" dirty="0" err="1"/>
              <a:t>interpretation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C45A389-16C7-5748-93C3-8A6B33720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02699"/>
            <a:ext cx="8229600" cy="455742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69D3A2-2D2F-154E-8B0A-1FF3FD9C2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1EF3EA-D2EC-714B-857F-4E95BDC8C560}"/>
              </a:ext>
            </a:extLst>
          </p:cNvPr>
          <p:cNvSpPr txBox="1"/>
          <p:nvPr/>
        </p:nvSpPr>
        <p:spPr>
          <a:xfrm>
            <a:off x="1608881" y="6169306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Masinghka</a:t>
            </a:r>
            <a:r>
              <a:rPr lang="de-DE" dirty="0"/>
              <a:t> et al 2013)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9F0B35-7314-2941-94A7-291CB9A569C2}"/>
              </a:ext>
            </a:extLst>
          </p:cNvPr>
          <p:cNvSpPr txBox="1"/>
          <p:nvPr/>
        </p:nvSpPr>
        <p:spPr>
          <a:xfrm>
            <a:off x="5284712" y="6129893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Kulkarni</a:t>
            </a:r>
            <a:r>
              <a:rPr lang="de-DE" dirty="0"/>
              <a:t> et al. 2015) et al 2013)</a:t>
            </a:r>
          </a:p>
        </p:txBody>
      </p:sp>
    </p:spTree>
    <p:extLst>
      <p:ext uri="{BB962C8B-B14F-4D97-AF65-F5344CB8AC3E}">
        <p14:creationId xmlns:p14="http://schemas.microsoft.com/office/powerpoint/2010/main" val="11197466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97C6E-2391-0B4D-B41A-34854B76A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Next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0BE684-3AF2-6E4C-84DB-AAC10F75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“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sometimes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narrow</a:t>
            </a:r>
            <a:r>
              <a:rPr lang="de-DE" dirty="0"/>
              <a:t> sense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probabilistically</a:t>
            </a:r>
            <a:r>
              <a:rPr lang="de-DE" dirty="0"/>
              <a:t> </a:t>
            </a:r>
            <a:r>
              <a:rPr lang="de-DE" dirty="0" err="1"/>
              <a:t>enhanced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imperative </a:t>
            </a:r>
            <a:r>
              <a:rPr lang="de-DE" dirty="0" err="1">
                <a:solidFill>
                  <a:srgbClr val="FF0000"/>
                </a:solidFill>
              </a:rPr>
              <a:t>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functional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/>
              <a:t>languages</a:t>
            </a:r>
            <a:r>
              <a:rPr lang="de-DE" dirty="0"/>
              <a:t> (Gordon et al. 14)</a:t>
            </a:r>
          </a:p>
          <a:p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in a </a:t>
            </a:r>
            <a:r>
              <a:rPr lang="de-DE" dirty="0" err="1"/>
              <a:t>broader</a:t>
            </a:r>
            <a:r>
              <a:rPr lang="de-DE" dirty="0"/>
              <a:t> sense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also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>
                <a:solidFill>
                  <a:srgbClr val="FF0000"/>
                </a:solidFill>
              </a:rPr>
              <a:t>logic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D5C96F-C264-D741-A704-C4F18BCB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9454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3BD7B04-289A-5245-82E7-D262BC35D477}"/>
              </a:ext>
            </a:extLst>
          </p:cNvPr>
          <p:cNvSpPr/>
          <p:nvPr/>
        </p:nvSpPr>
        <p:spPr>
          <a:xfrm>
            <a:off x="287660" y="1121420"/>
            <a:ext cx="8676953" cy="527938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Probability theory basics reminder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1600" b="1" dirty="0">
                <a:solidFill>
                  <a:srgbClr val="0000FF"/>
                </a:solidFill>
                <a:ea typeface="ＭＳ Ｐゴシック" charset="0"/>
              </a:rPr>
              <a:t>Random variable (RV)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1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possible worlds defined by assignment of values to random variables.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Boolean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(do I have a cavity?)</a:t>
            </a:r>
            <a:r>
              <a:rPr lang="en-US" sz="1400" dirty="0">
                <a:ea typeface="ＭＳ Ｐゴシック" charset="0"/>
              </a:rPr>
              <a:t>.                Domain is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&lt; true , false 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Discrete </a:t>
            </a:r>
            <a:r>
              <a:rPr lang="en-US" sz="1400" dirty="0">
                <a:ea typeface="ＭＳ Ｐゴシック" charset="0"/>
              </a:rPr>
              <a:t>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dirty="0">
                <a:ea typeface="ＭＳ Ｐゴシック" charset="0"/>
              </a:rPr>
              <a:t>e.g., possible value of 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</a:t>
            </a:r>
            <a:r>
              <a:rPr lang="en-US" sz="1400" dirty="0">
                <a:ea typeface="ＭＳ Ｐゴシック" charset="0"/>
              </a:rPr>
              <a:t>  is one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of         &lt; sunny, rainy, cloudy, snow &gt;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ea typeface="ＭＳ Ｐゴシック" charset="0"/>
              </a:rPr>
              <a:t>Domain values must be exhaustive and mutually exclusive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Elementary propositions </a:t>
            </a:r>
            <a:r>
              <a:rPr lang="en-US" sz="1400" dirty="0">
                <a:ea typeface="ＭＳ Ｐゴシック" charset="0"/>
              </a:rPr>
              <a:t>are constructed by assignment of a value to a</a:t>
            </a:r>
            <a:br>
              <a:rPr lang="en-US" sz="1400" dirty="0">
                <a:ea typeface="ＭＳ Ｐゴシック" charset="0"/>
              </a:rPr>
            </a:br>
            <a:r>
              <a:rPr lang="en-US" sz="1400" dirty="0">
                <a:ea typeface="ＭＳ Ｐゴシック" charset="0"/>
              </a:rPr>
              <a:t>random variable: e.g.,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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true </a:t>
            </a:r>
            <a:r>
              <a:rPr lang="en-US" sz="1400" dirty="0">
                <a:ea typeface="ＭＳ Ｐゴシック" charset="0"/>
              </a:rPr>
              <a:t>(abbreviated as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</a:t>
            </a:r>
            <a:r>
              <a:rPr lang="en-US" sz="1400" dirty="0">
                <a:ea typeface="ＭＳ Ｐゴシック" charset="0"/>
              </a:rPr>
              <a:t>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400" dirty="0">
                <a:solidFill>
                  <a:srgbClr val="0000FF"/>
                </a:solidFill>
                <a:ea typeface="ＭＳ Ｐゴシック" charset="0"/>
              </a:rPr>
              <a:t>(Complex) propositions </a:t>
            </a:r>
            <a:r>
              <a:rPr lang="en-US" sz="1400" dirty="0">
                <a:ea typeface="ＭＳ Ｐゴシック" charset="0"/>
              </a:rPr>
              <a:t>formed from elementary propositions and standard logical connectives, e.g.,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Weather = sunny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  <a:sym typeface="Symbol" charset="0"/>
              </a:rPr>
              <a:t> </a:t>
            </a:r>
            <a:r>
              <a:rPr lang="en-US" sz="1400" dirty="0">
                <a:solidFill>
                  <a:srgbClr val="008380"/>
                </a:solidFill>
                <a:ea typeface="ＭＳ Ｐゴシック" charset="0"/>
              </a:rPr>
              <a:t>Cavity =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600" b="1" dirty="0">
                    <a:solidFill>
                      <a:srgbClr val="032EF0"/>
                    </a:solidFill>
                  </a:rPr>
                  <a:t>Probabilities</a:t>
                </a:r>
                <a:r>
                  <a:rPr lang="de-DE" sz="1600" dirty="0"/>
                  <a:t> </a:t>
                </a:r>
              </a:p>
              <a:p>
                <a:pPr eaLnBrk="1" hangingPunct="1"/>
                <a:r>
                  <a:rPr lang="de-DE" sz="1400" dirty="0"/>
                  <a:t>Axioms (</a:t>
                </a:r>
                <a:r>
                  <a:rPr lang="de-DE" sz="1400" dirty="0" err="1"/>
                  <a:t>for</a:t>
                </a:r>
                <a:r>
                  <a:rPr lang="de-DE" sz="1400" dirty="0"/>
                  <a:t> </a:t>
                </a:r>
                <a:r>
                  <a:rPr lang="de-DE" sz="1400" dirty="0" err="1"/>
                  <a:t>propositions</a:t>
                </a:r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 ⊤= (</m:t>
                    </m:r>
                    <m:r>
                      <a:rPr lang="de-DE" sz="14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𝑎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, </a:t>
                </a:r>
                <a:r>
                  <a:rPr lang="en-US" sz="1400" dirty="0">
                    <a:ea typeface="ＭＳ Ｐゴシック" charset="0"/>
                  </a:rPr>
                  <a:t>and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⊥ 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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⊤</m:t>
                    </m:r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</a:t>
                </a:r>
                <a:r>
                  <a:rPr lang="de-DE" sz="1400" dirty="0"/>
                  <a:t>:</a:t>
                </a:r>
              </a:p>
              <a:p>
                <a:pPr lvl="1" eaLnBrk="1" hangingPunct="1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0 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d>
                      <m:dPr>
                        <m:ctrlPr>
                          <a:rPr lang="en-US" sz="1400" i="1" dirty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dirty="0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𝑎</m:t>
                        </m:r>
                      </m:e>
                    </m:d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Arial" charset="0"/>
                      </a:rPr>
                      <m:t>≤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1</m:t>
                    </m:r>
                    <m:r>
                      <a:rPr lang="de-DE" sz="1400" b="0" i="0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(⊤)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1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; 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(⊥) = 0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∨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+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−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Joint probability distribution of</a:t>
                </a:r>
                <a:r>
                  <a:rPr lang="en-US" sz="1400" dirty="0">
                    <a:solidFill>
                      <a:srgbClr val="3C8C93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b="1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𝐗</m:t>
                    </m:r>
                    <m:r>
                      <a:rPr lang="de-DE" sz="1400" b="0" i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{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 …, </m:t>
                    </m:r>
                    <m:sSub>
                      <m:sSubPr>
                        <m:ctrlP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𝑋</m:t>
                        </m:r>
                      </m:e>
                      <m:sub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b>
                    </m:sSub>
                    <m:r>
                      <a:rPr lang="de-DE" sz="14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}</m:t>
                    </m:r>
                  </m:oMath>
                </a14:m>
                <a:endParaRPr lang="en-US" sz="1400" dirty="0">
                  <a:solidFill>
                    <a:srgbClr val="0000FF"/>
                  </a:solidFill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0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1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0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000" dirty="0">
                    <a:solidFill>
                      <a:srgbClr val="0000FF"/>
                    </a:solidFill>
                    <a:ea typeface="ＭＳ Ｐゴシック" charset="0"/>
                  </a:rPr>
                  <a:t>  </a:t>
                </a:r>
              </a:p>
              <a:p>
                <a:pPr lvl="1" eaLnBrk="1" hangingPunct="1"/>
                <a:r>
                  <a:rPr lang="en-US" sz="1000" dirty="0">
                    <a:ea typeface="ＭＳ Ｐゴシック" charset="0"/>
                  </a:rPr>
                  <a:t>gives the probability of every atomic event on </a:t>
                </a:r>
                <a14:m>
                  <m:oMath xmlns:m="http://schemas.openxmlformats.org/officeDocument/2006/math">
                    <m:r>
                      <a:rPr lang="de-DE" sz="10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𝑿</m:t>
                    </m:r>
                  </m:oMath>
                </a14:m>
                <a:endParaRPr lang="en-US" sz="1000" b="1" dirty="0"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000FF"/>
                    </a:solidFill>
                    <a:ea typeface="ＭＳ Ｐゴシック" charset="0"/>
                  </a:rPr>
                  <a:t>Conditional probability                                        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|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𝑎</m:t>
                    </m:r>
                    <m:r>
                      <a:rPr lang="de-DE" sz="14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∧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/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1400" i="1" dirty="0">
                        <a:latin typeface="Cambria Math" panose="02040503050406030204" pitchFamily="18" charset="0"/>
                        <a:ea typeface="ＭＳ Ｐゴシック" charset="0"/>
                      </a:rPr>
                      <m:t>𝑖𝑓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 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𝑏</m:t>
                    </m:r>
                    <m:r>
                      <a:rPr lang="en-US" sz="14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&gt; 0</m:t>
                    </m:r>
                  </m:oMath>
                </a14:m>
                <a:endParaRPr lang="en-US" sz="1400" dirty="0">
                  <a:solidFill>
                    <a:srgbClr val="032EF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Chain rule 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1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𝑷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00838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𝑖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=1</m:t>
                          </m:r>
                        </m:sub>
                        <m:sup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𝑛</m:t>
                          </m:r>
                        </m:sup>
                        <m:e>
                          <m:r>
                            <a:rPr lang="de-DE" sz="1400" b="1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𝑷</m:t>
                          </m:r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𝑖</m:t>
                              </m:r>
                              <m:r>
                                <a:rPr lang="de-DE" sz="1400" b="0" i="1" smtClean="0">
                                  <a:solidFill>
                                    <a:srgbClr val="00838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838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Marginalization: 	</a:t>
                </a:r>
                <a14:m>
                  <m:oMath xmlns:m="http://schemas.openxmlformats.org/officeDocument/2006/math">
                    <m:r>
                      <a:rPr lang="de-DE" sz="1400" b="1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b="0" i="1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Conditioning on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032EF0"/>
                    </a:solidFill>
                    <a:ea typeface="ＭＳ Ｐゴシック" charset="0"/>
                  </a:rPr>
                  <a:t>: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𝑍</m:t>
                        </m:r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de-DE" sz="1400" dirty="0">
                    <a:solidFill>
                      <a:srgbClr val="008380"/>
                    </a:solidFill>
                    <a:ea typeface="ＭＳ Ｐゴシック" charset="0"/>
                  </a:rPr>
                  <a:t> 	(discrete)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14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14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𝑌</m:t>
                        </m:r>
                      </m:e>
                    </m:d>
                    <m:r>
                      <a:rPr lang="de-DE" sz="14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de-DE" sz="140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𝑌</m:t>
                            </m:r>
                          </m:e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ctrlP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14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𝑧</m:t>
                            </m:r>
                          </m:e>
                        </m:d>
                        <m:r>
                          <a:rPr lang="de-DE" sz="14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𝑑𝑧</m:t>
                        </m:r>
                      </m:e>
                    </m:nary>
                  </m:oMath>
                </a14:m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   (continuous)</a:t>
                </a:r>
                <a:b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</a:b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	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de-DE" sz="1400" b="1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de-DE" sz="14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e-DE" sz="14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rgbClr val="008380"/>
                    </a:solidFill>
                    <a:ea typeface="ＭＳ Ｐゴシック" charset="0"/>
                  </a:rPr>
                  <a:t>P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(</a:t>
                </a:r>
                <a:r>
                  <a:rPr lang="en-US" sz="1400" dirty="0" err="1">
                    <a:solidFill>
                      <a:srgbClr val="008380"/>
                    </a:solidFill>
                    <a:ea typeface="ＭＳ Ｐゴシック" charset="0"/>
                  </a:rPr>
                  <a:t>Y|z</a:t>
                </a:r>
                <a:r>
                  <a:rPr lang="en-US" sz="1400" dirty="0">
                    <a:solidFill>
                      <a:srgbClr val="008380"/>
                    </a:solidFill>
                    <a:ea typeface="ＭＳ Ｐゴシック" charset="0"/>
                  </a:rPr>
                  <a:t>)    (expected value 				 notation)</a:t>
                </a:r>
              </a:p>
              <a:p>
                <a:pPr eaLnBrk="1" hangingPunct="1"/>
                <a:r>
                  <a:rPr lang="de-DE" sz="1400" dirty="0" err="1">
                    <a:solidFill>
                      <a:srgbClr val="032EF0"/>
                    </a:solidFill>
                  </a:rPr>
                  <a:t>Bayes</a:t>
                </a:r>
                <a:r>
                  <a:rPr lang="de-DE" sz="1400" dirty="0">
                    <a:solidFill>
                      <a:srgbClr val="032EF0"/>
                    </a:solidFill>
                  </a:rPr>
                  <a:t>‘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Rule</a:t>
                </a:r>
                <a:endParaRPr lang="de-DE" sz="1400" dirty="0">
                  <a:solidFill>
                    <a:srgbClr val="032EF0"/>
                  </a:solidFill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1400" i="1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sz="1400" i="1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sz="1400" i="1">
                                      <a:solidFill>
                                        <a:srgbClr val="3C8C93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sz="1400" i="1">
                                  <a:solidFill>
                                    <a:srgbClr val="3C8C9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14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2" name="Inhaltsplatzhalter 1">
                <a:extLst>
                  <a:ext uri="{FF2B5EF4-FFF2-40B4-BE49-F238E27FC236}">
                    <a16:creationId xmlns:a16="http://schemas.microsoft.com/office/drawing/2014/main" id="{4B6BCB33-866D-164F-9468-1C1D7FC123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124744"/>
                <a:ext cx="4172272" cy="5112544"/>
              </a:xfrm>
              <a:blipFill>
                <a:blip r:embed="rId3"/>
                <a:stretch>
                  <a:fillRect l="-912" t="-248" r="-304" b="-143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1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dirty="0">
                <a:solidFill>
                  <a:srgbClr val="0000FF"/>
                </a:solidFill>
              </a:rPr>
              <a:t>Newly introduced terminology and definitions</a:t>
            </a:r>
            <a:endParaRPr lang="en-US" dirty="0"/>
          </a:p>
          <a:p>
            <a:r>
              <a:rPr lang="en-US" dirty="0"/>
              <a:t>Important </a:t>
            </a:r>
            <a:r>
              <a:rPr lang="en-US" dirty="0">
                <a:solidFill>
                  <a:srgbClr val="FF0000"/>
                </a:solidFill>
              </a:rPr>
              <a:t>results (observations, theorems) </a:t>
            </a:r>
            <a:r>
              <a:rPr lang="en-US" dirty="0"/>
              <a:t>as well as emphasizing some aspects </a:t>
            </a:r>
          </a:p>
          <a:p>
            <a:r>
              <a:rPr lang="en-US" dirty="0">
                <a:solidFill>
                  <a:srgbClr val="FF6600"/>
                </a:solidFill>
              </a:rPr>
              <a:t>Examples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are given </a:t>
            </a:r>
            <a:r>
              <a:rPr lang="en-US" dirty="0">
                <a:solidFill>
                  <a:srgbClr val="FF6600"/>
                </a:solidFill>
              </a:rPr>
              <a:t>with standard orange with possibly light orange frame </a:t>
            </a:r>
            <a:endParaRPr lang="en-US" dirty="0"/>
          </a:p>
          <a:p>
            <a:r>
              <a:rPr lang="en-US" dirty="0"/>
              <a:t>Comments and notes in nearly opaque post-it</a:t>
            </a:r>
            <a:endParaRPr lang="en-US" dirty="0">
              <a:solidFill>
                <a:srgbClr val="FFFF99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Algorithms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program code</a:t>
            </a:r>
          </a:p>
          <a:p>
            <a:r>
              <a:rPr lang="en-US" dirty="0">
                <a:solidFill>
                  <a:schemeClr val="tx1"/>
                </a:solidFill>
              </a:rPr>
              <a:t>Reminders (in the grey fog of your memory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315701" y="1683705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7315700" y="2635971"/>
            <a:ext cx="1578941" cy="433342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7315697" y="3456092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7315698" y="3973814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7315698" y="4491536"/>
            <a:ext cx="1578942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7392D8D7-157A-0B4E-88D7-428B3ACC6B7E}"/>
              </a:ext>
            </a:extLst>
          </p:cNvPr>
          <p:cNvSpPr/>
          <p:nvPr/>
        </p:nvSpPr>
        <p:spPr>
          <a:xfrm>
            <a:off x="7315697" y="5007113"/>
            <a:ext cx="1578941" cy="42043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442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Today‘s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Mainly</a:t>
            </a:r>
            <a:endParaRPr lang="de-DE" sz="2000" dirty="0"/>
          </a:p>
          <a:p>
            <a:pPr lvl="1"/>
            <a:r>
              <a:rPr lang="de-DE" sz="1800" dirty="0"/>
              <a:t>D. </a:t>
            </a:r>
            <a:r>
              <a:rPr lang="de-DE" sz="1800" dirty="0" err="1"/>
              <a:t>Duvenaud</a:t>
            </a:r>
            <a:r>
              <a:rPr lang="de-DE" sz="1800" dirty="0"/>
              <a:t>/J. </a:t>
            </a:r>
            <a:r>
              <a:rPr lang="de-DE" sz="1800" dirty="0" err="1"/>
              <a:t>Loyd</a:t>
            </a:r>
            <a:r>
              <a:rPr lang="de-DE" sz="1800" dirty="0"/>
              <a:t>: </a:t>
            </a:r>
            <a:r>
              <a:rPr lang="de-DE" sz="1800" dirty="0" err="1"/>
              <a:t>Introduction</a:t>
            </a:r>
            <a:r>
              <a:rPr lang="de-DE" sz="1800" dirty="0"/>
              <a:t> </a:t>
            </a:r>
            <a:r>
              <a:rPr lang="de-DE" sz="1800" dirty="0" err="1"/>
              <a:t>toProbabilistic</a:t>
            </a:r>
            <a:r>
              <a:rPr lang="de-DE" sz="1800" dirty="0"/>
              <a:t> </a:t>
            </a:r>
            <a:r>
              <a:rPr lang="de-DE" sz="1800" dirty="0" err="1"/>
              <a:t>Programming</a:t>
            </a:r>
            <a:r>
              <a:rPr lang="de-DE" sz="1800" dirty="0"/>
              <a:t>. Talk </a:t>
            </a:r>
            <a:r>
              <a:rPr lang="de-DE" sz="1800" dirty="0" err="1"/>
              <a:t>given</a:t>
            </a:r>
            <a:r>
              <a:rPr lang="de-DE" sz="1800" dirty="0"/>
              <a:t> at </a:t>
            </a:r>
            <a:r>
              <a:rPr lang="de-DE" sz="1800" dirty="0" err="1"/>
              <a:t>Computational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Biological Learning Lab, University </a:t>
            </a:r>
            <a:r>
              <a:rPr lang="de-DE" sz="1800" dirty="0" err="1"/>
              <a:t>of</a:t>
            </a:r>
            <a:r>
              <a:rPr lang="de-DE" sz="1800" dirty="0"/>
              <a:t> Cambridge, March 2013 (</a:t>
            </a:r>
            <a:r>
              <a:rPr lang="de-DE" sz="1800" dirty="0">
                <a:hlinkClick r:id="rId3"/>
              </a:rPr>
              <a:t>https://jamesrobertlloyd.com/talks)</a:t>
            </a:r>
            <a:endParaRPr lang="de-DE" sz="1800" dirty="0"/>
          </a:p>
          <a:p>
            <a:r>
              <a:rPr lang="de-DE" sz="2000" dirty="0"/>
              <a:t>A </a:t>
            </a:r>
            <a:r>
              <a:rPr lang="de-DE" sz="2000" dirty="0" err="1"/>
              <a:t>little</a:t>
            </a:r>
            <a:r>
              <a:rPr lang="de-DE" sz="2000" dirty="0"/>
              <a:t> </a:t>
            </a:r>
            <a:r>
              <a:rPr lang="de-DE" sz="2000" dirty="0" err="1"/>
              <a:t>bit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</a:p>
          <a:p>
            <a:pPr lvl="1"/>
            <a:r>
              <a:rPr lang="de-DE" sz="1800" dirty="0" err="1"/>
              <a:t>Zoubin</a:t>
            </a:r>
            <a:r>
              <a:rPr lang="de-DE" sz="1800" dirty="0"/>
              <a:t> </a:t>
            </a:r>
            <a:r>
              <a:rPr lang="de-DE" sz="1800" dirty="0" err="1"/>
              <a:t>Ghahramani</a:t>
            </a:r>
            <a:r>
              <a:rPr lang="de-DE" sz="1800" dirty="0"/>
              <a:t>: </a:t>
            </a:r>
            <a:r>
              <a:rPr lang="de-DE" sz="1800" dirty="0" err="1"/>
              <a:t>Probabilistic</a:t>
            </a:r>
            <a:r>
              <a:rPr lang="de-DE" sz="1800" dirty="0"/>
              <a:t> </a:t>
            </a:r>
            <a:r>
              <a:rPr lang="de-DE" sz="1800" dirty="0" err="1"/>
              <a:t>Machine</a:t>
            </a:r>
            <a:r>
              <a:rPr lang="de-DE" sz="1800" dirty="0"/>
              <a:t> Learning </a:t>
            </a:r>
            <a:r>
              <a:rPr lang="de-DE" sz="1800" dirty="0" err="1"/>
              <a:t>and</a:t>
            </a:r>
            <a:r>
              <a:rPr lang="de-DE" sz="1800" dirty="0"/>
              <a:t> AI, Microsoft AI Summer School Cambridge 2017 </a:t>
            </a:r>
            <a:r>
              <a:rPr lang="de-DE" sz="1800" dirty="0">
                <a:hlinkClick r:id="rId4"/>
              </a:rPr>
              <a:t>http://mlss.tuebingen.mpg.de/2017/speaker_slides/Zoubin1.pdf</a:t>
            </a:r>
            <a:endParaRPr lang="de-DE" sz="1800" dirty="0"/>
          </a:p>
          <a:p>
            <a:pPr lvl="1"/>
            <a:r>
              <a:rPr lang="de-DE" sz="1800" dirty="0"/>
              <a:t>F. Wood: </a:t>
            </a:r>
            <a:r>
              <a:rPr lang="de-DE" sz="1800" dirty="0" err="1"/>
              <a:t>Probabilistic</a:t>
            </a:r>
            <a:r>
              <a:rPr lang="de-DE" sz="1800" dirty="0"/>
              <a:t> </a:t>
            </a:r>
            <a:r>
              <a:rPr lang="de-DE" sz="1800" dirty="0" err="1"/>
              <a:t>Programming</a:t>
            </a:r>
            <a:r>
              <a:rPr lang="de-DE" sz="1800" dirty="0"/>
              <a:t>, PPAML Summer School, Portland 2016, </a:t>
            </a:r>
            <a:r>
              <a:rPr lang="de-DE" sz="1800" dirty="0">
                <a:hlinkClick r:id="rId5"/>
              </a:rPr>
              <a:t>link</a:t>
            </a:r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endParaRPr lang="de-DE" sz="2000" dirty="0"/>
          </a:p>
          <a:p>
            <a:endParaRPr lang="de-DE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06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F32CE9-B7BE-FA45-9524-89AC60C9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E445AF-5AD5-9043-B1B0-166B6DFC5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259" y="1634284"/>
            <a:ext cx="4608512" cy="3262535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81FDE6E-A332-244E-A044-BA91898C035E}"/>
              </a:ext>
            </a:extLst>
          </p:cNvPr>
          <p:cNvSpPr/>
          <p:nvPr/>
        </p:nvSpPr>
        <p:spPr>
          <a:xfrm rot="1878111">
            <a:off x="2355852" y="3654863"/>
            <a:ext cx="1357403" cy="36933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86ACA39-634A-1D46-9BAB-52D6FCE22FAC}"/>
              </a:ext>
            </a:extLst>
          </p:cNvPr>
          <p:cNvSpPr txBox="1"/>
          <p:nvPr/>
        </p:nvSpPr>
        <p:spPr>
          <a:xfrm>
            <a:off x="1778259" y="1525541"/>
            <a:ext cx="22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„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EF3F3D-3F59-EE43-B881-9165E821EE60}"/>
              </a:ext>
            </a:extLst>
          </p:cNvPr>
          <p:cNvSpPr txBox="1"/>
          <p:nvPr/>
        </p:nvSpPr>
        <p:spPr>
          <a:xfrm>
            <a:off x="5683880" y="4034905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>
                <a:solidFill>
                  <a:schemeClr val="bg1"/>
                </a:solidFill>
              </a:rPr>
              <a:t>ph</a:t>
            </a:r>
            <a:r>
              <a:rPr lang="de-DE" sz="3600" dirty="0"/>
              <a:t>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898093C-4D7F-1345-875E-D9A39EA0619B}"/>
              </a:ext>
            </a:extLst>
          </p:cNvPr>
          <p:cNvSpPr txBox="1"/>
          <p:nvPr/>
        </p:nvSpPr>
        <p:spPr>
          <a:xfrm>
            <a:off x="619120" y="5802826"/>
            <a:ext cx="1739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1) Yes, a </a:t>
            </a:r>
            <a:r>
              <a:rPr lang="de-DE" sz="1000" dirty="0" err="1"/>
              <a:t>slide</a:t>
            </a:r>
            <a:r>
              <a:rPr lang="de-DE" sz="1000" dirty="0"/>
              <a:t>, </a:t>
            </a:r>
            <a:r>
              <a:rPr lang="de-DE" sz="1000" dirty="0" err="1"/>
              <a:t>quoting</a:t>
            </a:r>
            <a:r>
              <a:rPr lang="de-DE" sz="1000" dirty="0"/>
              <a:t> a </a:t>
            </a:r>
            <a:r>
              <a:rPr lang="de-DE" sz="1000" dirty="0" err="1"/>
              <a:t>slide</a:t>
            </a:r>
            <a:endParaRPr lang="de-DE" sz="1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77BC2F-F456-2443-AC37-D2DCDCBBB408}"/>
              </a:ext>
            </a:extLst>
          </p:cNvPr>
          <p:cNvSpPr txBox="1"/>
          <p:nvPr/>
        </p:nvSpPr>
        <p:spPr>
          <a:xfrm>
            <a:off x="6386771" y="413247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1)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50D62A00-B96C-A447-9C34-639E2E67199C}"/>
              </a:ext>
            </a:extLst>
          </p:cNvPr>
          <p:cNvCxnSpPr/>
          <p:nvPr/>
        </p:nvCxnSpPr>
        <p:spPr>
          <a:xfrm>
            <a:off x="566665" y="5766355"/>
            <a:ext cx="8064896" cy="0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39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DE854-C94E-3440-A057-53C77121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725E2-C97F-0D41-A3D5-3F467EAB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Gordon, </a:t>
            </a:r>
            <a:r>
              <a:rPr lang="de-DE" sz="1200" dirty="0" err="1"/>
              <a:t>Henzinger</a:t>
            </a:r>
            <a:r>
              <a:rPr lang="de-DE" sz="1200" dirty="0"/>
              <a:t>, Nori,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Rajamani</a:t>
            </a:r>
            <a:br>
              <a:rPr lang="de-DE" sz="1200" dirty="0"/>
            </a:br>
            <a:r>
              <a:rPr lang="de-DE" sz="1200" dirty="0"/>
              <a:t>“</a:t>
            </a:r>
            <a:r>
              <a:rPr lang="de-DE" sz="1200" dirty="0" err="1"/>
              <a:t>Probabilistic</a:t>
            </a:r>
            <a:r>
              <a:rPr lang="de-DE" sz="1200" dirty="0"/>
              <a:t> </a:t>
            </a:r>
            <a:r>
              <a:rPr lang="de-DE" sz="1200" dirty="0" err="1"/>
              <a:t>programming</a:t>
            </a:r>
            <a:r>
              <a:rPr lang="de-DE" sz="1200" dirty="0"/>
              <a:t>.”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On The Future </a:t>
            </a:r>
            <a:r>
              <a:rPr lang="de-DE" sz="1200" dirty="0" err="1"/>
              <a:t>of</a:t>
            </a:r>
            <a:r>
              <a:rPr lang="de-DE" sz="1200" dirty="0"/>
              <a:t> Software Engineering (2014). </a:t>
            </a:r>
          </a:p>
          <a:p>
            <a:r>
              <a:rPr lang="de-DE" sz="1200" dirty="0" err="1"/>
              <a:t>Mansinghka</a:t>
            </a:r>
            <a:r>
              <a:rPr lang="de-DE" sz="1200" dirty="0"/>
              <a:t>,, </a:t>
            </a:r>
            <a:r>
              <a:rPr lang="de-DE" sz="1200" dirty="0" err="1"/>
              <a:t>Kulkarni</a:t>
            </a:r>
            <a:r>
              <a:rPr lang="de-DE" sz="1200" dirty="0"/>
              <a:t>, </a:t>
            </a:r>
            <a:r>
              <a:rPr lang="de-DE" sz="1200" dirty="0" err="1"/>
              <a:t>Perov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Tenenbaum</a:t>
            </a:r>
            <a:br>
              <a:rPr lang="de-DE" sz="1200" dirty="0"/>
            </a:br>
            <a:r>
              <a:rPr lang="de-DE" sz="1200" dirty="0"/>
              <a:t>“</a:t>
            </a:r>
            <a:r>
              <a:rPr lang="de-DE" sz="1200" dirty="0" err="1"/>
              <a:t>Approximate</a:t>
            </a:r>
            <a:r>
              <a:rPr lang="de-DE" sz="1200" dirty="0"/>
              <a:t> </a:t>
            </a:r>
            <a:r>
              <a:rPr lang="de-DE" sz="1200" dirty="0" err="1"/>
              <a:t>Bayesian</a:t>
            </a:r>
            <a:r>
              <a:rPr lang="de-DE" sz="1200" dirty="0"/>
              <a:t> </a:t>
            </a:r>
            <a:r>
              <a:rPr lang="de-DE" sz="1200" dirty="0" err="1"/>
              <a:t>image</a:t>
            </a:r>
            <a:r>
              <a:rPr lang="de-DE" sz="1200" dirty="0"/>
              <a:t> </a:t>
            </a:r>
            <a:r>
              <a:rPr lang="de-DE" sz="1200" dirty="0" err="1"/>
              <a:t>interpretation</a:t>
            </a:r>
            <a:r>
              <a:rPr lang="de-DE" sz="1200" dirty="0"/>
              <a:t> </a:t>
            </a:r>
            <a:r>
              <a:rPr lang="de-DE" sz="1200" dirty="0" err="1"/>
              <a:t>using</a:t>
            </a:r>
            <a:r>
              <a:rPr lang="de-DE" sz="1200" dirty="0"/>
              <a:t> generative </a:t>
            </a:r>
            <a:r>
              <a:rPr lang="de-DE" sz="1200" dirty="0" err="1"/>
              <a:t>probabilistic</a:t>
            </a:r>
            <a:r>
              <a:rPr lang="de-DE" sz="1200" dirty="0"/>
              <a:t> </a:t>
            </a:r>
            <a:r>
              <a:rPr lang="de-DE" sz="1200" dirty="0" err="1"/>
              <a:t>graphics</a:t>
            </a:r>
            <a:r>
              <a:rPr lang="de-DE" sz="1200" dirty="0"/>
              <a:t> </a:t>
            </a:r>
            <a:r>
              <a:rPr lang="de-DE" sz="1200" dirty="0" err="1"/>
              <a:t>programs</a:t>
            </a:r>
            <a:r>
              <a:rPr lang="de-DE" sz="1200" dirty="0"/>
              <a:t>." NIPS (2013).</a:t>
            </a:r>
          </a:p>
          <a:p>
            <a:r>
              <a:rPr lang="de-DE" sz="1200" dirty="0"/>
              <a:t>J.-W. van de </a:t>
            </a:r>
            <a:r>
              <a:rPr lang="de-DE" sz="1200" dirty="0" err="1"/>
              <a:t>Meent</a:t>
            </a:r>
            <a:r>
              <a:rPr lang="de-DE" sz="1200" dirty="0"/>
              <a:t>, B. Paige, H. Yang, </a:t>
            </a:r>
            <a:r>
              <a:rPr lang="de-DE" sz="1200" dirty="0" err="1"/>
              <a:t>and</a:t>
            </a:r>
            <a:r>
              <a:rPr lang="de-DE" sz="1200" dirty="0"/>
              <a:t> F. Wood. An </a:t>
            </a:r>
            <a:r>
              <a:rPr lang="de-DE" sz="1200" dirty="0" err="1"/>
              <a:t>Introduction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Probabilistic</a:t>
            </a:r>
            <a:r>
              <a:rPr lang="de-DE" sz="1200" dirty="0"/>
              <a:t> </a:t>
            </a:r>
            <a:r>
              <a:rPr lang="de-DE" sz="1200" dirty="0" err="1"/>
              <a:t>Programming</a:t>
            </a:r>
            <a:r>
              <a:rPr lang="de-DE" sz="1200" dirty="0"/>
              <a:t>. </a:t>
            </a:r>
            <a:r>
              <a:rPr lang="de-DE" sz="1200" dirty="0" err="1"/>
              <a:t>arXiv</a:t>
            </a:r>
            <a:r>
              <a:rPr lang="de-DE" sz="1200" dirty="0"/>
              <a:t> </a:t>
            </a:r>
            <a:r>
              <a:rPr lang="de-DE" sz="1200" dirty="0" err="1"/>
              <a:t>e</a:t>
            </a:r>
            <a:r>
              <a:rPr lang="de-DE" sz="1200" dirty="0"/>
              <a:t>-prints, </a:t>
            </a:r>
            <a:r>
              <a:rPr lang="de-DE" sz="1200" dirty="0" err="1"/>
              <a:t>page</a:t>
            </a:r>
            <a:r>
              <a:rPr lang="de-DE" sz="1200" dirty="0"/>
              <a:t> arXiv:1809.10756, Sept. 2018.</a:t>
            </a:r>
          </a:p>
          <a:p>
            <a:r>
              <a:rPr lang="de-DE" sz="1200" dirty="0"/>
              <a:t> T. D. </a:t>
            </a:r>
            <a:r>
              <a:rPr lang="de-DE" sz="1200" dirty="0" err="1"/>
              <a:t>Kulkarni</a:t>
            </a:r>
            <a:r>
              <a:rPr lang="de-DE" sz="1200" dirty="0"/>
              <a:t>, P. Kohli, J. B. </a:t>
            </a:r>
            <a:r>
              <a:rPr lang="de-DE" sz="1200" dirty="0" err="1"/>
              <a:t>Tenenbaum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V. K. </a:t>
            </a:r>
            <a:r>
              <a:rPr lang="de-DE" sz="1200" dirty="0" err="1"/>
              <a:t>Mansinghka</a:t>
            </a:r>
            <a:r>
              <a:rPr lang="de-DE" sz="1200" dirty="0"/>
              <a:t>. Picture: A </a:t>
            </a:r>
            <a:r>
              <a:rPr lang="de-DE" sz="1200" dirty="0" err="1"/>
              <a:t>probabilistic</a:t>
            </a:r>
            <a:r>
              <a:rPr lang="de-DE" sz="1200" dirty="0"/>
              <a:t> </a:t>
            </a:r>
            <a:r>
              <a:rPr lang="de-DE" sz="1200" dirty="0" err="1"/>
              <a:t>programming</a:t>
            </a:r>
            <a:r>
              <a:rPr lang="de-DE" sz="1200" dirty="0"/>
              <a:t> </a:t>
            </a:r>
            <a:r>
              <a:rPr lang="de-DE" sz="1200" dirty="0" err="1"/>
              <a:t>language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scene</a:t>
            </a:r>
            <a:r>
              <a:rPr lang="de-DE" sz="1200" dirty="0"/>
              <a:t> </a:t>
            </a:r>
            <a:r>
              <a:rPr lang="de-DE" sz="1200" dirty="0" err="1"/>
              <a:t>perception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CVPR 2015, 2015, </a:t>
            </a:r>
            <a:r>
              <a:rPr lang="de-DE" sz="1200" dirty="0" err="1"/>
              <a:t>pages</a:t>
            </a:r>
            <a:r>
              <a:rPr lang="de-DE" sz="1200" dirty="0"/>
              <a:t> 4390–4399. </a:t>
            </a:r>
          </a:p>
          <a:p>
            <a:r>
              <a:rPr lang="de-DE" sz="1200" dirty="0"/>
              <a:t>D. Koller </a:t>
            </a:r>
            <a:r>
              <a:rPr lang="de-DE" sz="1200" dirty="0" err="1"/>
              <a:t>and</a:t>
            </a:r>
            <a:r>
              <a:rPr lang="de-DE" sz="1200" dirty="0"/>
              <a:t> N. Friedman. </a:t>
            </a:r>
            <a:r>
              <a:rPr lang="de-DE" sz="1200" dirty="0" err="1"/>
              <a:t>Probabilistic</a:t>
            </a:r>
            <a:r>
              <a:rPr lang="de-DE" sz="1200" dirty="0"/>
              <a:t> </a:t>
            </a:r>
            <a:r>
              <a:rPr lang="de-DE" sz="1200" dirty="0" err="1"/>
              <a:t>Graphical</a:t>
            </a:r>
            <a:r>
              <a:rPr lang="de-DE" sz="1200" dirty="0"/>
              <a:t> Models: </a:t>
            </a:r>
            <a:r>
              <a:rPr lang="de-DE" sz="1200" dirty="0" err="1"/>
              <a:t>Principles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Techniques</a:t>
            </a:r>
            <a:r>
              <a:rPr lang="de-DE" sz="1200" dirty="0"/>
              <a:t> - Adaptive </a:t>
            </a:r>
            <a:r>
              <a:rPr lang="de-DE" sz="1200" dirty="0" err="1"/>
              <a:t>Com</a:t>
            </a:r>
            <a:r>
              <a:rPr lang="de-DE" sz="1200" dirty="0"/>
              <a:t>- </a:t>
            </a:r>
            <a:r>
              <a:rPr lang="de-DE" sz="1200" dirty="0" err="1"/>
              <a:t>putation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Machine</a:t>
            </a:r>
            <a:r>
              <a:rPr lang="de-DE" sz="1200" dirty="0"/>
              <a:t> Learning. The MIT Press, 2009.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0EDD17-32A7-6543-A54E-DD1EB1D3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14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8210FBDE-EF42-F642-8799-674DCCA6E5E0}"/>
              </a:ext>
            </a:extLst>
          </p:cNvPr>
          <p:cNvSpPr/>
          <p:nvPr/>
        </p:nvSpPr>
        <p:spPr>
          <a:xfrm>
            <a:off x="0" y="1059966"/>
            <a:ext cx="9143999" cy="534083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4722AD-A876-D245-886D-22EFAFA0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 on </a:t>
            </a:r>
            <a:r>
              <a:rPr lang="de-DE" dirty="0" err="1"/>
              <a:t>basics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w.r.t</a:t>
            </a:r>
            <a:r>
              <a:rPr lang="de-DE" dirty="0"/>
              <a:t>. </a:t>
            </a:r>
            <a:r>
              <a:rPr lang="de-DE" dirty="0" err="1"/>
              <a:t>Bayes</a:t>
            </a:r>
            <a:r>
              <a:rPr lang="de-DE" dirty="0"/>
              <a:t>‘ </a:t>
            </a:r>
            <a:r>
              <a:rPr lang="de-DE" dirty="0" err="1"/>
              <a:t>Rule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A23CB5B-ADC5-5045-BB4B-2D0BBD6A70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545082"/>
                <a:ext cx="8229600" cy="3620768"/>
              </a:xfrm>
              <a:noFill/>
            </p:spPr>
            <p:txBody>
              <a:bodyPr/>
              <a:lstStyle/>
              <a:p>
                <a:pPr eaLnBrk="1" hangingPunct="1"/>
                <a:endParaRPr lang="en-US" sz="2200" dirty="0">
                  <a:solidFill>
                    <a:srgbClr val="3C8C93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2200" dirty="0">
                    <a:solidFill>
                      <a:srgbClr val="3C8C93"/>
                    </a:solidFill>
                    <a:ea typeface="ＭＳ Ｐゴシック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𝐻</m:t>
                    </m:r>
                    <m:r>
                      <a:rPr lang="de-DE" sz="22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∪</m:t>
                    </m:r>
                    <m:r>
                      <a:rPr lang="de-DE" sz="2200" b="0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𝐷</m:t>
                    </m:r>
                  </m:oMath>
                </a14:m>
                <a:r>
                  <a:rPr lang="en-US" sz="2200" dirty="0">
                    <a:solidFill>
                      <a:srgbClr val="3C8C93"/>
                    </a:solidFill>
                    <a:ea typeface="ＭＳ Ｐゴシック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ea typeface="ＭＳ Ｐゴシック" charset="0"/>
                  </a:rPr>
                  <a:t>is the set of all RVs,  then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22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𝐻</m:t>
                        </m:r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2200" b="0" i="1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rgbClr val="3C8C93"/>
                    </a:solidFill>
                    <a:ea typeface="ＭＳ Ｐゴシック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ea typeface="ＭＳ Ｐゴシック" charset="0"/>
                  </a:rPr>
                  <a:t>is called the </a:t>
                </a:r>
                <a:r>
                  <a:rPr lang="en-US" sz="2200" dirty="0">
                    <a:solidFill>
                      <a:srgbClr val="032EF0"/>
                    </a:solidFill>
                    <a:ea typeface="ＭＳ Ｐゴシック" charset="0"/>
                  </a:rPr>
                  <a:t>full joint distribution, </a:t>
                </a:r>
                <a:r>
                  <a:rPr lang="en-US" sz="2200" dirty="0">
                    <a:ea typeface="ＭＳ Ｐゴシック" charset="0"/>
                  </a:rPr>
                  <a:t>which is all you need for inference tasks</a:t>
                </a:r>
              </a:p>
              <a:p>
                <a:pPr eaLnBrk="1" hangingPunct="1"/>
                <a:r>
                  <a:rPr lang="en-US" sz="2200" dirty="0">
                    <a:solidFill>
                      <a:schemeClr val="tx1"/>
                    </a:solidFill>
                    <a:ea typeface="ＭＳ Ｐゴシック" charset="0"/>
                  </a:rPr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ayes</m:t>
                        </m:r>
                      </m:e>
                      <m:sup>
                        <m:r>
                          <a:rPr lang="de-DE" sz="22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rule</m:t>
                    </m:r>
                    <m: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relies</m:t>
                    </m:r>
                    <m: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on</m:t>
                    </m:r>
                    <m: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conditional</m:t>
                    </m:r>
                    <m: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probability</m:t>
                    </m:r>
                    <m:r>
                      <a:rPr lang="de-DE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endParaRPr lang="de-DE" sz="2200" b="0" i="0" dirty="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charset="0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22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𝐻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| </m:t>
                    </m:r>
                    <m:r>
                      <a:rPr lang="de-DE" sz="22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𝐷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= 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22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𝐻</m:t>
                    </m:r>
                    <m:r>
                      <a:rPr lang="de-DE" sz="22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lang="de-DE" sz="22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𝐷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/ 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22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𝐷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𝑖𝑓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 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𝑃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de-DE" sz="2200" b="0" i="1" dirty="0" smtClean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𝐷</m:t>
                    </m:r>
                    <m:r>
                      <a:rPr lang="en-US" sz="2200" i="1" dirty="0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&gt; 0</m:t>
                    </m:r>
                  </m:oMath>
                </a14:m>
                <a:endParaRPr lang="en-US" sz="22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2200" dirty="0">
                    <a:ea typeface="ＭＳ Ｐゴシック" charset="0"/>
                  </a:rPr>
                  <a:t>The step in the second equation relies on </a:t>
                </a:r>
                <a:r>
                  <a:rPr lang="en-US" sz="2200" dirty="0">
                    <a:solidFill>
                      <a:srgbClr val="032EF0"/>
                    </a:solidFill>
                    <a:ea typeface="ＭＳ Ｐゴシック" charset="0"/>
                  </a:rPr>
                  <a:t>marginalization 	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20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𝐷</m:t>
                        </m:r>
                      </m:e>
                    </m:d>
                    <m:r>
                      <a:rPr lang="de-DE" sz="20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a:rPr lang="de-DE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h</m:t>
                        </m:r>
                        <m:r>
                          <a:rPr lang="de-DE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𝐻</m:t>
                        </m:r>
                        <m:r>
                          <a:rPr lang="de-DE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20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r>
                          <a:rPr lang="de-DE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𝐷</m:t>
                        </m:r>
                        <m:r>
                          <a:rPr lang="de-DE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lang="de-DE" sz="20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h</m:t>
                        </m:r>
                        <m:r>
                          <a:rPr lang="de-DE" sz="20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>
                  <a:solidFill>
                    <a:srgbClr val="008380"/>
                  </a:solidFill>
                  <a:ea typeface="ＭＳ Ｐゴシック" charset="0"/>
                </a:endParaRPr>
              </a:p>
              <a:p>
                <a:pPr eaLnBrk="1" hangingPunct="1"/>
                <a:r>
                  <a:rPr lang="en-US" sz="2200" dirty="0">
                    <a:ea typeface="ＭＳ Ｐゴシック" charset="0"/>
                  </a:rPr>
                  <a:t>With conditional probabilities this gives </a:t>
                </a:r>
                <a:r>
                  <a:rPr lang="en-US" sz="2200" dirty="0">
                    <a:solidFill>
                      <a:srgbClr val="032EF0"/>
                    </a:solidFill>
                    <a:ea typeface="ＭＳ Ｐゴシック" charset="0"/>
                  </a:rPr>
                  <a:t>conditioning (</a:t>
                </a:r>
                <a:r>
                  <a:rPr lang="en-US" sz="2200" dirty="0">
                    <a:ea typeface="ＭＳ Ｐゴシック" charset="0"/>
                  </a:rPr>
                  <a:t>on</a:t>
                </a:r>
                <a:r>
                  <a:rPr lang="en-US" sz="2200" dirty="0">
                    <a:solidFill>
                      <a:srgbClr val="032EF0"/>
                    </a:solidFill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H</m:t>
                    </m:r>
                    <m:r>
                      <a:rPr lang="de-DE" sz="2200" b="0" i="0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rgbClr val="032EF0"/>
                    </a:solidFill>
                    <a:ea typeface="ＭＳ Ｐゴシック" charset="0"/>
                  </a:rPr>
                  <a:t>: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de-DE" sz="2200" b="1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𝑷</m:t>
                    </m:r>
                    <m:d>
                      <m:dPr>
                        <m:ctrlPr>
                          <a:rPr lang="de-DE" sz="22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de-DE" sz="22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𝐷</m:t>
                        </m:r>
                      </m:e>
                    </m:d>
                    <m:r>
                      <a:rPr lang="de-DE" sz="2200" i="1">
                        <a:solidFill>
                          <a:srgbClr val="00838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de-DE" sz="22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naryPr>
                      <m:sub>
                        <m:r>
                          <a:rPr lang="de-DE" sz="22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h</m:t>
                        </m:r>
                        <m:r>
                          <a:rPr lang="de-DE" sz="22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∈</m:t>
                        </m:r>
                        <m:r>
                          <a:rPr lang="de-DE" sz="22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𝐻</m:t>
                        </m:r>
                        <m:r>
                          <a:rPr lang="de-DE" sz="2200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de-DE" sz="2200" b="1" i="1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𝑷</m:t>
                        </m:r>
                        <m:d>
                          <m:dPr>
                            <m:sepChr m:val="∣"/>
                            <m:ctrlPr>
                              <a:rPr lang="de-DE" sz="2200" b="1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𝐷</m:t>
                            </m:r>
                          </m:e>
                          <m:e>
                            <m:r>
                              <a:rPr lang="de-DE" sz="2200" i="1">
                                <a:solidFill>
                                  <a:srgbClr val="008380"/>
                                </a:solidFill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h</m:t>
                            </m:r>
                          </m:e>
                        </m:d>
                        <m:r>
                          <a:rPr lang="de-DE" sz="22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𝑃</m:t>
                        </m:r>
                        <m:r>
                          <a:rPr lang="de-DE" sz="22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de-DE" sz="22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h</m:t>
                        </m:r>
                        <m:r>
                          <a:rPr lang="de-DE" sz="2200" b="0" i="1" smtClean="0">
                            <a:solidFill>
                              <a:srgbClr val="00838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200" dirty="0">
                  <a:solidFill>
                    <a:srgbClr val="008380"/>
                  </a:solidFill>
                  <a:ea typeface="ＭＳ Ｐゴシック" charset="0"/>
                </a:endParaRP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A23CB5B-ADC5-5045-BB4B-2D0BBD6A70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545082"/>
                <a:ext cx="8229600" cy="3620768"/>
              </a:xfrm>
              <a:blipFill>
                <a:blip r:embed="rId2"/>
                <a:stretch>
                  <a:fillRect l="-926" b="-206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8882198-DD17-A144-A3B1-E8CD114E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C6C9D067-804A-CD49-919C-05DB13DA9FD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3236" y="1290835"/>
                <a:ext cx="8229600" cy="11521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)∙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de-DE" sz="2000" kern="0" dirty="0"/>
              </a:p>
              <a:p>
                <a:pPr marL="0" indent="0">
                  <a:buNone/>
                </a:pPr>
                <a:r>
                  <a:rPr lang="de-DE" sz="2000" kern="0" dirty="0"/>
                  <a:t>	</a:t>
                </a:r>
                <a:endParaRPr lang="de-DE" kern="0" dirty="0"/>
              </a:p>
            </p:txBody>
          </p:sp>
        </mc:Choice>
        <mc:Fallback xmlns="">
          <p:sp>
            <p:nvSpPr>
              <p:cNvPr id="6" name="Inhaltsplatzhalter 2">
                <a:extLst>
                  <a:ext uri="{FF2B5EF4-FFF2-40B4-BE49-F238E27FC236}">
                    <a16:creationId xmlns:a16="http://schemas.microsoft.com/office/drawing/2014/main" id="{C6C9D067-804A-CD49-919C-05DB13DA9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236" y="1290835"/>
                <a:ext cx="8229600" cy="1152128"/>
              </a:xfrm>
              <a:prstGeom prst="rect">
                <a:avLst/>
              </a:prstGeom>
              <a:blipFill>
                <a:blip r:embed="rId3"/>
                <a:stretch>
                  <a:fillRect t="-13043" b="-70652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8A39E94A-CC7F-6540-844B-3D909DAF562A}"/>
              </a:ext>
            </a:extLst>
          </p:cNvPr>
          <p:cNvSpPr/>
          <p:nvPr/>
        </p:nvSpPr>
        <p:spPr>
          <a:xfrm>
            <a:off x="793577" y="1123456"/>
            <a:ext cx="7579071" cy="1348330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94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4A4F51E6-73DE-B74E-A6DB-8CC3EF83879C}"/>
              </a:ext>
            </a:extLst>
          </p:cNvPr>
          <p:cNvSpPr/>
          <p:nvPr/>
        </p:nvSpPr>
        <p:spPr>
          <a:xfrm>
            <a:off x="0" y="1059966"/>
            <a:ext cx="9143999" cy="5340834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0A1FA5-55C1-BE4F-849E-636B6FC79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560"/>
            <a:ext cx="8229600" cy="686507"/>
          </a:xfrm>
        </p:spPr>
        <p:txBody>
          <a:bodyPr/>
          <a:lstStyle/>
          <a:p>
            <a:r>
              <a:rPr lang="de-DE" sz="2600" dirty="0" err="1"/>
              <a:t>Reminder</a:t>
            </a:r>
            <a:r>
              <a:rPr lang="de-DE" sz="2600" dirty="0"/>
              <a:t>: </a:t>
            </a:r>
            <a:r>
              <a:rPr lang="de-DE" sz="2600" dirty="0" err="1"/>
              <a:t>Bayes</a:t>
            </a:r>
            <a:r>
              <a:rPr lang="de-DE" sz="2600" dirty="0"/>
              <a:t> Net/</a:t>
            </a:r>
            <a:r>
              <a:rPr lang="de-DE" sz="2600" dirty="0" err="1"/>
              <a:t>Probabilistic</a:t>
            </a:r>
            <a:r>
              <a:rPr lang="de-DE" sz="2600" dirty="0"/>
              <a:t> </a:t>
            </a:r>
            <a:r>
              <a:rPr lang="de-DE" sz="2600" dirty="0" err="1"/>
              <a:t>Graphical</a:t>
            </a:r>
            <a:r>
              <a:rPr lang="de-DE" sz="2600" dirty="0"/>
              <a:t> Model (PGM)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664E4D6-B1D8-914A-B832-A35BCA05DF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5145848" cy="4968875"/>
              </a:xfrm>
              <a:solidFill>
                <a:schemeClr val="bg1">
                  <a:lumMod val="95000"/>
                </a:schemeClr>
              </a:solidFill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200" dirty="0">
                    <a:solidFill>
                      <a:srgbClr val="FF0000"/>
                    </a:solidFill>
                  </a:rPr>
                  <a:t>Idea: </a:t>
                </a:r>
                <a:r>
                  <a:rPr lang="de-DE" sz="2200" dirty="0" err="1">
                    <a:solidFill>
                      <a:srgbClr val="FF0000"/>
                    </a:solidFill>
                  </a:rPr>
                  <a:t>Encode</a:t>
                </a:r>
                <a:r>
                  <a:rPr lang="de-DE" sz="2200" dirty="0">
                    <a:solidFill>
                      <a:srgbClr val="FF000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FF0000"/>
                    </a:solidFill>
                  </a:rPr>
                  <a:t>efficiently</a:t>
                </a:r>
                <a:r>
                  <a:rPr lang="de-DE" sz="2200" dirty="0">
                    <a:solidFill>
                      <a:srgbClr val="FF0000"/>
                    </a:solidFill>
                  </a:rPr>
                  <a:t> (</a:t>
                </a:r>
                <a:r>
                  <a:rPr lang="de-DE" sz="2200" dirty="0" err="1">
                    <a:solidFill>
                      <a:srgbClr val="FF0000"/>
                    </a:solidFill>
                  </a:rPr>
                  <a:t>factorize</a:t>
                </a:r>
                <a:r>
                  <a:rPr lang="de-DE" sz="2200" dirty="0">
                    <a:solidFill>
                      <a:srgbClr val="FF0000"/>
                    </a:solidFill>
                  </a:rPr>
                  <a:t>) </a:t>
                </a:r>
              </a:p>
              <a:p>
                <a:pPr marL="0" indent="0">
                  <a:buNone/>
                </a:pPr>
                <a:r>
                  <a:rPr lang="de-DE" sz="2200" dirty="0" err="1">
                    <a:solidFill>
                      <a:srgbClr val="FF0000"/>
                    </a:solidFill>
                  </a:rPr>
                  <a:t>full</a:t>
                </a:r>
                <a:r>
                  <a:rPr lang="de-DE" sz="2200" dirty="0">
                    <a:solidFill>
                      <a:srgbClr val="FF000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FF0000"/>
                    </a:solidFill>
                  </a:rPr>
                  <a:t>joint</a:t>
                </a:r>
                <a:r>
                  <a:rPr lang="de-DE" sz="2200" dirty="0">
                    <a:solidFill>
                      <a:srgbClr val="FF000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FF0000"/>
                    </a:solidFill>
                  </a:rPr>
                  <a:t>probabilities</a:t>
                </a:r>
                <a:r>
                  <a:rPr lang="de-DE" sz="22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de-DE" sz="2200" dirty="0" err="1"/>
                  <a:t>Defines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full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distribution</a:t>
                </a:r>
                <a:endParaRPr lang="de-DE" sz="22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baseline="-25000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, … ,</m:t>
                        </m:r>
                        <m:r>
                          <a:rPr lang="en-US" sz="1800" i="1" dirty="0" err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800" i="1" baseline="-25000" dirty="0" err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de-DE" sz="1800" b="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de-DE" sz="18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18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18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1800" i="1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1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de-DE" sz="18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8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sz="1800" b="0" i="1" dirty="0" smtClean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sz="1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𝑃𝑎𝑟𝑒𝑛𝑡𝑠</m:t>
                        </m:r>
                        <m:r>
                          <a:rPr lang="en-US" sz="1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e-DE" sz="18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de-DE" sz="1800" b="0" i="1" dirty="0" smtClean="0">
                                <a:solidFill>
                                  <a:srgbClr val="3C8C9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3C8C93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m:rPr>
                            <m:nor/>
                          </m:rPr>
                          <a:rPr lang="de-DE" sz="1800" dirty="0">
                            <a:solidFill>
                              <a:srgbClr val="3C8C93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endParaRPr lang="de-DE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de-DE" sz="1800" dirty="0" err="1"/>
                  <a:t>Here</a:t>
                </a:r>
                <a:r>
                  <a:rPr lang="de-DE" sz="1800" dirty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de-DE" sz="180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de-DE" sz="1800" b="1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800" b="1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1800" b="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de-DE" sz="1800" b="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800" b="1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de-DE" sz="1800" b="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e>
                          <m:r>
                            <a:rPr lang="de-DE" sz="1800" b="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sz="1800" b="1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de-DE" sz="1800" b="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1800" b="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1800" b="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de-DE" sz="1800" b="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1800" b="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1800" b="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1800" b="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>
                  <a:solidFill>
                    <a:srgbClr val="3C8C93"/>
                  </a:solidFill>
                </a:endParaRPr>
              </a:p>
              <a:p>
                <a:pPr marL="457200" lvl="1" indent="0">
                  <a:buNone/>
                </a:pPr>
                <a:r>
                  <a:rPr lang="de-DE" sz="1800" dirty="0" err="1"/>
                  <a:t>Gives</a:t>
                </a:r>
                <a:r>
                  <a:rPr lang="de-DE" sz="1800" dirty="0"/>
                  <a:t>, e.g.,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i="1" dirty="0" err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1800" i="1" dirty="0" err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 dirty="0" err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de-DE" sz="1800" i="1" dirty="0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,¬ </m:t>
                          </m:r>
                          <m:r>
                            <a:rPr lang="de-DE" sz="1800" i="1" dirty="0" err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1800" i="1" dirty="0" err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 dirty="0" err="1" smtClean="0">
                              <a:solidFill>
                                <a:srgbClr val="3C8C93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1800" i="1" dirty="0" smtClean="0">
                          <a:solidFill>
                            <a:srgbClr val="3C8C93"/>
                          </a:solidFill>
                          <a:latin typeface="Cambria Math" panose="02040503050406030204" pitchFamily="18" charset="0"/>
                        </a:rPr>
                        <m:t>= 0.5⋅ 0.1⋅ 0.2⋅ 0.9</m:t>
                      </m:r>
                    </m:oMath>
                  </m:oMathPara>
                </a14:m>
                <a:endParaRPr lang="de-DE" sz="1800" dirty="0">
                  <a:solidFill>
                    <a:srgbClr val="3C8C93"/>
                  </a:solidFill>
                </a:endParaRPr>
              </a:p>
              <a:p>
                <a:r>
                  <a:rPr lang="de-DE" sz="2000" dirty="0"/>
                  <a:t>Graph </a:t>
                </a:r>
                <a:r>
                  <a:rPr lang="de-DE" sz="2000" dirty="0" err="1"/>
                  <a:t>topology</a:t>
                </a:r>
                <a:r>
                  <a:rPr lang="de-DE" sz="2000" dirty="0"/>
                  <a:t> </a:t>
                </a:r>
                <a:r>
                  <a:rPr lang="de-DE" sz="2000" dirty="0" err="1"/>
                  <a:t>encodes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independencies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variables (</a:t>
                </a:r>
                <a:r>
                  <a:rPr lang="de-DE" sz="2000" dirty="0" err="1"/>
                  <a:t>efficiency</a:t>
                </a:r>
                <a:r>
                  <a:rPr lang="de-DE" sz="2000" dirty="0"/>
                  <a:t>!); e.g. </a:t>
                </a:r>
              </a:p>
              <a:p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000" dirty="0">
                    <a:solidFill>
                      <a:srgbClr val="3C8C93"/>
                    </a:solidFill>
                  </a:rPr>
                  <a:t> </a:t>
                </a:r>
                <a:r>
                  <a:rPr lang="de-DE" sz="2000" dirty="0" err="1"/>
                  <a:t>independent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of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de-DE" sz="2000" dirty="0">
                    <a:solidFill>
                      <a:srgbClr val="3C8C93"/>
                    </a:solidFill>
                  </a:rPr>
                  <a:t> </a:t>
                </a:r>
                <a:r>
                  <a:rPr lang="de-DE" sz="2000" dirty="0" err="1"/>
                  <a:t>given</a:t>
                </a:r>
                <a:r>
                  <a:rPr lang="de-DE" sz="2000" dirty="0">
                    <a:solidFill>
                      <a:srgbClr val="3C8C9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de-DE" sz="2000" dirty="0">
                    <a:solidFill>
                      <a:srgbClr val="3C8C93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de-DE" sz="2000" dirty="0">
                    <a:solidFill>
                      <a:srgbClr val="3C8C93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e-DE" sz="2000" i="1" dirty="0" smtClean="0">
                        <a:solidFill>
                          <a:srgbClr val="3C8C9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0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pPr marL="0" indent="0">
                  <a:buNone/>
                </a:pPr>
                <a:endParaRPr lang="de-DE" sz="2200" dirty="0">
                  <a:solidFill>
                    <a:srgbClr val="032EF0"/>
                  </a:solidFill>
                </a:endParaRPr>
              </a:p>
              <a:p>
                <a:endParaRPr lang="de-DE" sz="22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664E4D6-B1D8-914A-B832-A35BCA05DF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5145848" cy="4968875"/>
              </a:xfrm>
              <a:blipFill>
                <a:blip r:embed="rId2"/>
                <a:stretch>
                  <a:fillRect l="-1724" t="-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A9D4AE-40C4-BE42-81C9-34EAECEA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FA83B3EC-D9C7-984B-A76F-6DD818AFD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338" y="1711395"/>
            <a:ext cx="1086108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Cloudy</a:t>
            </a: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FB91F77C-DA9C-3A49-ABC5-7C1344E0A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020" y="4244752"/>
            <a:ext cx="1028600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 err="1">
                <a:solidFill>
                  <a:schemeClr val="bg1"/>
                </a:solidFill>
                <a:ea typeface="굴림" pitchFamily="50" charset="-127"/>
              </a:rPr>
              <a:t>WetGrass</a:t>
            </a:r>
            <a:endParaRPr lang="en-US" altLang="ko-KR" sz="1600" dirty="0">
              <a:solidFill>
                <a:schemeClr val="bg1"/>
              </a:solidFill>
              <a:ea typeface="굴림" pitchFamily="50" charset="-127"/>
            </a:endParaRPr>
          </a:p>
        </p:txBody>
      </p:sp>
      <p:sp>
        <p:nvSpPr>
          <p:cNvPr id="34" name="Oval 6">
            <a:extLst>
              <a:ext uri="{FF2B5EF4-FFF2-40B4-BE49-F238E27FC236}">
                <a16:creationId xmlns:a16="http://schemas.microsoft.com/office/drawing/2014/main" id="{F3F644A2-3D3B-0542-A7A2-7DF93D01B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719" y="3171899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 dirty="0">
                <a:solidFill>
                  <a:schemeClr val="bg1"/>
                </a:solidFill>
                <a:ea typeface="굴림" pitchFamily="50" charset="-127"/>
              </a:rPr>
              <a:t>Sprinkler</a:t>
            </a: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23496EA8-B13F-174F-B805-6381BF1F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1887" y="3186827"/>
            <a:ext cx="1084801" cy="424789"/>
          </a:xfrm>
          <a:prstGeom prst="ellipse">
            <a:avLst/>
          </a:prstGeom>
          <a:solidFill>
            <a:srgbClr val="800000">
              <a:alpha val="5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1600">
                <a:solidFill>
                  <a:schemeClr val="bg1"/>
                </a:solidFill>
                <a:ea typeface="굴림" pitchFamily="50" charset="-127"/>
              </a:rPr>
              <a:t>Rain</a:t>
            </a:r>
          </a:p>
        </p:txBody>
      </p:sp>
      <p:sp>
        <p:nvSpPr>
          <p:cNvPr id="36" name="Line 8">
            <a:extLst>
              <a:ext uri="{FF2B5EF4-FFF2-40B4-BE49-F238E27FC236}">
                <a16:creationId xmlns:a16="http://schemas.microsoft.com/office/drawing/2014/main" id="{220251AD-ADF9-BC42-A306-78C0388CF2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0429" y="2136184"/>
            <a:ext cx="312905" cy="10357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id="{3FE48AA4-7546-4045-85BB-0C7C83451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102" y="3654277"/>
            <a:ext cx="264880" cy="661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10">
            <a:extLst>
              <a:ext uri="{FF2B5EF4-FFF2-40B4-BE49-F238E27FC236}">
                <a16:creationId xmlns:a16="http://schemas.microsoft.com/office/drawing/2014/main" id="{602659FD-8B1A-ED43-821B-A0B4CDBDA9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2132" y="3669858"/>
            <a:ext cx="185406" cy="64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11">
            <a:extLst>
              <a:ext uri="{FF2B5EF4-FFF2-40B4-BE49-F238E27FC236}">
                <a16:creationId xmlns:a16="http://schemas.microsoft.com/office/drawing/2014/main" id="{B430C6FE-E889-EF4A-A43F-F5B84E093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1190" y="2172955"/>
            <a:ext cx="187237" cy="9989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ACC32E31-651E-F343-BB19-5DB12915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7538" y="4136040"/>
            <a:ext cx="1557884" cy="166199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S	R    P(W|S,R)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t	.99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f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t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f	.00</a:t>
            </a:r>
          </a:p>
        </p:txBody>
      </p:sp>
      <p:sp>
        <p:nvSpPr>
          <p:cNvPr id="41" name="Text Box 13">
            <a:extLst>
              <a:ext uri="{FF2B5EF4-FFF2-40B4-BE49-F238E27FC236}">
                <a16:creationId xmlns:a16="http://schemas.microsoft.com/office/drawing/2014/main" id="{9BE31014-E010-3B4A-BED8-89F4B5FC5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3335" y="1281867"/>
            <a:ext cx="76200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P(C)=.5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E81B82E9-61FB-744F-9616-E813301D0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283" y="1566030"/>
            <a:ext cx="992634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 P(R|C)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.20</a:t>
            </a: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305166EC-8D69-D84B-A295-5D10635FC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986" y="1542395"/>
            <a:ext cx="905173" cy="110799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C   P(S|C)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t	.10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 dirty="0">
                <a:ea typeface="굴림" pitchFamily="50" charset="-127"/>
              </a:rPr>
              <a:t>f	.50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CC0CD69-587E-E349-B27D-661AB2A313AD}"/>
              </a:ext>
            </a:extLst>
          </p:cNvPr>
          <p:cNvSpPr txBox="1"/>
          <p:nvPr/>
        </p:nvSpPr>
        <p:spPr>
          <a:xfrm>
            <a:off x="2418032" y="6143179"/>
            <a:ext cx="652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in-</a:t>
            </a:r>
            <a:r>
              <a:rPr lang="de-DE" dirty="0" err="1"/>
              <a:t>depth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(</a:t>
            </a:r>
            <a:r>
              <a:rPr lang="de-DE" dirty="0" err="1"/>
              <a:t>other</a:t>
            </a:r>
            <a:r>
              <a:rPr lang="de-DE" dirty="0"/>
              <a:t>) PGMs </a:t>
            </a:r>
            <a:r>
              <a:rPr lang="de-DE" dirty="0" err="1"/>
              <a:t>see</a:t>
            </a:r>
            <a:r>
              <a:rPr lang="de-DE" dirty="0"/>
              <a:t> (Koller/Friedman 2019)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825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DA7453B-30E8-854A-BCD9-74C74095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not stick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&amp; PGMs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1150FF-D1DF-264F-91EB-CC20B7399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Problem 1: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derivation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algorithms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time-</a:t>
            </a:r>
            <a:r>
              <a:rPr lang="de-DE" dirty="0" err="1"/>
              <a:t>consuming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error-prone</a:t>
            </a:r>
            <a:r>
              <a:rPr lang="de-DE" dirty="0"/>
              <a:t>. </a:t>
            </a:r>
          </a:p>
          <a:p>
            <a:r>
              <a:rPr lang="de-DE" dirty="0"/>
              <a:t>Problem 2: </a:t>
            </a:r>
            <a:r>
              <a:rPr lang="de-DE" dirty="0" err="1"/>
              <a:t>Exact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approximate</a:t>
            </a:r>
            <a:r>
              <a:rPr lang="de-DE" dirty="0"/>
              <a:t> </a:t>
            </a:r>
            <a:r>
              <a:rPr lang="de-DE" dirty="0" err="1"/>
              <a:t>inference</a:t>
            </a:r>
            <a:r>
              <a:rPr lang="de-DE" dirty="0"/>
              <a:t>) </a:t>
            </a:r>
            <a:r>
              <a:rPr lang="de-DE" dirty="0" err="1"/>
              <a:t>hard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normalization</a:t>
            </a:r>
            <a:r>
              <a:rPr lang="de-DE" dirty="0"/>
              <a:t>)</a:t>
            </a:r>
          </a:p>
          <a:p>
            <a:r>
              <a:rPr lang="de-DE" dirty="0"/>
              <a:t>Solution </a:t>
            </a:r>
            <a:r>
              <a:rPr lang="de-DE" dirty="0" err="1"/>
              <a:t>to</a:t>
            </a:r>
            <a:r>
              <a:rPr lang="de-DE" dirty="0"/>
              <a:t> 1 </a:t>
            </a:r>
          </a:p>
          <a:p>
            <a:pPr lvl="1"/>
            <a:r>
              <a:rPr lang="de-DE" dirty="0" err="1"/>
              <a:t>Develop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Probabilistic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Programming</a:t>
            </a:r>
            <a:r>
              <a:rPr lang="de-DE" dirty="0">
                <a:solidFill>
                  <a:srgbClr val="032EF0"/>
                </a:solidFill>
              </a:rPr>
              <a:t> (PP) </a:t>
            </a:r>
            <a:r>
              <a:rPr lang="de-DE" dirty="0" err="1">
                <a:solidFill>
                  <a:srgbClr val="032EF0"/>
                </a:solidFill>
              </a:rPr>
              <a:t>Languages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expressing</a:t>
            </a:r>
            <a:r>
              <a:rPr lang="de-DE" dirty="0"/>
              <a:t> </a:t>
            </a:r>
            <a:r>
              <a:rPr lang="de-DE" dirty="0" err="1"/>
              <a:t>probabilistic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generate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(i.e. </a:t>
            </a:r>
            <a:r>
              <a:rPr lang="de-DE" dirty="0" err="1"/>
              <a:t>simulators</a:t>
            </a:r>
            <a:r>
              <a:rPr lang="de-DE" dirty="0"/>
              <a:t>). </a:t>
            </a:r>
          </a:p>
          <a:p>
            <a:pPr lvl="1"/>
            <a:r>
              <a:rPr lang="de-DE" dirty="0" err="1"/>
              <a:t>Derive</a:t>
            </a:r>
            <a:r>
              <a:rPr lang="de-DE" dirty="0"/>
              <a:t> Universal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Engines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</a:t>
            </a:r>
            <a:r>
              <a:rPr lang="de-DE" dirty="0" err="1"/>
              <a:t>languages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do </a:t>
            </a:r>
            <a:r>
              <a:rPr lang="de-DE" dirty="0" err="1"/>
              <a:t>inference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traces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observed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Bayes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on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).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288D9B-5917-704B-8A56-ACCC6176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6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3905</Words>
  <Application>Microsoft Macintosh PowerPoint</Application>
  <PresentationFormat>Bildschirmpräsentation (4:3)</PresentationFormat>
  <Paragraphs>607</Paragraphs>
  <Slides>60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60</vt:i4>
      </vt:variant>
    </vt:vector>
  </HeadingPairs>
  <TitlesOfParts>
    <vt:vector size="70" baseType="lpstr">
      <vt:lpstr>Arial</vt:lpstr>
      <vt:lpstr>Calibri</vt:lpstr>
      <vt:lpstr>Cambria Math</vt:lpstr>
      <vt:lpstr>Monaco</vt:lpstr>
      <vt:lpstr>Myriad Pro</vt:lpstr>
      <vt:lpstr>Symbol</vt:lpstr>
      <vt:lpstr>Wingdings</vt:lpstr>
      <vt:lpstr>7_Standarddesign</vt:lpstr>
      <vt:lpstr>Equation</vt:lpstr>
      <vt:lpstr>Formel</vt:lpstr>
      <vt:lpstr>PROBABILISTIC AND DIFFERENTIABLE PROGRAMMING V8:  Probabilistic Programming I   </vt:lpstr>
      <vt:lpstr>Today‘s Agenda (in classical linear form)</vt:lpstr>
      <vt:lpstr>Premotivation: Probabilities </vt:lpstr>
      <vt:lpstr>Remember: Problems with deep neural networks</vt:lpstr>
      <vt:lpstr>Bayes‘ rule to rule them all ...</vt:lpstr>
      <vt:lpstr>PowerPoint-Präsentation</vt:lpstr>
      <vt:lpstr>Reminder on basics of w.r.t. Bayes‘ Rule</vt:lpstr>
      <vt:lpstr>Reminder: Bayes Net/Probabilistic Graphical Model (PGM)</vt:lpstr>
      <vt:lpstr>Why then not stick to probabilities &amp; PGMs</vt:lpstr>
      <vt:lpstr>MotivaTIOn: Probabilistic Programming </vt:lpstr>
      <vt:lpstr>A „Vennified“ Overview on Role of PP</vt:lpstr>
      <vt:lpstr>(Even more Vennification)</vt:lpstr>
      <vt:lpstr>Of course this is also a reason ...</vt:lpstr>
      <vt:lpstr>Comparison </vt:lpstr>
      <vt:lpstr>Running Example</vt:lpstr>
      <vt:lpstr>PowerPoint-Präsentation</vt:lpstr>
      <vt:lpstr>An Example Probabilistic Program</vt:lpstr>
      <vt:lpstr>Reminder: Gamma distribution Γ(k, θ)</vt:lpstr>
      <vt:lpstr>An Example Probabilistic Program</vt:lpstr>
      <vt:lpstr>Conditioning</vt:lpstr>
      <vt:lpstr>Conditioning with Probabilistic Program</vt:lpstr>
      <vt:lpstr>Semantics of Probabilistic Programs</vt:lpstr>
      <vt:lpstr>Can we develop generic inference for all PPs?</vt:lpstr>
      <vt:lpstr>Can we develop generic inference for all PPs?</vt:lpstr>
      <vt:lpstr>Can we develop generic inference for all PPs?</vt:lpstr>
      <vt:lpstr>Can we develop generic inference for all PPs?</vt:lpstr>
      <vt:lpstr>Can we develop generic inference for all PPs?</vt:lpstr>
      <vt:lpstr>Of course we can do better </vt:lpstr>
      <vt:lpstr>Reminder: Likelihood Weighting for Bayes Nets</vt:lpstr>
      <vt:lpstr>Reminder: Markov Chain Monte Carlo (MCMC)</vt:lpstr>
      <vt:lpstr>Reminder: Markov Blanket</vt:lpstr>
      <vt:lpstr>Reminder: MCMC</vt:lpstr>
      <vt:lpstr>Reminder: Markov Chain Monte Carlo: Example</vt:lpstr>
      <vt:lpstr>Example: Metropolis-Hastings</vt:lpstr>
      <vt:lpstr>Example: Metropolis-Hastings</vt:lpstr>
      <vt:lpstr>Semantics of PP via MH - Notation</vt:lpstr>
      <vt:lpstr>MH over traces</vt:lpstr>
      <vt:lpstr>Nonparametrics</vt:lpstr>
      <vt:lpstr>Works also for non-parametric models</vt:lpstr>
      <vt:lpstr>Tackling non-parametric models</vt:lpstr>
      <vt:lpstr>Reminder: Multivariate Gaussians</vt:lpstr>
      <vt:lpstr>Reminder: Gaussians</vt:lpstr>
      <vt:lpstr>Tackling non-parametric models</vt:lpstr>
      <vt:lpstr>Doing the sampling finitely</vt:lpstr>
      <vt:lpstr>Advanced Automatic Inference</vt:lpstr>
      <vt:lpstr>Landscape of Probabilistic ProgrAMMING Languages</vt:lpstr>
      <vt:lpstr>History of PP with Programming Languages</vt:lpstr>
      <vt:lpstr>First-Order PP languages</vt:lpstr>
      <vt:lpstr>Higher-Order PP Languages</vt:lpstr>
      <vt:lpstr>The Church Family</vt:lpstr>
      <vt:lpstr>The church family</vt:lpstr>
      <vt:lpstr>Example: Bayes Net in Anglican</vt:lpstr>
      <vt:lpstr>Example Application: CAPTCHA Breaking</vt:lpstr>
      <vt:lpstr>Examle Application: Scene interpretation</vt:lpstr>
      <vt:lpstr>Next week</vt:lpstr>
      <vt:lpstr>APPENDIX</vt:lpstr>
      <vt:lpstr>Probability theory basics reminder</vt:lpstr>
      <vt:lpstr>Color Convention in this Course </vt:lpstr>
      <vt:lpstr>Today‘s lecture is based on the following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AND DIFFERENTIABLE PROGRAMMING V4:  Deep Learning III (Autoencoders, GANS, Attention)   </dc:title>
  <dc:creator>Özgür Özcep</dc:creator>
  <cp:lastModifiedBy>Özgür Özcep</cp:lastModifiedBy>
  <cp:revision>554</cp:revision>
  <cp:lastPrinted>2020-12-04T10:37:01Z</cp:lastPrinted>
  <dcterms:created xsi:type="dcterms:W3CDTF">2020-11-24T09:55:36Z</dcterms:created>
  <dcterms:modified xsi:type="dcterms:W3CDTF">2020-12-11T12:19:17Z</dcterms:modified>
</cp:coreProperties>
</file>