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2"/>
  </p:notesMasterIdLst>
  <p:handoutMasterIdLst>
    <p:handoutMasterId r:id="rId53"/>
  </p:handoutMasterIdLst>
  <p:sldIdLst>
    <p:sldId id="273" r:id="rId2"/>
    <p:sldId id="1246" r:id="rId3"/>
    <p:sldId id="1247" r:id="rId4"/>
    <p:sldId id="1238" r:id="rId5"/>
    <p:sldId id="1264" r:id="rId6"/>
    <p:sldId id="1202" r:id="rId7"/>
    <p:sldId id="1248" r:id="rId8"/>
    <p:sldId id="1252" r:id="rId9"/>
    <p:sldId id="1262" r:id="rId10"/>
    <p:sldId id="1263" r:id="rId11"/>
    <p:sldId id="1265" r:id="rId12"/>
    <p:sldId id="1266" r:id="rId13"/>
    <p:sldId id="1250" r:id="rId14"/>
    <p:sldId id="1254" r:id="rId15"/>
    <p:sldId id="1255" r:id="rId16"/>
    <p:sldId id="1257" r:id="rId17"/>
    <p:sldId id="1258" r:id="rId18"/>
    <p:sldId id="1259" r:id="rId19"/>
    <p:sldId id="1260" r:id="rId20"/>
    <p:sldId id="1261" r:id="rId21"/>
    <p:sldId id="1251" r:id="rId22"/>
    <p:sldId id="1267" r:id="rId23"/>
    <p:sldId id="1269" r:id="rId24"/>
    <p:sldId id="1270" r:id="rId25"/>
    <p:sldId id="1285" r:id="rId26"/>
    <p:sldId id="1288" r:id="rId27"/>
    <p:sldId id="1287" r:id="rId28"/>
    <p:sldId id="1272" r:id="rId29"/>
    <p:sldId id="1268" r:id="rId30"/>
    <p:sldId id="1273" r:id="rId31"/>
    <p:sldId id="1274" r:id="rId32"/>
    <p:sldId id="1275" r:id="rId33"/>
    <p:sldId id="1276" r:id="rId34"/>
    <p:sldId id="1277" r:id="rId35"/>
    <p:sldId id="1278" r:id="rId36"/>
    <p:sldId id="317" r:id="rId37"/>
    <p:sldId id="316" r:id="rId38"/>
    <p:sldId id="325" r:id="rId39"/>
    <p:sldId id="1279" r:id="rId40"/>
    <p:sldId id="1280" r:id="rId41"/>
    <p:sldId id="1281" r:id="rId42"/>
    <p:sldId id="1283" r:id="rId43"/>
    <p:sldId id="1282" r:id="rId44"/>
    <p:sldId id="1284" r:id="rId45"/>
    <p:sldId id="1289" r:id="rId46"/>
    <p:sldId id="348" r:id="rId47"/>
    <p:sldId id="400" r:id="rId48"/>
    <p:sldId id="1163" r:id="rId49"/>
    <p:sldId id="285" r:id="rId50"/>
    <p:sldId id="1155" r:id="rId5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FF40FF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63" autoAdjust="0"/>
    <p:restoredTop sz="91379"/>
  </p:normalViewPr>
  <p:slideViewPr>
    <p:cSldViewPr>
      <p:cViewPr varScale="1">
        <p:scale>
          <a:sx n="60" d="100"/>
          <a:sy n="60" d="100"/>
        </p:scale>
        <p:origin x="176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06.01.21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06.01.21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20E23-00C5-704B-AA7D-03FDF0DB38EC}" type="slidenum">
              <a:rPr lang="de-DE" sz="1200"/>
              <a:pPr/>
              <a:t>47</a:t>
            </a:fld>
            <a:endParaRPr lang="de-DE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google.com/p/distributional-clauses" TargetMode="External"/><Relationship Id="rId3" Type="http://schemas.openxmlformats.org/officeDocument/2006/relationships/hyperlink" Target="http://dtai.cs.kuleuven.be/problog/" TargetMode="External"/><Relationship Id="rId7" Type="http://schemas.openxmlformats.org/officeDocument/2006/relationships/hyperlink" Target="http://www.cs.sunysb.edu/~cram/contdist/" TargetMode="External"/><Relationship Id="rId2" Type="http://schemas.openxmlformats.org/officeDocument/2006/relationships/hyperlink" Target="https://www.prismmodelcheck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ics.org.uk/~nicos/sware/pepl" TargetMode="External"/><Relationship Id="rId5" Type="http://schemas.openxmlformats.org/officeDocument/2006/relationships/hyperlink" Target="http://www.dcc.fc.up.pt/~vsc/Yap/" TargetMode="External"/><Relationship Id="rId4" Type="http://schemas.openxmlformats.org/officeDocument/2006/relationships/hyperlink" Target="https://github.com/vscosta/yap-6.3" TargetMode="External"/><Relationship Id="rId9" Type="http://schemas.openxmlformats.org/officeDocument/2006/relationships/hyperlink" Target="http://dtai.cs.kuleuven.be/ml/systems/wfom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c-data-science.github.io/Slides/DeRaed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tai.cs.kuleuven.be/problog/tutoria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V9:  </a:t>
            </a:r>
            <a:r>
              <a:rPr lang="de-DE" dirty="0" err="1">
                <a:cs typeface="+mj-cs"/>
              </a:rPr>
              <a:t>Probabilistic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Programming</a:t>
            </a:r>
            <a:r>
              <a:rPr lang="de-DE" dirty="0">
                <a:cs typeface="+mj-cs"/>
              </a:rPr>
              <a:t> II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58A34-2445-EF44-B8F5-0918EEA0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9E67A-3736-9149-9424-964BA357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240137"/>
          </a:xfrm>
          <a:solidFill>
            <a:srgbClr val="032EF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32EF0"/>
                </a:solidFill>
              </a:rPr>
              <a:t>Science </a:t>
            </a:r>
            <a:r>
              <a:rPr lang="de-DE" dirty="0" err="1">
                <a:solidFill>
                  <a:srgbClr val="032EF0"/>
                </a:solidFill>
              </a:rPr>
              <a:t>of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logic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/>
              <a:t>investigates</a:t>
            </a:r>
            <a:r>
              <a:rPr lang="de-DE" dirty="0"/>
              <a:t> </a:t>
            </a:r>
            <a:r>
              <a:rPr lang="de-DE" dirty="0" err="1"/>
              <a:t>mathematical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(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formal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specifying</a:t>
            </a:r>
            <a:r>
              <a:rPr lang="de-DE" dirty="0"/>
              <a:t> a </a:t>
            </a:r>
            <a:r>
              <a:rPr lang="de-DE" dirty="0" err="1">
                <a:solidFill>
                  <a:srgbClr val="032EF0"/>
                </a:solidFill>
              </a:rPr>
              <a:t>logic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  <a:p>
            <a:r>
              <a:rPr lang="de-DE" dirty="0" err="1">
                <a:solidFill>
                  <a:srgbClr val="032EF0"/>
                </a:solidFill>
              </a:rPr>
              <a:t>syntax</a:t>
            </a:r>
            <a:r>
              <a:rPr lang="de-DE" dirty="0"/>
              <a:t> (well-</a:t>
            </a:r>
            <a:r>
              <a:rPr lang="de-DE" dirty="0" err="1"/>
              <a:t>formed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)</a:t>
            </a:r>
          </a:p>
          <a:p>
            <a:r>
              <a:rPr lang="de-DE" sz="2600" dirty="0" err="1">
                <a:solidFill>
                  <a:srgbClr val="032EF0"/>
                </a:solidFill>
              </a:rPr>
              <a:t>semantics</a:t>
            </a:r>
            <a:r>
              <a:rPr lang="de-DE" sz="2600" dirty="0"/>
              <a:t> (</a:t>
            </a:r>
            <a:r>
              <a:rPr lang="de-DE" sz="2600" dirty="0" err="1"/>
              <a:t>truth</a:t>
            </a:r>
            <a:r>
              <a:rPr lang="de-DE" sz="2600" dirty="0"/>
              <a:t> </a:t>
            </a:r>
            <a:r>
              <a:rPr lang="de-DE" sz="2600" dirty="0" err="1"/>
              <a:t>conditions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 err="1"/>
              <a:t>sentences</a:t>
            </a:r>
            <a:r>
              <a:rPr lang="de-DE" sz="2600" dirty="0"/>
              <a:t>, </a:t>
            </a:r>
            <a:r>
              <a:rPr lang="de-DE" sz="2600" dirty="0" err="1"/>
              <a:t>entailment</a:t>
            </a:r>
            <a:r>
              <a:rPr lang="de-DE" sz="2600" dirty="0"/>
              <a:t> </a:t>
            </a:r>
            <a:r>
              <a:rPr lang="de-DE" sz="2600" dirty="0" err="1"/>
              <a:t>notion</a:t>
            </a:r>
            <a:r>
              <a:rPr lang="de-DE" sz="2600" dirty="0"/>
              <a:t>) </a:t>
            </a:r>
            <a:endParaRPr lang="de-DE" dirty="0"/>
          </a:p>
          <a:p>
            <a:r>
              <a:rPr lang="de-DE" dirty="0" err="1">
                <a:solidFill>
                  <a:srgbClr val="032EF0"/>
                </a:solidFill>
              </a:rPr>
              <a:t>c</a:t>
            </a:r>
            <a:r>
              <a:rPr lang="de-DE" sz="2600" dirty="0" err="1">
                <a:solidFill>
                  <a:srgbClr val="032EF0"/>
                </a:solidFill>
              </a:rPr>
              <a:t>alculus</a:t>
            </a:r>
            <a:r>
              <a:rPr lang="de-DE" sz="2600" dirty="0"/>
              <a:t> (</a:t>
            </a:r>
            <a:r>
              <a:rPr lang="de-DE" sz="2600" dirty="0" err="1"/>
              <a:t>provability</a:t>
            </a:r>
            <a:r>
              <a:rPr lang="de-DE" sz="2600" dirty="0"/>
              <a:t>, </a:t>
            </a:r>
            <a:r>
              <a:rPr lang="de-DE" sz="2600" dirty="0" err="1"/>
              <a:t>inference</a:t>
            </a:r>
            <a:r>
              <a:rPr lang="de-DE" sz="2600" dirty="0"/>
              <a:t>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5CCF23-F0B6-E640-BD54-033EF0EE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26D534-09F9-2C40-80F4-833FFC027FDA}"/>
              </a:ext>
            </a:extLst>
          </p:cNvPr>
          <p:cNvSpPr txBox="1"/>
          <p:nvPr/>
        </p:nvSpPr>
        <p:spPr>
          <a:xfrm>
            <a:off x="446544" y="4941168"/>
            <a:ext cx="794188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600" dirty="0" err="1"/>
              <a:t>Introductory</a:t>
            </a:r>
            <a:r>
              <a:rPr lang="de-DE" sz="2600" dirty="0"/>
              <a:t> </a:t>
            </a:r>
            <a:r>
              <a:rPr lang="de-DE" sz="2600" dirty="0" err="1"/>
              <a:t>logic</a:t>
            </a:r>
            <a:r>
              <a:rPr lang="de-DE" sz="2600" dirty="0"/>
              <a:t> </a:t>
            </a:r>
            <a:r>
              <a:rPr lang="de-DE" sz="2600" dirty="0" err="1"/>
              <a:t>texbooks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CS in </a:t>
            </a:r>
            <a:r>
              <a:rPr lang="de-DE" sz="2600" dirty="0" err="1"/>
              <a:t>mind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(</a:t>
            </a:r>
            <a:r>
              <a:rPr lang="de-DE" sz="2600" dirty="0" err="1"/>
              <a:t>Huth,Ryan</a:t>
            </a:r>
            <a:r>
              <a:rPr lang="de-DE" sz="2600" dirty="0"/>
              <a:t> 00)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/>
              <a:t>(Ben-Ari 01)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4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86065-AFD5-854B-AA8D-BF5D6CAE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in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513296-0A4E-8B42-95E6-917F4041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(</a:t>
            </a: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) </a:t>
            </a:r>
          </a:p>
          <a:p>
            <a:pPr lvl="1"/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specifed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truth-condition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 </a:t>
            </a:r>
            <a:r>
              <a:rPr lang="de-DE" dirty="0" err="1"/>
              <a:t>logic</a:t>
            </a:r>
            <a:endParaRPr lang="de-DE" dirty="0"/>
          </a:p>
          <a:p>
            <a:pPr lvl="1"/>
            <a:r>
              <a:rPr lang="de-DE" dirty="0"/>
              <a:t>In Prolog: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rules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Specifcation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query</a:t>
            </a:r>
            <a:r>
              <a:rPr lang="de-DE" dirty="0"/>
              <a:t> (also a </a:t>
            </a:r>
            <a:r>
              <a:rPr lang="de-DE" dirty="0" err="1"/>
              <a:t>formula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Query </a:t>
            </a:r>
            <a:r>
              <a:rPr lang="de-DE" dirty="0" err="1"/>
              <a:t>is</a:t>
            </a:r>
            <a:r>
              <a:rPr lang="de-DE" dirty="0"/>
              <a:t> Boolean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variables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bound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Solving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a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calculus</a:t>
            </a:r>
            <a:endParaRPr lang="de-DE" dirty="0"/>
          </a:p>
          <a:p>
            <a:pPr lvl="1"/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infer</a:t>
            </a:r>
            <a:r>
              <a:rPr lang="de-DE" dirty="0"/>
              <a:t> (</a:t>
            </a:r>
            <a:r>
              <a:rPr lang="de-DE" dirty="0" err="1"/>
              <a:t>bindings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)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In Prolog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resolution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244214-D75E-1445-8AAB-22978786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2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7ADC4-3AA1-2842-8BDC-D2F79524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Prolog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AB795-FF8F-E242-8E12-BD61113B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Prolog: </a:t>
            </a:r>
            <a:r>
              <a:rPr lang="de-DE" dirty="0" err="1"/>
              <a:t>Programmation</a:t>
            </a:r>
            <a:r>
              <a:rPr lang="de-DE" dirty="0"/>
              <a:t> en </a:t>
            </a:r>
            <a:r>
              <a:rPr lang="de-DE" dirty="0" err="1"/>
              <a:t>Logique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Invented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1970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was high </a:t>
            </a:r>
            <a:r>
              <a:rPr lang="de-DE" dirty="0" err="1"/>
              <a:t>interest</a:t>
            </a:r>
            <a:r>
              <a:rPr lang="de-DE" dirty="0"/>
              <a:t> in</a:t>
            </a:r>
          </a:p>
          <a:p>
            <a:pPr lvl="1"/>
            <a:r>
              <a:rPr lang="de-DE" dirty="0"/>
              <a:t>Theorem </a:t>
            </a:r>
            <a:r>
              <a:rPr lang="de-DE" dirty="0" err="1"/>
              <a:t>proving</a:t>
            </a:r>
            <a:endParaRPr lang="de-DE" dirty="0"/>
          </a:p>
          <a:p>
            <a:pPr lvl="1"/>
            <a:r>
              <a:rPr lang="de-DE" dirty="0"/>
              <a:t>Language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formal </a:t>
            </a:r>
            <a:r>
              <a:rPr lang="de-DE" dirty="0" err="1"/>
              <a:t>grammars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Protagonists</a:t>
            </a:r>
            <a:endParaRPr lang="de-DE" dirty="0"/>
          </a:p>
          <a:p>
            <a:pPr lvl="1"/>
            <a:r>
              <a:rPr lang="de-DE" dirty="0"/>
              <a:t>R. Kowalski: </a:t>
            </a:r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SL-Resolution</a:t>
            </a:r>
          </a:p>
          <a:p>
            <a:pPr lvl="1"/>
            <a:r>
              <a:rPr lang="de-DE" dirty="0"/>
              <a:t>A. </a:t>
            </a:r>
            <a:r>
              <a:rPr lang="de-DE" dirty="0" err="1"/>
              <a:t>Colmerauer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P. Roussel: </a:t>
            </a:r>
            <a:r>
              <a:rPr lang="de-DE" dirty="0" err="1"/>
              <a:t>developer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19541-5F69-8348-8A54-F057A9C2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75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2E0AE3-DA9E-E147-A098-2DADE525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74883"/>
            <a:ext cx="5338936" cy="3862405"/>
          </a:xfrm>
          <a:solidFill>
            <a:srgbClr val="92D050">
              <a:alpha val="10000"/>
            </a:srgbClr>
          </a:solidFill>
        </p:spPr>
        <p:txBody>
          <a:bodyPr/>
          <a:lstStyle/>
          <a:p>
            <a:r>
              <a:rPr lang="de-DE" sz="1600" dirty="0">
                <a:latin typeface="Courier" pitchFamily="2" charset="0"/>
              </a:rPr>
              <a:t>0.4 :: </a:t>
            </a:r>
            <a:r>
              <a:rPr lang="de-DE" sz="1600" dirty="0" err="1">
                <a:latin typeface="Courier" pitchFamily="2" charset="0"/>
              </a:rPr>
              <a:t>heads</a:t>
            </a:r>
            <a:r>
              <a:rPr lang="de-DE" sz="1600" dirty="0">
                <a:latin typeface="Courier" pitchFamily="2" charset="0"/>
              </a:rPr>
              <a:t>.  </a:t>
            </a:r>
          </a:p>
          <a:p>
            <a:endParaRPr lang="de-DE" sz="1600" dirty="0">
              <a:latin typeface="Courier" pitchFamily="2" charset="0"/>
            </a:endParaRPr>
          </a:p>
          <a:p>
            <a:endParaRPr lang="de-DE" sz="1600" dirty="0">
              <a:latin typeface="Courier" pitchFamily="2" charset="0"/>
            </a:endParaRPr>
          </a:p>
          <a:p>
            <a:r>
              <a:rPr lang="de-DE" sz="1600" dirty="0">
                <a:latin typeface="Courier" pitchFamily="2" charset="0"/>
              </a:rPr>
              <a:t>0.3 ::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(1,red); 0.7 ::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(1, </a:t>
            </a:r>
            <a:r>
              <a:rPr lang="de-DE" sz="1600" dirty="0" err="1">
                <a:latin typeface="Courier" pitchFamily="2" charset="0"/>
              </a:rPr>
              <a:t>blue</a:t>
            </a:r>
            <a:r>
              <a:rPr lang="de-DE" sz="1600" dirty="0">
                <a:latin typeface="Courier" pitchFamily="2" charset="0"/>
              </a:rPr>
              <a:t>).</a:t>
            </a:r>
          </a:p>
          <a:p>
            <a:endParaRPr lang="de-DE" sz="1600" dirty="0">
              <a:latin typeface="Courier" pitchFamily="2" charset="0"/>
            </a:endParaRPr>
          </a:p>
          <a:p>
            <a:endParaRPr lang="de-DE" sz="1600" dirty="0">
              <a:latin typeface="Courier" pitchFamily="2" charset="0"/>
            </a:endParaRPr>
          </a:p>
          <a:p>
            <a:r>
              <a:rPr lang="de-DE" sz="1600" dirty="0">
                <a:latin typeface="Courier" pitchFamily="2" charset="0"/>
              </a:rPr>
              <a:t>0.2 ::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(2,red); 0.3 ::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(2,green);  </a:t>
            </a:r>
          </a:p>
          <a:p>
            <a:pPr marL="0" indent="0">
              <a:buNone/>
            </a:pPr>
            <a:r>
              <a:rPr lang="de-DE" sz="1600" dirty="0">
                <a:latin typeface="Courier" pitchFamily="2" charset="0"/>
              </a:rPr>
              <a:t>  0.5 ::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(2,blue). </a:t>
            </a:r>
          </a:p>
          <a:p>
            <a:endParaRPr lang="de-DE" sz="1600" dirty="0">
              <a:latin typeface="Courier" pitchFamily="2" charset="0"/>
            </a:endParaRPr>
          </a:p>
          <a:p>
            <a:endParaRPr lang="de-DE" sz="1600" dirty="0">
              <a:latin typeface="Courier" pitchFamily="2" charset="0"/>
            </a:endParaRPr>
          </a:p>
          <a:p>
            <a:endParaRPr lang="de-DE" sz="1600" dirty="0">
              <a:latin typeface="Courier" pitchFamily="2" charset="0"/>
            </a:endParaRPr>
          </a:p>
          <a:p>
            <a:r>
              <a:rPr lang="de-DE" sz="1600" dirty="0" err="1">
                <a:latin typeface="Courier" pitchFamily="2" charset="0"/>
              </a:rPr>
              <a:t>win</a:t>
            </a:r>
            <a:r>
              <a:rPr lang="de-DE" sz="1600" dirty="0">
                <a:latin typeface="Courier" pitchFamily="2" charset="0"/>
              </a:rPr>
              <a:t> :- </a:t>
            </a:r>
            <a:r>
              <a:rPr lang="de-DE" sz="1600" dirty="0" err="1">
                <a:latin typeface="Courier" pitchFamily="2" charset="0"/>
              </a:rPr>
              <a:t>heads</a:t>
            </a:r>
            <a:r>
              <a:rPr lang="de-DE" sz="1600" dirty="0">
                <a:latin typeface="Courier" pitchFamily="2" charset="0"/>
              </a:rPr>
              <a:t>,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(_,</a:t>
            </a:r>
            <a:r>
              <a:rPr lang="de-DE" sz="1600" dirty="0" err="1">
                <a:latin typeface="Courier" pitchFamily="2" charset="0"/>
              </a:rPr>
              <a:t>red</a:t>
            </a:r>
            <a:r>
              <a:rPr lang="de-DE" sz="1600" dirty="0">
                <a:latin typeface="Courier" pitchFamily="2" charset="0"/>
              </a:rPr>
              <a:t>).</a:t>
            </a:r>
          </a:p>
          <a:p>
            <a:r>
              <a:rPr lang="de-DE" sz="1600" dirty="0" err="1">
                <a:latin typeface="Courier" pitchFamily="2" charset="0"/>
              </a:rPr>
              <a:t>win</a:t>
            </a:r>
            <a:r>
              <a:rPr lang="de-DE" sz="1600" dirty="0">
                <a:latin typeface="Courier" pitchFamily="2" charset="0"/>
              </a:rPr>
              <a:t> :-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(1,C), </a:t>
            </a:r>
            <a:r>
              <a:rPr lang="de-DE" sz="1600" dirty="0" err="1">
                <a:latin typeface="Courier" pitchFamily="2" charset="0"/>
              </a:rPr>
              <a:t>col</a:t>
            </a:r>
            <a:r>
              <a:rPr lang="de-DE" sz="1600" dirty="0">
                <a:latin typeface="Courier" pitchFamily="2" charset="0"/>
              </a:rPr>
              <a:t>(2,C).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D897B-EA04-9442-BFF4-B85895CA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gambling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ProbLog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4097650-2FFC-4C4A-BB64-9E8A9FDFA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4" y="2374883"/>
            <a:ext cx="3024336" cy="3862405"/>
          </a:xfrm>
        </p:spPr>
        <p:txBody>
          <a:bodyPr/>
          <a:lstStyle/>
          <a:p>
            <a:r>
              <a:rPr lang="de-DE" sz="1600" dirty="0" err="1">
                <a:solidFill>
                  <a:srgbClr val="032EF0"/>
                </a:solidFill>
              </a:rPr>
              <a:t>Probabilistic</a:t>
            </a:r>
            <a:r>
              <a:rPr lang="de-DE" sz="1600" dirty="0">
                <a:solidFill>
                  <a:srgbClr val="032EF0"/>
                </a:solidFill>
              </a:rPr>
              <a:t> </a:t>
            </a:r>
            <a:r>
              <a:rPr lang="de-DE" sz="1600" dirty="0" err="1">
                <a:solidFill>
                  <a:srgbClr val="032EF0"/>
                </a:solidFill>
              </a:rPr>
              <a:t>fact</a:t>
            </a:r>
            <a:r>
              <a:rPr lang="de-DE" sz="1600" dirty="0"/>
              <a:t>: Heads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probability</a:t>
            </a:r>
            <a:r>
              <a:rPr lang="de-DE" sz="1600" dirty="0"/>
              <a:t>  0.4</a:t>
            </a:r>
          </a:p>
          <a:p>
            <a:endParaRPr lang="de-DE" sz="1600" b="1" dirty="0"/>
          </a:p>
          <a:p>
            <a:r>
              <a:rPr lang="de-DE" sz="1600" dirty="0" err="1">
                <a:solidFill>
                  <a:srgbClr val="032EF0"/>
                </a:solidFill>
              </a:rPr>
              <a:t>annotated</a:t>
            </a:r>
            <a:r>
              <a:rPr lang="de-DE" sz="1600" dirty="0">
                <a:solidFill>
                  <a:srgbClr val="032EF0"/>
                </a:solidFill>
              </a:rPr>
              <a:t> </a:t>
            </a:r>
            <a:r>
              <a:rPr lang="de-DE" sz="1600" dirty="0" err="1">
                <a:solidFill>
                  <a:srgbClr val="032EF0"/>
                </a:solidFill>
              </a:rPr>
              <a:t>disjunction</a:t>
            </a:r>
            <a:r>
              <a:rPr lang="de-DE" sz="1600" dirty="0">
                <a:solidFill>
                  <a:srgbClr val="032EF0"/>
                </a:solidFill>
              </a:rPr>
              <a:t>: </a:t>
            </a:r>
            <a:r>
              <a:rPr lang="de-DE" sz="1600" dirty="0" err="1"/>
              <a:t>first</a:t>
            </a:r>
            <a:r>
              <a:rPr lang="de-DE" sz="1600" dirty="0"/>
              <a:t> ball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probability</a:t>
            </a:r>
            <a:r>
              <a:rPr lang="de-DE" sz="1600" dirty="0"/>
              <a:t> 0.3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blue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0.7 </a:t>
            </a:r>
          </a:p>
          <a:p>
            <a:r>
              <a:rPr lang="de-DE" sz="1600" dirty="0" err="1"/>
              <a:t>annotated</a:t>
            </a:r>
            <a:r>
              <a:rPr lang="de-DE" sz="1600" dirty="0"/>
              <a:t> </a:t>
            </a:r>
            <a:r>
              <a:rPr lang="de-DE" sz="1600" dirty="0" err="1"/>
              <a:t>disjunction</a:t>
            </a:r>
            <a:r>
              <a:rPr lang="de-DE" sz="1600" dirty="0"/>
              <a:t>: </a:t>
            </a:r>
            <a:r>
              <a:rPr lang="de-DE" sz="1600" dirty="0" err="1"/>
              <a:t>second</a:t>
            </a:r>
            <a:r>
              <a:rPr lang="de-DE" sz="1600" dirty="0"/>
              <a:t> ball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probability</a:t>
            </a:r>
            <a:r>
              <a:rPr lang="de-DE" sz="1600" dirty="0"/>
              <a:t> 0.2, </a:t>
            </a:r>
            <a:r>
              <a:rPr lang="de-DE" sz="1600" dirty="0" err="1"/>
              <a:t>green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0.3,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blue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0.5 </a:t>
            </a:r>
          </a:p>
          <a:p>
            <a:endParaRPr lang="de-DE" sz="1800" dirty="0"/>
          </a:p>
          <a:p>
            <a:endParaRPr lang="de-DE" sz="1800" dirty="0">
              <a:solidFill>
                <a:srgbClr val="032EF0"/>
              </a:solidFill>
            </a:endParaRPr>
          </a:p>
          <a:p>
            <a:r>
              <a:rPr lang="de-DE" sz="1800" dirty="0">
                <a:solidFill>
                  <a:srgbClr val="032EF0"/>
                </a:solidFill>
              </a:rPr>
              <a:t>Logical </a:t>
            </a:r>
            <a:r>
              <a:rPr lang="de-DE" sz="1800" dirty="0" err="1">
                <a:solidFill>
                  <a:srgbClr val="032EF0"/>
                </a:solidFill>
              </a:rPr>
              <a:t>rule</a:t>
            </a:r>
            <a:r>
              <a:rPr lang="de-DE" sz="1800" dirty="0">
                <a:solidFill>
                  <a:srgbClr val="032EF0"/>
                </a:solidFill>
              </a:rPr>
              <a:t> </a:t>
            </a:r>
            <a:r>
              <a:rPr lang="de-DE" sz="1800" dirty="0" err="1"/>
              <a:t>encoding</a:t>
            </a:r>
            <a:r>
              <a:rPr lang="de-DE" sz="1800" dirty="0"/>
              <a:t> </a:t>
            </a:r>
            <a:r>
              <a:rPr lang="de-DE" sz="1800" dirty="0" err="1"/>
              <a:t>background</a:t>
            </a:r>
            <a:r>
              <a:rPr lang="de-DE" sz="1800" dirty="0"/>
              <a:t> </a:t>
            </a:r>
            <a:r>
              <a:rPr lang="de-DE" sz="1800" dirty="0" err="1"/>
              <a:t>knowledge</a:t>
            </a:r>
            <a:endParaRPr lang="de-DE" sz="1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B6EBF4-5156-B44A-867E-BC05D35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80740A-1AE5-B149-9F6B-5FDFE1421496}"/>
              </a:ext>
            </a:extLst>
          </p:cNvPr>
          <p:cNvSpPr txBox="1"/>
          <p:nvPr/>
        </p:nvSpPr>
        <p:spPr>
          <a:xfrm>
            <a:off x="468313" y="1205332"/>
            <a:ext cx="8218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 err="1"/>
              <a:t>Toss</a:t>
            </a:r>
            <a:r>
              <a:rPr lang="de-DE" sz="2600" dirty="0"/>
              <a:t> (</a:t>
            </a:r>
            <a:r>
              <a:rPr lang="de-DE" sz="2600" dirty="0" err="1"/>
              <a:t>biased</a:t>
            </a:r>
            <a:r>
              <a:rPr lang="de-DE" sz="2600" dirty="0"/>
              <a:t>) </a:t>
            </a:r>
            <a:r>
              <a:rPr lang="de-DE" sz="2600" dirty="0" err="1"/>
              <a:t>coin</a:t>
            </a:r>
            <a:r>
              <a:rPr lang="de-DE" sz="2600" dirty="0"/>
              <a:t> &amp; </a:t>
            </a:r>
            <a:r>
              <a:rPr lang="de-DE" sz="2600" dirty="0" err="1"/>
              <a:t>draw</a:t>
            </a:r>
            <a:r>
              <a:rPr lang="de-DE" sz="2600" dirty="0"/>
              <a:t> ball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each</a:t>
            </a:r>
            <a:r>
              <a:rPr lang="de-DE" sz="2600" dirty="0"/>
              <a:t> </a:t>
            </a:r>
            <a:r>
              <a:rPr lang="de-DE" sz="2600" dirty="0" err="1"/>
              <a:t>urn</a:t>
            </a:r>
            <a:endParaRPr lang="de-D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 err="1"/>
              <a:t>win</a:t>
            </a:r>
            <a:r>
              <a:rPr lang="de-DE" sz="2600" dirty="0"/>
              <a:t> </a:t>
            </a:r>
            <a:r>
              <a:rPr lang="de-DE" sz="2600" dirty="0" err="1"/>
              <a:t>if</a:t>
            </a:r>
            <a:r>
              <a:rPr lang="de-DE" sz="2600" dirty="0"/>
              <a:t> (</a:t>
            </a:r>
            <a:r>
              <a:rPr lang="de-DE" sz="2600" dirty="0" err="1"/>
              <a:t>heads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a </a:t>
            </a:r>
            <a:r>
              <a:rPr lang="de-DE" sz="2600" dirty="0" err="1"/>
              <a:t>red</a:t>
            </a:r>
            <a:r>
              <a:rPr lang="de-DE" sz="2600" dirty="0"/>
              <a:t> ball) </a:t>
            </a:r>
            <a:r>
              <a:rPr lang="de-DE" sz="2600" dirty="0" err="1"/>
              <a:t>or</a:t>
            </a:r>
            <a:r>
              <a:rPr lang="de-DE" sz="2600" dirty="0"/>
              <a:t> (</a:t>
            </a:r>
            <a:r>
              <a:rPr lang="de-DE" sz="2600" dirty="0" err="1"/>
              <a:t>two</a:t>
            </a:r>
            <a:r>
              <a:rPr lang="de-DE" sz="2600" dirty="0"/>
              <a:t> </a:t>
            </a:r>
            <a:r>
              <a:rPr lang="de-DE" sz="2600" dirty="0" err="1"/>
              <a:t>balls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same </a:t>
            </a:r>
            <a:r>
              <a:rPr lang="de-DE" sz="2600" dirty="0" err="1"/>
              <a:t>color</a:t>
            </a:r>
            <a:r>
              <a:rPr lang="de-DE" sz="2600" dirty="0"/>
              <a:t>) </a:t>
            </a:r>
          </a:p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62E1708-3047-034A-B8F2-2D36510CCA75}"/>
              </a:ext>
            </a:extLst>
          </p:cNvPr>
          <p:cNvSpPr/>
          <p:nvPr/>
        </p:nvSpPr>
        <p:spPr>
          <a:xfrm>
            <a:off x="395536" y="2364000"/>
            <a:ext cx="5472608" cy="2577167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1D7E49-A095-A64D-A020-E60BC3A1A943}"/>
              </a:ext>
            </a:extLst>
          </p:cNvPr>
          <p:cNvSpPr txBox="1"/>
          <p:nvPr/>
        </p:nvSpPr>
        <p:spPr>
          <a:xfrm>
            <a:off x="3728195" y="4530606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7030A0"/>
                </a:solidFill>
              </a:rPr>
              <a:t>Probabilistic</a:t>
            </a:r>
            <a:r>
              <a:rPr lang="de-DE" sz="1600" dirty="0">
                <a:solidFill>
                  <a:srgbClr val="7030A0"/>
                </a:solidFill>
              </a:rPr>
              <a:t> </a:t>
            </a:r>
            <a:r>
              <a:rPr lang="de-DE" sz="1600" dirty="0" err="1">
                <a:solidFill>
                  <a:srgbClr val="7030A0"/>
                </a:solidFill>
              </a:rPr>
              <a:t>choices</a:t>
            </a:r>
            <a:endParaRPr lang="de-DE" sz="1600" dirty="0">
              <a:solidFill>
                <a:srgbClr val="7030A0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28540F96-5BDE-834F-8A9E-3CA947FC51A2}"/>
              </a:ext>
            </a:extLst>
          </p:cNvPr>
          <p:cNvSpPr/>
          <p:nvPr/>
        </p:nvSpPr>
        <p:spPr>
          <a:xfrm>
            <a:off x="395535" y="5078620"/>
            <a:ext cx="5472608" cy="1169551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24BD5CE-802B-8143-8B63-A9A065F7E5D0}"/>
              </a:ext>
            </a:extLst>
          </p:cNvPr>
          <p:cNvSpPr txBox="1"/>
          <p:nvPr/>
        </p:nvSpPr>
        <p:spPr>
          <a:xfrm>
            <a:off x="4254706" y="5081396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7030A0"/>
                </a:solidFill>
              </a:rPr>
              <a:t>consequences</a:t>
            </a:r>
            <a:endParaRPr lang="de-DE" sz="1600" dirty="0">
              <a:solidFill>
                <a:srgbClr val="7030A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D7DA7-B946-9B45-ACE9-F6FC43C0354F}"/>
              </a:ext>
            </a:extLst>
          </p:cNvPr>
          <p:cNvGrpSpPr/>
          <p:nvPr/>
        </p:nvGrpSpPr>
        <p:grpSpPr>
          <a:xfrm>
            <a:off x="6939742" y="446311"/>
            <a:ext cx="2061025" cy="1217302"/>
            <a:chOff x="6939742" y="446311"/>
            <a:chExt cx="2061025" cy="121730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2B919E9-5059-BA45-93C2-EEC39F1B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9742" y="446311"/>
              <a:ext cx="2061025" cy="79806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9795E7C-05E6-9847-BA8C-275C4D85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6979" y="1197063"/>
              <a:ext cx="466550" cy="46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9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Queries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DCA4D4-D110-8646-92F6-0CD8338D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850"/>
          </a:xfrm>
        </p:spPr>
        <p:txBody>
          <a:bodyPr/>
          <a:lstStyle/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  <a:latin typeface="Courier" pitchFamily="2" charset="0"/>
              </a:rPr>
              <a:t>win</a:t>
            </a:r>
            <a:r>
              <a:rPr lang="de-DE" dirty="0"/>
              <a:t>? 		      </a:t>
            </a:r>
            <a:r>
              <a:rPr lang="de-DE" dirty="0">
                <a:solidFill>
                  <a:srgbClr val="032EF0"/>
                </a:solidFill>
              </a:rPr>
              <a:t>(marginal </a:t>
            </a:r>
            <a:r>
              <a:rPr lang="de-DE" dirty="0" err="1">
                <a:solidFill>
                  <a:srgbClr val="032EF0"/>
                </a:solidFill>
              </a:rPr>
              <a:t>propability</a:t>
            </a:r>
            <a:r>
              <a:rPr lang="de-DE" dirty="0">
                <a:solidFill>
                  <a:srgbClr val="032EF0"/>
                </a:solidFill>
              </a:rPr>
              <a:t>)</a:t>
            </a:r>
          </a:p>
          <a:p>
            <a:endParaRPr lang="de-DE" dirty="0"/>
          </a:p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  <a:latin typeface="Courier" pitchFamily="2" charset="0"/>
              </a:rPr>
              <a:t>win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  <a:latin typeface="Courier" pitchFamily="2" charset="0"/>
              </a:rPr>
              <a:t>col</a:t>
            </a:r>
            <a:r>
              <a:rPr lang="de-DE" dirty="0">
                <a:solidFill>
                  <a:srgbClr val="3C8C93"/>
                </a:solidFill>
                <a:latin typeface="Courier" pitchFamily="2" charset="0"/>
              </a:rPr>
              <a:t>(2,green)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dirty="0"/>
              <a:t>					 </a:t>
            </a:r>
            <a:r>
              <a:rPr lang="de-DE" dirty="0">
                <a:solidFill>
                  <a:srgbClr val="032EF0"/>
                </a:solidFill>
              </a:rPr>
              <a:t>(</a:t>
            </a:r>
            <a:r>
              <a:rPr lang="de-DE" dirty="0" err="1">
                <a:solidFill>
                  <a:srgbClr val="032EF0"/>
                </a:solidFill>
              </a:rPr>
              <a:t>conditional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propability</a:t>
            </a:r>
            <a:r>
              <a:rPr lang="de-DE" dirty="0">
                <a:solidFill>
                  <a:srgbClr val="032EF0"/>
                </a:solidFill>
              </a:rPr>
              <a:t> )</a:t>
            </a:r>
          </a:p>
          <a:p>
            <a:r>
              <a:rPr lang="de-DE" dirty="0"/>
              <a:t>Most probable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  <a:latin typeface="Courier" pitchFamily="2" charset="0"/>
              </a:rPr>
              <a:t>win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? </a:t>
            </a:r>
          </a:p>
          <a:p>
            <a:pPr marL="0" indent="0">
              <a:buNone/>
            </a:pPr>
            <a:r>
              <a:rPr lang="de-DE" dirty="0"/>
              <a:t>	             		       </a:t>
            </a:r>
            <a:r>
              <a:rPr lang="de-DE" dirty="0">
                <a:solidFill>
                  <a:srgbClr val="032EF0"/>
                </a:solidFill>
              </a:rPr>
              <a:t>(Most probable </a:t>
            </a:r>
            <a:r>
              <a:rPr lang="de-DE" dirty="0" err="1">
                <a:solidFill>
                  <a:srgbClr val="032EF0"/>
                </a:solidFill>
              </a:rPr>
              <a:t>explanation</a:t>
            </a:r>
            <a:r>
              <a:rPr lang="de-DE" dirty="0">
                <a:solidFill>
                  <a:srgbClr val="032EF0"/>
                </a:solidFill>
              </a:rPr>
              <a:t> (MPE))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AA03A4F-310D-D24F-B78F-31000FAFCDB3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187220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0.4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.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(1,red); 0.7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 </a:t>
            </a:r>
            <a:r>
              <a:rPr lang="de-DE" sz="1600" kern="0" dirty="0" err="1">
                <a:latin typeface="Courier" pitchFamily="2" charset="0"/>
              </a:rPr>
              <a:t>blue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0.2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(2,red); 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(2,green); 0.5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(2,blue). 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(_,</a:t>
            </a:r>
            <a:r>
              <a:rPr lang="de-DE" sz="1600" kern="0" dirty="0" err="1">
                <a:latin typeface="Courier" pitchFamily="2" charset="0"/>
              </a:rPr>
              <a:t>red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(1,C),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(2,C). </a:t>
            </a:r>
          </a:p>
          <a:p>
            <a:pPr marL="0" indent="0">
              <a:buFontTx/>
              <a:buNone/>
            </a:pPr>
            <a:r>
              <a:rPr 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9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648039" y="4014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AA03A4F-310D-D24F-B78F-31000FAFCDB3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187220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0.4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.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(1,red); 0.7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 </a:t>
            </a:r>
            <a:r>
              <a:rPr lang="de-DE" sz="1600" kern="0" dirty="0" err="1">
                <a:latin typeface="Courier" pitchFamily="2" charset="0"/>
              </a:rPr>
              <a:t>blue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0.2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(2,red); 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(2,green); 0.5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(2,blue). 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(_,</a:t>
            </a:r>
            <a:r>
              <a:rPr lang="de-DE" sz="1600" kern="0" dirty="0" err="1">
                <a:latin typeface="Courier" pitchFamily="2" charset="0"/>
              </a:rPr>
              <a:t>red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(1,C),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(2,C). </a:t>
            </a:r>
          </a:p>
          <a:p>
            <a:pPr marL="0" indent="0">
              <a:buFontTx/>
              <a:buNone/>
            </a:pPr>
            <a:r>
              <a:rPr lang="de-DE" kern="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662931" y="4097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209031" y="415107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68C3A-4E21-C247-91FE-773DDB1ED37B}"/>
              </a:ext>
            </a:extLst>
          </p:cNvPr>
          <p:cNvSpPr>
            <a:spLocks noChangeAspect="1"/>
          </p:cNvSpPr>
          <p:nvPr/>
        </p:nvSpPr>
        <p:spPr>
          <a:xfrm>
            <a:off x="1693626" y="4151070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119726" y="4436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BD48DD6-773C-0545-B470-7D021CE8E3C9}"/>
              </a:ext>
            </a:extLst>
          </p:cNvPr>
          <p:cNvSpPr/>
          <p:nvPr/>
        </p:nvSpPr>
        <p:spPr>
          <a:xfrm>
            <a:off x="544618" y="1354528"/>
            <a:ext cx="1709059" cy="288033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75F86329-74CF-F846-9CBE-8C226F3692DC}"/>
              </a:ext>
            </a:extLst>
          </p:cNvPr>
          <p:cNvSpPr/>
          <p:nvPr/>
        </p:nvSpPr>
        <p:spPr>
          <a:xfrm>
            <a:off x="534937" y="1662492"/>
            <a:ext cx="4827079" cy="288033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A9743BAB-306A-7B43-AB55-9AB7728CDEDF}"/>
              </a:ext>
            </a:extLst>
          </p:cNvPr>
          <p:cNvSpPr/>
          <p:nvPr/>
        </p:nvSpPr>
        <p:spPr>
          <a:xfrm>
            <a:off x="534936" y="1949717"/>
            <a:ext cx="7205415" cy="254463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91F9302-E84B-734C-9243-FB14F640D631}"/>
              </a:ext>
            </a:extLst>
          </p:cNvPr>
          <p:cNvSpPr/>
          <p:nvPr/>
        </p:nvSpPr>
        <p:spPr>
          <a:xfrm>
            <a:off x="534936" y="2578840"/>
            <a:ext cx="3369875" cy="507309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548916" y="35876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7C3F8C4-8ACD-F549-83F7-20B54247D8AA}"/>
              </a:ext>
            </a:extLst>
          </p:cNvPr>
          <p:cNvSpPr txBox="1"/>
          <p:nvPr/>
        </p:nvSpPr>
        <p:spPr>
          <a:xfrm>
            <a:off x="936356" y="357733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B70F24-C1A6-6640-A846-64C34B92E544}"/>
              </a:ext>
            </a:extLst>
          </p:cNvPr>
          <p:cNvSpPr txBox="1"/>
          <p:nvPr/>
        </p:nvSpPr>
        <p:spPr>
          <a:xfrm>
            <a:off x="1480890" y="357870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</p:spTree>
    <p:extLst>
      <p:ext uri="{BB962C8B-B14F-4D97-AF65-F5344CB8AC3E}">
        <p14:creationId xmlns:p14="http://schemas.microsoft.com/office/powerpoint/2010/main" val="7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1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648039" y="4014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AA03A4F-310D-D24F-B78F-31000FAFCDB3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187220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0.4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.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(1,red); 0.7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 </a:t>
            </a:r>
            <a:r>
              <a:rPr lang="de-DE" sz="1600" kern="0" dirty="0" err="1">
                <a:latin typeface="Courier" pitchFamily="2" charset="0"/>
              </a:rPr>
              <a:t>blue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0.2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(2,red); 0.3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(2,green); 0.5 ::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(2,blue). 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(_,</a:t>
            </a:r>
            <a:r>
              <a:rPr lang="de-DE" sz="1600" kern="0" dirty="0" err="1">
                <a:latin typeface="Courier" pitchFamily="2" charset="0"/>
              </a:rPr>
              <a:t>red</a:t>
            </a:r>
            <a:r>
              <a:rPr lang="de-DE" sz="1600" kern="0" dirty="0">
                <a:latin typeface="Courier" pitchFamily="2" charset="0"/>
              </a:rPr>
              <a:t>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(1,C), </a:t>
            </a:r>
            <a:r>
              <a:rPr lang="de-DE" sz="1600" kern="0" dirty="0" err="1">
                <a:latin typeface="Courier" pitchFamily="2" charset="0"/>
              </a:rPr>
              <a:t>col</a:t>
            </a:r>
            <a:r>
              <a:rPr lang="de-DE" sz="1600" kern="0" dirty="0">
                <a:latin typeface="Courier" pitchFamily="2" charset="0"/>
              </a:rPr>
              <a:t>(2,C). </a:t>
            </a:r>
          </a:p>
          <a:p>
            <a:pPr marL="0" indent="0">
              <a:buFontTx/>
              <a:buNone/>
            </a:pPr>
            <a:r>
              <a:rPr lang="de-DE" kern="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662931" y="4097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165698" y="414670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68C3A-4E21-C247-91FE-773DDB1ED37B}"/>
              </a:ext>
            </a:extLst>
          </p:cNvPr>
          <p:cNvSpPr>
            <a:spLocks noChangeAspect="1"/>
          </p:cNvSpPr>
          <p:nvPr/>
        </p:nvSpPr>
        <p:spPr>
          <a:xfrm>
            <a:off x="1642004" y="4146700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119726" y="4436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548916" y="35876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7C3F8C4-8ACD-F549-83F7-20B54247D8AA}"/>
              </a:ext>
            </a:extLst>
          </p:cNvPr>
          <p:cNvSpPr txBox="1"/>
          <p:nvPr/>
        </p:nvSpPr>
        <p:spPr>
          <a:xfrm>
            <a:off x="936356" y="357733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B70F24-C1A6-6640-A846-64C34B92E544}"/>
              </a:ext>
            </a:extLst>
          </p:cNvPr>
          <p:cNvSpPr txBox="1"/>
          <p:nvPr/>
        </p:nvSpPr>
        <p:spPr>
          <a:xfrm>
            <a:off x="1480890" y="357870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EAF39-E62A-984B-B543-9457E38D145B}"/>
              </a:ext>
            </a:extLst>
          </p:cNvPr>
          <p:cNvSpPr/>
          <p:nvPr/>
        </p:nvSpPr>
        <p:spPr>
          <a:xfrm>
            <a:off x="3438695" y="404158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F4AB52-A7D8-A246-951A-03699FA3804C}"/>
              </a:ext>
            </a:extLst>
          </p:cNvPr>
          <p:cNvSpPr>
            <a:spLocks noChangeAspect="1"/>
          </p:cNvSpPr>
          <p:nvPr/>
        </p:nvSpPr>
        <p:spPr>
          <a:xfrm>
            <a:off x="3978047" y="417412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B43BF-224C-B54D-B28A-3BD40E34B930}"/>
              </a:ext>
            </a:extLst>
          </p:cNvPr>
          <p:cNvSpPr>
            <a:spLocks noChangeAspect="1"/>
          </p:cNvSpPr>
          <p:nvPr/>
        </p:nvSpPr>
        <p:spPr>
          <a:xfrm>
            <a:off x="4484282" y="4177859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4BE0F9-1171-AF46-920C-6E73911939E6}"/>
              </a:ext>
            </a:extLst>
          </p:cNvPr>
          <p:cNvSpPr txBox="1"/>
          <p:nvPr/>
        </p:nvSpPr>
        <p:spPr>
          <a:xfrm>
            <a:off x="3910382" y="446333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8050D0-F1AC-B545-960D-C6E8C9D8D7BB}"/>
              </a:ext>
            </a:extLst>
          </p:cNvPr>
          <p:cNvSpPr txBox="1"/>
          <p:nvPr/>
        </p:nvSpPr>
        <p:spPr>
          <a:xfrm>
            <a:off x="3339572" y="361442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(1-0.4)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0A6349-C86B-C94B-A4B7-50B02F035467}"/>
              </a:ext>
            </a:extLst>
          </p:cNvPr>
          <p:cNvSpPr txBox="1"/>
          <p:nvPr/>
        </p:nvSpPr>
        <p:spPr>
          <a:xfrm>
            <a:off x="3957998" y="360969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6F4180-1F32-074C-89C9-DFA92832BE63}"/>
              </a:ext>
            </a:extLst>
          </p:cNvPr>
          <p:cNvSpPr txBox="1"/>
          <p:nvPr/>
        </p:nvSpPr>
        <p:spPr>
          <a:xfrm>
            <a:off x="4448961" y="361442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0.2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FBE1A44-0FD4-B847-9711-FE8598130958}"/>
              </a:ext>
            </a:extLst>
          </p:cNvPr>
          <p:cNvSpPr/>
          <p:nvPr/>
        </p:nvSpPr>
        <p:spPr>
          <a:xfrm>
            <a:off x="6247007" y="4077072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58F3B8-4C2D-4D43-827C-B824A7C284A2}"/>
              </a:ext>
            </a:extLst>
          </p:cNvPr>
          <p:cNvSpPr>
            <a:spLocks noChangeAspect="1"/>
          </p:cNvSpPr>
          <p:nvPr/>
        </p:nvSpPr>
        <p:spPr>
          <a:xfrm>
            <a:off x="6786359" y="4209603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42139A-B19F-F141-B6DA-D7BD5A7DB6C8}"/>
              </a:ext>
            </a:extLst>
          </p:cNvPr>
          <p:cNvSpPr>
            <a:spLocks noChangeAspect="1"/>
          </p:cNvSpPr>
          <p:nvPr/>
        </p:nvSpPr>
        <p:spPr>
          <a:xfrm>
            <a:off x="7289510" y="4204147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2E9267C-F522-D342-8A13-A4D5CF8DE56C}"/>
              </a:ext>
            </a:extLst>
          </p:cNvPr>
          <p:cNvSpPr txBox="1"/>
          <p:nvPr/>
        </p:nvSpPr>
        <p:spPr>
          <a:xfrm>
            <a:off x="6147884" y="364990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(1-0.4)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790EC4C-07CE-154D-A86D-65C5803C7C3A}"/>
              </a:ext>
            </a:extLst>
          </p:cNvPr>
          <p:cNvSpPr txBox="1"/>
          <p:nvPr/>
        </p:nvSpPr>
        <p:spPr>
          <a:xfrm>
            <a:off x="6766310" y="364517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36C781F-4D32-9547-A0E1-CA5C5BE66C08}"/>
              </a:ext>
            </a:extLst>
          </p:cNvPr>
          <p:cNvSpPr txBox="1"/>
          <p:nvPr/>
        </p:nvSpPr>
        <p:spPr>
          <a:xfrm>
            <a:off x="7257273" y="364990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 0.3</a:t>
            </a:r>
          </a:p>
        </p:txBody>
      </p:sp>
    </p:spTree>
    <p:extLst>
      <p:ext uri="{BB962C8B-B14F-4D97-AF65-F5344CB8AC3E}">
        <p14:creationId xmlns:p14="http://schemas.microsoft.com/office/powerpoint/2010/main" val="102019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953501" y="1628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968393" y="1711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471160" y="176070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425188" y="2050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1270079" y="12236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EAF39-E62A-984B-B543-9457E38D145B}"/>
              </a:ext>
            </a:extLst>
          </p:cNvPr>
          <p:cNvSpPr/>
          <p:nvPr/>
        </p:nvSpPr>
        <p:spPr>
          <a:xfrm>
            <a:off x="2960361" y="165558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F4AB52-A7D8-A246-951A-03699FA3804C}"/>
              </a:ext>
            </a:extLst>
          </p:cNvPr>
          <p:cNvSpPr>
            <a:spLocks noChangeAspect="1"/>
          </p:cNvSpPr>
          <p:nvPr/>
        </p:nvSpPr>
        <p:spPr>
          <a:xfrm>
            <a:off x="3499713" y="178812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B43BF-224C-B54D-B28A-3BD40E34B930}"/>
              </a:ext>
            </a:extLst>
          </p:cNvPr>
          <p:cNvSpPr>
            <a:spLocks noChangeAspect="1"/>
          </p:cNvSpPr>
          <p:nvPr/>
        </p:nvSpPr>
        <p:spPr>
          <a:xfrm>
            <a:off x="4005948" y="1791859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4BE0F9-1171-AF46-920C-6E73911939E6}"/>
              </a:ext>
            </a:extLst>
          </p:cNvPr>
          <p:cNvSpPr txBox="1"/>
          <p:nvPr/>
        </p:nvSpPr>
        <p:spPr>
          <a:xfrm>
            <a:off x="3432048" y="207733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5DFEB3-8AE8-DC4F-9DB9-1E9A43382667}"/>
              </a:ext>
            </a:extLst>
          </p:cNvPr>
          <p:cNvSpPr txBox="1"/>
          <p:nvPr/>
        </p:nvSpPr>
        <p:spPr>
          <a:xfrm>
            <a:off x="3268541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8E1BEEF-F678-5A4B-9B94-76B9C1D05DCD}"/>
              </a:ext>
            </a:extLst>
          </p:cNvPr>
          <p:cNvSpPr/>
          <p:nvPr/>
        </p:nvSpPr>
        <p:spPr>
          <a:xfrm>
            <a:off x="5004048" y="164523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5194AA8-13C3-A146-8922-86BE6B53D105}"/>
              </a:ext>
            </a:extLst>
          </p:cNvPr>
          <p:cNvSpPr txBox="1"/>
          <p:nvPr/>
        </p:nvSpPr>
        <p:spPr>
          <a:xfrm>
            <a:off x="5018940" y="1728431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47E04F3-8F52-824A-9647-143CDC81F2FB}"/>
              </a:ext>
            </a:extLst>
          </p:cNvPr>
          <p:cNvSpPr txBox="1"/>
          <p:nvPr/>
        </p:nvSpPr>
        <p:spPr>
          <a:xfrm>
            <a:off x="5475735" y="206698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0ADAEA9-A01B-874A-AA02-1A4E90CBF2EB}"/>
              </a:ext>
            </a:extLst>
          </p:cNvPr>
          <p:cNvSpPr txBox="1"/>
          <p:nvPr/>
        </p:nvSpPr>
        <p:spPr>
          <a:xfrm>
            <a:off x="5320626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0.056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2C8E54B-B073-2A46-816C-51958D1F11C6}"/>
              </a:ext>
            </a:extLst>
          </p:cNvPr>
          <p:cNvSpPr/>
          <p:nvPr/>
        </p:nvSpPr>
        <p:spPr>
          <a:xfrm>
            <a:off x="7010908" y="167202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2C9787-F43E-EF4D-909E-DFDEA5EE19C5}"/>
              </a:ext>
            </a:extLst>
          </p:cNvPr>
          <p:cNvSpPr>
            <a:spLocks noChangeAspect="1"/>
          </p:cNvSpPr>
          <p:nvPr/>
        </p:nvSpPr>
        <p:spPr>
          <a:xfrm>
            <a:off x="8056495" y="180829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F2A3BC-8FD9-E644-BA3C-439727E4A9E1}"/>
              </a:ext>
            </a:extLst>
          </p:cNvPr>
          <p:cNvSpPr txBox="1"/>
          <p:nvPr/>
        </p:nvSpPr>
        <p:spPr>
          <a:xfrm>
            <a:off x="7319088" y="125657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C1E3435-AB6D-1C43-8140-FD11CAB53313}"/>
              </a:ext>
            </a:extLst>
          </p:cNvPr>
          <p:cNvSpPr/>
          <p:nvPr/>
        </p:nvSpPr>
        <p:spPr>
          <a:xfrm>
            <a:off x="935402" y="316974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8E11988-DC26-0C4A-AD41-1F4127C0136C}"/>
              </a:ext>
            </a:extLst>
          </p:cNvPr>
          <p:cNvSpPr txBox="1"/>
          <p:nvPr/>
        </p:nvSpPr>
        <p:spPr>
          <a:xfrm>
            <a:off x="950294" y="325294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27F314-BFDF-3140-AD26-9917E7FD9FC5}"/>
              </a:ext>
            </a:extLst>
          </p:cNvPr>
          <p:cNvSpPr>
            <a:spLocks noChangeAspect="1"/>
          </p:cNvSpPr>
          <p:nvPr/>
        </p:nvSpPr>
        <p:spPr>
          <a:xfrm>
            <a:off x="1453061" y="330164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CA1AA9-626D-584D-947D-C5E6BF5B60BF}"/>
              </a:ext>
            </a:extLst>
          </p:cNvPr>
          <p:cNvSpPr>
            <a:spLocks noChangeAspect="1"/>
          </p:cNvSpPr>
          <p:nvPr/>
        </p:nvSpPr>
        <p:spPr>
          <a:xfrm>
            <a:off x="1929367" y="330164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58ABFA-C401-514E-AEC2-E369E3C2C13E}"/>
              </a:ext>
            </a:extLst>
          </p:cNvPr>
          <p:cNvSpPr txBox="1"/>
          <p:nvPr/>
        </p:nvSpPr>
        <p:spPr>
          <a:xfrm>
            <a:off x="1407089" y="3591495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7608B9-FD98-184B-B3B1-20C3CB314A17}"/>
              </a:ext>
            </a:extLst>
          </p:cNvPr>
          <p:cNvSpPr txBox="1"/>
          <p:nvPr/>
        </p:nvSpPr>
        <p:spPr>
          <a:xfrm>
            <a:off x="1251980" y="276464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534C091-B38C-8447-90DA-8733446F0510}"/>
              </a:ext>
            </a:extLst>
          </p:cNvPr>
          <p:cNvSpPr/>
          <p:nvPr/>
        </p:nvSpPr>
        <p:spPr>
          <a:xfrm>
            <a:off x="2942262" y="3196537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3F4B03-D540-774A-ACD0-CA171621CEF6}"/>
              </a:ext>
            </a:extLst>
          </p:cNvPr>
          <p:cNvSpPr>
            <a:spLocks noChangeAspect="1"/>
          </p:cNvSpPr>
          <p:nvPr/>
        </p:nvSpPr>
        <p:spPr>
          <a:xfrm>
            <a:off x="3481614" y="332906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BCBB83D-B414-6B42-9216-2B7025C2C8F4}"/>
              </a:ext>
            </a:extLst>
          </p:cNvPr>
          <p:cNvSpPr txBox="1"/>
          <p:nvPr/>
        </p:nvSpPr>
        <p:spPr>
          <a:xfrm>
            <a:off x="3250442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0.054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9649AB0-A1B0-B540-B0C7-03EF9A24BE54}"/>
              </a:ext>
            </a:extLst>
          </p:cNvPr>
          <p:cNvSpPr/>
          <p:nvPr/>
        </p:nvSpPr>
        <p:spPr>
          <a:xfrm>
            <a:off x="4994345" y="3228923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B0F4649-3F75-034F-8F0A-70F52BAC0F19}"/>
              </a:ext>
            </a:extLst>
          </p:cNvPr>
          <p:cNvSpPr txBox="1"/>
          <p:nvPr/>
        </p:nvSpPr>
        <p:spPr>
          <a:xfrm>
            <a:off x="5000841" y="3269379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5E1197-094D-A24A-A3D4-AF29264CC221}"/>
              </a:ext>
            </a:extLst>
          </p:cNvPr>
          <p:cNvSpPr>
            <a:spLocks noChangeAspect="1"/>
          </p:cNvSpPr>
          <p:nvPr/>
        </p:nvSpPr>
        <p:spPr>
          <a:xfrm>
            <a:off x="5979914" y="3318087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21A8024-FC81-A748-9175-B08EA67C5F53}"/>
              </a:ext>
            </a:extLst>
          </p:cNvPr>
          <p:cNvSpPr txBox="1"/>
          <p:nvPr/>
        </p:nvSpPr>
        <p:spPr>
          <a:xfrm>
            <a:off x="5302527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54AD371-F44C-9A4D-89A0-4950762D72B6}"/>
              </a:ext>
            </a:extLst>
          </p:cNvPr>
          <p:cNvSpPr/>
          <p:nvPr/>
        </p:nvSpPr>
        <p:spPr>
          <a:xfrm>
            <a:off x="6992809" y="3212976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4F8077A-58BE-564A-92BE-16A08E63A21D}"/>
              </a:ext>
            </a:extLst>
          </p:cNvPr>
          <p:cNvSpPr txBox="1"/>
          <p:nvPr/>
        </p:nvSpPr>
        <p:spPr>
          <a:xfrm>
            <a:off x="7300989" y="279751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0.126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26140AC0-DE23-E140-80EB-5AE139890711}"/>
              </a:ext>
            </a:extLst>
          </p:cNvPr>
          <p:cNvSpPr/>
          <p:nvPr/>
        </p:nvSpPr>
        <p:spPr>
          <a:xfrm>
            <a:off x="1007410" y="4825932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BF65274-F665-8E4E-B6AF-6B91C4496BD7}"/>
              </a:ext>
            </a:extLst>
          </p:cNvPr>
          <p:cNvSpPr txBox="1"/>
          <p:nvPr/>
        </p:nvSpPr>
        <p:spPr>
          <a:xfrm>
            <a:off x="1022302" y="4909124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026356-33D9-CA45-9CD1-517E03EDD9A9}"/>
              </a:ext>
            </a:extLst>
          </p:cNvPr>
          <p:cNvSpPr>
            <a:spLocks noChangeAspect="1"/>
          </p:cNvSpPr>
          <p:nvPr/>
        </p:nvSpPr>
        <p:spPr>
          <a:xfrm>
            <a:off x="1525069" y="495783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42C49CB-61F4-594C-8EBC-7859768CE945}"/>
              </a:ext>
            </a:extLst>
          </p:cNvPr>
          <p:cNvSpPr txBox="1"/>
          <p:nvPr/>
        </p:nvSpPr>
        <p:spPr>
          <a:xfrm>
            <a:off x="1479097" y="524767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0CA573C-4C33-C447-AE5C-53B41918C1B7}"/>
              </a:ext>
            </a:extLst>
          </p:cNvPr>
          <p:cNvSpPr txBox="1"/>
          <p:nvPr/>
        </p:nvSpPr>
        <p:spPr>
          <a:xfrm>
            <a:off x="1323988" y="442082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0.060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6643C90-40B1-8443-BD86-DCEB6C00A47E}"/>
              </a:ext>
            </a:extLst>
          </p:cNvPr>
          <p:cNvSpPr/>
          <p:nvPr/>
        </p:nvSpPr>
        <p:spPr>
          <a:xfrm>
            <a:off x="3014270" y="485272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534CD-8C74-5746-AA64-759C3CE03414}"/>
              </a:ext>
            </a:extLst>
          </p:cNvPr>
          <p:cNvSpPr>
            <a:spLocks noChangeAspect="1"/>
          </p:cNvSpPr>
          <p:nvPr/>
        </p:nvSpPr>
        <p:spPr>
          <a:xfrm>
            <a:off x="3553622" y="498525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F66E3B7-C801-714B-88BF-E76BB97F7079}"/>
              </a:ext>
            </a:extLst>
          </p:cNvPr>
          <p:cNvSpPr txBox="1"/>
          <p:nvPr/>
        </p:nvSpPr>
        <p:spPr>
          <a:xfrm>
            <a:off x="3322450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0.090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457248-526A-C840-B74C-C3E2D0D44987}"/>
              </a:ext>
            </a:extLst>
          </p:cNvPr>
          <p:cNvSpPr/>
          <p:nvPr/>
        </p:nvSpPr>
        <p:spPr>
          <a:xfrm>
            <a:off x="5057957" y="484237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A788029-C41F-E14C-9B1D-7D28D1960C34}"/>
              </a:ext>
            </a:extLst>
          </p:cNvPr>
          <p:cNvSpPr txBox="1"/>
          <p:nvPr/>
        </p:nvSpPr>
        <p:spPr>
          <a:xfrm>
            <a:off x="5072849" y="4925563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B16D3F92-35A8-514F-BC81-1A3FB92483CB}"/>
              </a:ext>
            </a:extLst>
          </p:cNvPr>
          <p:cNvSpPr txBox="1"/>
          <p:nvPr/>
        </p:nvSpPr>
        <p:spPr>
          <a:xfrm>
            <a:off x="5529644" y="5264118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4740ACC-2212-BA4A-86A0-B42849EAF1BE}"/>
              </a:ext>
            </a:extLst>
          </p:cNvPr>
          <p:cNvSpPr txBox="1"/>
          <p:nvPr/>
        </p:nvSpPr>
        <p:spPr>
          <a:xfrm>
            <a:off x="5374535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0.140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5C263C-244F-F943-B350-AA6AEE2ADFFB}"/>
              </a:ext>
            </a:extLst>
          </p:cNvPr>
          <p:cNvSpPr/>
          <p:nvPr/>
        </p:nvSpPr>
        <p:spPr>
          <a:xfrm>
            <a:off x="7064817" y="486916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866EDE8-8AA9-5B40-AEDB-4F745CFAC24F}"/>
              </a:ext>
            </a:extLst>
          </p:cNvPr>
          <p:cNvSpPr txBox="1"/>
          <p:nvPr/>
        </p:nvSpPr>
        <p:spPr>
          <a:xfrm>
            <a:off x="7536504" y="529090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D67A6AF-5B8D-9C4D-947F-9D982AC1A49F}"/>
              </a:ext>
            </a:extLst>
          </p:cNvPr>
          <p:cNvSpPr txBox="1"/>
          <p:nvPr/>
        </p:nvSpPr>
        <p:spPr>
          <a:xfrm>
            <a:off x="7372997" y="44537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0.210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CCCEECD-9891-4C47-B512-A9CBD005D088}"/>
              </a:ext>
            </a:extLst>
          </p:cNvPr>
          <p:cNvSpPr>
            <a:spLocks noChangeAspect="1"/>
          </p:cNvSpPr>
          <p:nvPr/>
        </p:nvSpPr>
        <p:spPr>
          <a:xfrm>
            <a:off x="1907704" y="1772816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E48CE3-8ED4-EF47-9F91-ADB416CFFF21}"/>
              </a:ext>
            </a:extLst>
          </p:cNvPr>
          <p:cNvSpPr>
            <a:spLocks noChangeAspect="1"/>
          </p:cNvSpPr>
          <p:nvPr/>
        </p:nvSpPr>
        <p:spPr>
          <a:xfrm>
            <a:off x="5532609" y="178873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66F261-FEAF-BB4F-A362-3A70EE6E5C0B}"/>
              </a:ext>
            </a:extLst>
          </p:cNvPr>
          <p:cNvSpPr>
            <a:spLocks noChangeAspect="1"/>
          </p:cNvSpPr>
          <p:nvPr/>
        </p:nvSpPr>
        <p:spPr>
          <a:xfrm>
            <a:off x="6002548" y="178721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6BD386B-E1CC-BE4B-A394-FFD287034D72}"/>
              </a:ext>
            </a:extLst>
          </p:cNvPr>
          <p:cNvSpPr>
            <a:spLocks noChangeAspect="1"/>
          </p:cNvSpPr>
          <p:nvPr/>
        </p:nvSpPr>
        <p:spPr>
          <a:xfrm>
            <a:off x="7550260" y="180880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6FE445-8E43-4048-811E-8A4F6EDC98B8}"/>
              </a:ext>
            </a:extLst>
          </p:cNvPr>
          <p:cNvSpPr>
            <a:spLocks noChangeAspect="1"/>
          </p:cNvSpPr>
          <p:nvPr/>
        </p:nvSpPr>
        <p:spPr>
          <a:xfrm>
            <a:off x="5565040" y="331483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5C8800-A46C-6C46-A364-E13F538E504C}"/>
              </a:ext>
            </a:extLst>
          </p:cNvPr>
          <p:cNvSpPr>
            <a:spLocks noChangeAspect="1"/>
          </p:cNvSpPr>
          <p:nvPr/>
        </p:nvSpPr>
        <p:spPr>
          <a:xfrm>
            <a:off x="7532161" y="3356446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3F67487-8470-C44E-A616-0A0851015E6E}"/>
              </a:ext>
            </a:extLst>
          </p:cNvPr>
          <p:cNvSpPr>
            <a:spLocks noChangeAspect="1"/>
          </p:cNvSpPr>
          <p:nvPr/>
        </p:nvSpPr>
        <p:spPr>
          <a:xfrm>
            <a:off x="1987033" y="4971015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A6C72D0-540F-014A-9E0F-9D4154EA0A1C}"/>
              </a:ext>
            </a:extLst>
          </p:cNvPr>
          <p:cNvSpPr>
            <a:spLocks noChangeAspect="1"/>
          </p:cNvSpPr>
          <p:nvPr/>
        </p:nvSpPr>
        <p:spPr>
          <a:xfrm>
            <a:off x="4029695" y="499917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D7E0CD-9458-FE49-8A8C-CCE2D1D46BF4}"/>
              </a:ext>
            </a:extLst>
          </p:cNvPr>
          <p:cNvSpPr>
            <a:spLocks noChangeAspect="1"/>
          </p:cNvSpPr>
          <p:nvPr/>
        </p:nvSpPr>
        <p:spPr>
          <a:xfrm>
            <a:off x="5615341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60C68BB-EEF2-9D42-9584-6C94AA82DDF3}"/>
              </a:ext>
            </a:extLst>
          </p:cNvPr>
          <p:cNvSpPr>
            <a:spLocks noChangeAspect="1"/>
          </p:cNvSpPr>
          <p:nvPr/>
        </p:nvSpPr>
        <p:spPr>
          <a:xfrm>
            <a:off x="6020765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FA1140-59AA-6F4E-B14E-E0DCB4D6F488}"/>
              </a:ext>
            </a:extLst>
          </p:cNvPr>
          <p:cNvSpPr>
            <a:spLocks noChangeAspect="1"/>
          </p:cNvSpPr>
          <p:nvPr/>
        </p:nvSpPr>
        <p:spPr>
          <a:xfrm>
            <a:off x="7574007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CFD473-E4A1-2745-B461-60D66CE646F1}"/>
              </a:ext>
            </a:extLst>
          </p:cNvPr>
          <p:cNvSpPr>
            <a:spLocks noChangeAspect="1"/>
          </p:cNvSpPr>
          <p:nvPr/>
        </p:nvSpPr>
        <p:spPr>
          <a:xfrm>
            <a:off x="7979431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D12CE47-B22C-0F47-A02B-97754903E717}"/>
              </a:ext>
            </a:extLst>
          </p:cNvPr>
          <p:cNvSpPr>
            <a:spLocks noChangeAspect="1"/>
          </p:cNvSpPr>
          <p:nvPr/>
        </p:nvSpPr>
        <p:spPr>
          <a:xfrm>
            <a:off x="8006220" y="3341206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F414A9-CD88-9A4E-A485-5AAF1FC1EA6E}"/>
              </a:ext>
            </a:extLst>
          </p:cNvPr>
          <p:cNvSpPr>
            <a:spLocks noChangeAspect="1"/>
          </p:cNvSpPr>
          <p:nvPr/>
        </p:nvSpPr>
        <p:spPr>
          <a:xfrm>
            <a:off x="3905137" y="332906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8F4C67-5089-C247-B1CA-13C7FD53209F}"/>
              </a:ext>
            </a:extLst>
          </p:cNvPr>
          <p:cNvSpPr txBox="1"/>
          <p:nvPr/>
        </p:nvSpPr>
        <p:spPr>
          <a:xfrm>
            <a:off x="2173357" y="6009861"/>
            <a:ext cx="4204997" cy="36933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 in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V8</a:t>
            </a:r>
            <a:r>
              <a:rPr lang="de-DE" dirty="0"/>
              <a:t> on </a:t>
            </a:r>
            <a:r>
              <a:rPr lang="de-DE" dirty="0" err="1"/>
              <a:t>traces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057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953501" y="1628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Most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W (</a:t>
            </a:r>
            <a:r>
              <a:rPr lang="de-DE" dirty="0" err="1">
                <a:latin typeface="Courier" pitchFamily="2" charset="0"/>
              </a:rPr>
              <a:t>win</a:t>
            </a:r>
            <a:r>
              <a:rPr lang="de-DE" dirty="0">
                <a:latin typeface="Courier" pitchFamily="2" charset="0"/>
              </a:rPr>
              <a:t> </a:t>
            </a:r>
            <a:r>
              <a:rPr lang="de-DE" dirty="0"/>
              <a:t>= </a:t>
            </a:r>
            <a:r>
              <a:rPr lang="de-DE" dirty="0" err="1"/>
              <a:t>true</a:t>
            </a:r>
            <a:r>
              <a:rPr lang="de-DE" dirty="0"/>
              <a:t>)?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968393" y="1711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471160" y="176070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425188" y="2050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1270079" y="12236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EAF39-E62A-984B-B543-9457E38D145B}"/>
              </a:ext>
            </a:extLst>
          </p:cNvPr>
          <p:cNvSpPr/>
          <p:nvPr/>
        </p:nvSpPr>
        <p:spPr>
          <a:xfrm>
            <a:off x="2960361" y="165558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F4AB52-A7D8-A246-951A-03699FA3804C}"/>
              </a:ext>
            </a:extLst>
          </p:cNvPr>
          <p:cNvSpPr>
            <a:spLocks noChangeAspect="1"/>
          </p:cNvSpPr>
          <p:nvPr/>
        </p:nvSpPr>
        <p:spPr>
          <a:xfrm>
            <a:off x="3499713" y="178812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B43BF-224C-B54D-B28A-3BD40E34B930}"/>
              </a:ext>
            </a:extLst>
          </p:cNvPr>
          <p:cNvSpPr>
            <a:spLocks noChangeAspect="1"/>
          </p:cNvSpPr>
          <p:nvPr/>
        </p:nvSpPr>
        <p:spPr>
          <a:xfrm>
            <a:off x="4005948" y="1791859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4BE0F9-1171-AF46-920C-6E73911939E6}"/>
              </a:ext>
            </a:extLst>
          </p:cNvPr>
          <p:cNvSpPr txBox="1"/>
          <p:nvPr/>
        </p:nvSpPr>
        <p:spPr>
          <a:xfrm>
            <a:off x="3432048" y="207733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5DFEB3-8AE8-DC4F-9DB9-1E9A43382667}"/>
              </a:ext>
            </a:extLst>
          </p:cNvPr>
          <p:cNvSpPr txBox="1"/>
          <p:nvPr/>
        </p:nvSpPr>
        <p:spPr>
          <a:xfrm>
            <a:off x="3268541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8E1BEEF-F678-5A4B-9B94-76B9C1D05DCD}"/>
              </a:ext>
            </a:extLst>
          </p:cNvPr>
          <p:cNvSpPr/>
          <p:nvPr/>
        </p:nvSpPr>
        <p:spPr>
          <a:xfrm>
            <a:off x="5004048" y="164523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5194AA8-13C3-A146-8922-86BE6B53D105}"/>
              </a:ext>
            </a:extLst>
          </p:cNvPr>
          <p:cNvSpPr txBox="1"/>
          <p:nvPr/>
        </p:nvSpPr>
        <p:spPr>
          <a:xfrm>
            <a:off x="5018940" y="1728431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47E04F3-8F52-824A-9647-143CDC81F2FB}"/>
              </a:ext>
            </a:extLst>
          </p:cNvPr>
          <p:cNvSpPr txBox="1"/>
          <p:nvPr/>
        </p:nvSpPr>
        <p:spPr>
          <a:xfrm>
            <a:off x="5475735" y="206698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0ADAEA9-A01B-874A-AA02-1A4E90CBF2EB}"/>
              </a:ext>
            </a:extLst>
          </p:cNvPr>
          <p:cNvSpPr txBox="1"/>
          <p:nvPr/>
        </p:nvSpPr>
        <p:spPr>
          <a:xfrm>
            <a:off x="5320626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0.056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2C8E54B-B073-2A46-816C-51958D1F11C6}"/>
              </a:ext>
            </a:extLst>
          </p:cNvPr>
          <p:cNvSpPr/>
          <p:nvPr/>
        </p:nvSpPr>
        <p:spPr>
          <a:xfrm>
            <a:off x="7010908" y="167202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2C9787-F43E-EF4D-909E-DFDEA5EE19C5}"/>
              </a:ext>
            </a:extLst>
          </p:cNvPr>
          <p:cNvSpPr>
            <a:spLocks noChangeAspect="1"/>
          </p:cNvSpPr>
          <p:nvPr/>
        </p:nvSpPr>
        <p:spPr>
          <a:xfrm>
            <a:off x="8056495" y="180829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F2A3BC-8FD9-E644-BA3C-439727E4A9E1}"/>
              </a:ext>
            </a:extLst>
          </p:cNvPr>
          <p:cNvSpPr txBox="1"/>
          <p:nvPr/>
        </p:nvSpPr>
        <p:spPr>
          <a:xfrm>
            <a:off x="7319088" y="125657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C1E3435-AB6D-1C43-8140-FD11CAB53313}"/>
              </a:ext>
            </a:extLst>
          </p:cNvPr>
          <p:cNvSpPr/>
          <p:nvPr/>
        </p:nvSpPr>
        <p:spPr>
          <a:xfrm>
            <a:off x="935402" y="316974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8E11988-DC26-0C4A-AD41-1F4127C0136C}"/>
              </a:ext>
            </a:extLst>
          </p:cNvPr>
          <p:cNvSpPr txBox="1"/>
          <p:nvPr/>
        </p:nvSpPr>
        <p:spPr>
          <a:xfrm>
            <a:off x="950294" y="325294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27F314-BFDF-3140-AD26-9917E7FD9FC5}"/>
              </a:ext>
            </a:extLst>
          </p:cNvPr>
          <p:cNvSpPr>
            <a:spLocks noChangeAspect="1"/>
          </p:cNvSpPr>
          <p:nvPr/>
        </p:nvSpPr>
        <p:spPr>
          <a:xfrm>
            <a:off x="1453061" y="330164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CA1AA9-626D-584D-947D-C5E6BF5B60BF}"/>
              </a:ext>
            </a:extLst>
          </p:cNvPr>
          <p:cNvSpPr>
            <a:spLocks noChangeAspect="1"/>
          </p:cNvSpPr>
          <p:nvPr/>
        </p:nvSpPr>
        <p:spPr>
          <a:xfrm>
            <a:off x="1929367" y="330164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58ABFA-C401-514E-AEC2-E369E3C2C13E}"/>
              </a:ext>
            </a:extLst>
          </p:cNvPr>
          <p:cNvSpPr txBox="1"/>
          <p:nvPr/>
        </p:nvSpPr>
        <p:spPr>
          <a:xfrm>
            <a:off x="1407089" y="3591495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7608B9-FD98-184B-B3B1-20C3CB314A17}"/>
              </a:ext>
            </a:extLst>
          </p:cNvPr>
          <p:cNvSpPr txBox="1"/>
          <p:nvPr/>
        </p:nvSpPr>
        <p:spPr>
          <a:xfrm>
            <a:off x="1251980" y="276464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534C091-B38C-8447-90DA-8733446F0510}"/>
              </a:ext>
            </a:extLst>
          </p:cNvPr>
          <p:cNvSpPr/>
          <p:nvPr/>
        </p:nvSpPr>
        <p:spPr>
          <a:xfrm>
            <a:off x="2942262" y="3196537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3F4B03-D540-774A-ACD0-CA171621CEF6}"/>
              </a:ext>
            </a:extLst>
          </p:cNvPr>
          <p:cNvSpPr>
            <a:spLocks noChangeAspect="1"/>
          </p:cNvSpPr>
          <p:nvPr/>
        </p:nvSpPr>
        <p:spPr>
          <a:xfrm>
            <a:off x="3481614" y="332906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BCBB83D-B414-6B42-9216-2B7025C2C8F4}"/>
              </a:ext>
            </a:extLst>
          </p:cNvPr>
          <p:cNvSpPr txBox="1"/>
          <p:nvPr/>
        </p:nvSpPr>
        <p:spPr>
          <a:xfrm>
            <a:off x="3250442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0.054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9649AB0-A1B0-B540-B0C7-03EF9A24BE54}"/>
              </a:ext>
            </a:extLst>
          </p:cNvPr>
          <p:cNvSpPr/>
          <p:nvPr/>
        </p:nvSpPr>
        <p:spPr>
          <a:xfrm>
            <a:off x="4994345" y="3228923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B0F4649-3F75-034F-8F0A-70F52BAC0F19}"/>
              </a:ext>
            </a:extLst>
          </p:cNvPr>
          <p:cNvSpPr txBox="1"/>
          <p:nvPr/>
        </p:nvSpPr>
        <p:spPr>
          <a:xfrm>
            <a:off x="5000841" y="3269379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5E1197-094D-A24A-A3D4-AF29264CC221}"/>
              </a:ext>
            </a:extLst>
          </p:cNvPr>
          <p:cNvSpPr>
            <a:spLocks noChangeAspect="1"/>
          </p:cNvSpPr>
          <p:nvPr/>
        </p:nvSpPr>
        <p:spPr>
          <a:xfrm>
            <a:off x="5979914" y="3318087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21A8024-FC81-A748-9175-B08EA67C5F53}"/>
              </a:ext>
            </a:extLst>
          </p:cNvPr>
          <p:cNvSpPr txBox="1"/>
          <p:nvPr/>
        </p:nvSpPr>
        <p:spPr>
          <a:xfrm>
            <a:off x="5302527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54AD371-F44C-9A4D-89A0-4950762D72B6}"/>
              </a:ext>
            </a:extLst>
          </p:cNvPr>
          <p:cNvSpPr/>
          <p:nvPr/>
        </p:nvSpPr>
        <p:spPr>
          <a:xfrm>
            <a:off x="6992809" y="3212976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4F8077A-58BE-564A-92BE-16A08E63A21D}"/>
              </a:ext>
            </a:extLst>
          </p:cNvPr>
          <p:cNvSpPr txBox="1"/>
          <p:nvPr/>
        </p:nvSpPr>
        <p:spPr>
          <a:xfrm>
            <a:off x="7300989" y="279751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0.126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26140AC0-DE23-E140-80EB-5AE139890711}"/>
              </a:ext>
            </a:extLst>
          </p:cNvPr>
          <p:cNvSpPr/>
          <p:nvPr/>
        </p:nvSpPr>
        <p:spPr>
          <a:xfrm>
            <a:off x="1007410" y="4825932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BF65274-F665-8E4E-B6AF-6B91C4496BD7}"/>
              </a:ext>
            </a:extLst>
          </p:cNvPr>
          <p:cNvSpPr txBox="1"/>
          <p:nvPr/>
        </p:nvSpPr>
        <p:spPr>
          <a:xfrm>
            <a:off x="1022302" y="4909124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026356-33D9-CA45-9CD1-517E03EDD9A9}"/>
              </a:ext>
            </a:extLst>
          </p:cNvPr>
          <p:cNvSpPr>
            <a:spLocks noChangeAspect="1"/>
          </p:cNvSpPr>
          <p:nvPr/>
        </p:nvSpPr>
        <p:spPr>
          <a:xfrm>
            <a:off x="1525069" y="495783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42C49CB-61F4-594C-8EBC-7859768CE945}"/>
              </a:ext>
            </a:extLst>
          </p:cNvPr>
          <p:cNvSpPr txBox="1"/>
          <p:nvPr/>
        </p:nvSpPr>
        <p:spPr>
          <a:xfrm>
            <a:off x="1479097" y="524767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0CA573C-4C33-C447-AE5C-53B41918C1B7}"/>
              </a:ext>
            </a:extLst>
          </p:cNvPr>
          <p:cNvSpPr txBox="1"/>
          <p:nvPr/>
        </p:nvSpPr>
        <p:spPr>
          <a:xfrm>
            <a:off x="1323988" y="442082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0.060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6643C90-40B1-8443-BD86-DCEB6C00A47E}"/>
              </a:ext>
            </a:extLst>
          </p:cNvPr>
          <p:cNvSpPr/>
          <p:nvPr/>
        </p:nvSpPr>
        <p:spPr>
          <a:xfrm>
            <a:off x="3014270" y="485272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534CD-8C74-5746-AA64-759C3CE03414}"/>
              </a:ext>
            </a:extLst>
          </p:cNvPr>
          <p:cNvSpPr>
            <a:spLocks noChangeAspect="1"/>
          </p:cNvSpPr>
          <p:nvPr/>
        </p:nvSpPr>
        <p:spPr>
          <a:xfrm>
            <a:off x="3553622" y="498525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F66E3B7-C801-714B-88BF-E76BB97F7079}"/>
              </a:ext>
            </a:extLst>
          </p:cNvPr>
          <p:cNvSpPr txBox="1"/>
          <p:nvPr/>
        </p:nvSpPr>
        <p:spPr>
          <a:xfrm>
            <a:off x="3322450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0.090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457248-526A-C840-B74C-C3E2D0D44987}"/>
              </a:ext>
            </a:extLst>
          </p:cNvPr>
          <p:cNvSpPr/>
          <p:nvPr/>
        </p:nvSpPr>
        <p:spPr>
          <a:xfrm>
            <a:off x="5057957" y="484237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A788029-C41F-E14C-9B1D-7D28D1960C34}"/>
              </a:ext>
            </a:extLst>
          </p:cNvPr>
          <p:cNvSpPr txBox="1"/>
          <p:nvPr/>
        </p:nvSpPr>
        <p:spPr>
          <a:xfrm>
            <a:off x="5072849" y="4925563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B16D3F92-35A8-514F-BC81-1A3FB92483CB}"/>
              </a:ext>
            </a:extLst>
          </p:cNvPr>
          <p:cNvSpPr txBox="1"/>
          <p:nvPr/>
        </p:nvSpPr>
        <p:spPr>
          <a:xfrm>
            <a:off x="5529644" y="5264118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4740ACC-2212-BA4A-86A0-B42849EAF1BE}"/>
              </a:ext>
            </a:extLst>
          </p:cNvPr>
          <p:cNvSpPr txBox="1"/>
          <p:nvPr/>
        </p:nvSpPr>
        <p:spPr>
          <a:xfrm>
            <a:off x="5374535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0.140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5C263C-244F-F943-B350-AA6AEE2ADFFB}"/>
              </a:ext>
            </a:extLst>
          </p:cNvPr>
          <p:cNvSpPr/>
          <p:nvPr/>
        </p:nvSpPr>
        <p:spPr>
          <a:xfrm>
            <a:off x="7064817" y="486916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866EDE8-8AA9-5B40-AEDB-4F745CFAC24F}"/>
              </a:ext>
            </a:extLst>
          </p:cNvPr>
          <p:cNvSpPr txBox="1"/>
          <p:nvPr/>
        </p:nvSpPr>
        <p:spPr>
          <a:xfrm>
            <a:off x="7536504" y="529090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D67A6AF-5B8D-9C4D-947F-9D982AC1A49F}"/>
              </a:ext>
            </a:extLst>
          </p:cNvPr>
          <p:cNvSpPr txBox="1"/>
          <p:nvPr/>
        </p:nvSpPr>
        <p:spPr>
          <a:xfrm>
            <a:off x="7372997" y="44537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0.210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CCCEECD-9891-4C47-B512-A9CBD005D088}"/>
              </a:ext>
            </a:extLst>
          </p:cNvPr>
          <p:cNvSpPr>
            <a:spLocks noChangeAspect="1"/>
          </p:cNvSpPr>
          <p:nvPr/>
        </p:nvSpPr>
        <p:spPr>
          <a:xfrm>
            <a:off x="1907704" y="1772816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E48CE3-8ED4-EF47-9F91-ADB416CFFF21}"/>
              </a:ext>
            </a:extLst>
          </p:cNvPr>
          <p:cNvSpPr>
            <a:spLocks noChangeAspect="1"/>
          </p:cNvSpPr>
          <p:nvPr/>
        </p:nvSpPr>
        <p:spPr>
          <a:xfrm>
            <a:off x="5532609" y="178873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66F261-FEAF-BB4F-A362-3A70EE6E5C0B}"/>
              </a:ext>
            </a:extLst>
          </p:cNvPr>
          <p:cNvSpPr>
            <a:spLocks noChangeAspect="1"/>
          </p:cNvSpPr>
          <p:nvPr/>
        </p:nvSpPr>
        <p:spPr>
          <a:xfrm>
            <a:off x="6002548" y="178721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6BD386B-E1CC-BE4B-A394-FFD287034D72}"/>
              </a:ext>
            </a:extLst>
          </p:cNvPr>
          <p:cNvSpPr>
            <a:spLocks noChangeAspect="1"/>
          </p:cNvSpPr>
          <p:nvPr/>
        </p:nvSpPr>
        <p:spPr>
          <a:xfrm>
            <a:off x="7550260" y="180880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6FE445-8E43-4048-811E-8A4F6EDC98B8}"/>
              </a:ext>
            </a:extLst>
          </p:cNvPr>
          <p:cNvSpPr>
            <a:spLocks noChangeAspect="1"/>
          </p:cNvSpPr>
          <p:nvPr/>
        </p:nvSpPr>
        <p:spPr>
          <a:xfrm>
            <a:off x="5565040" y="331483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5C8800-A46C-6C46-A364-E13F538E504C}"/>
              </a:ext>
            </a:extLst>
          </p:cNvPr>
          <p:cNvSpPr>
            <a:spLocks noChangeAspect="1"/>
          </p:cNvSpPr>
          <p:nvPr/>
        </p:nvSpPr>
        <p:spPr>
          <a:xfrm>
            <a:off x="7532161" y="3356446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3F67487-8470-C44E-A616-0A0851015E6E}"/>
              </a:ext>
            </a:extLst>
          </p:cNvPr>
          <p:cNvSpPr>
            <a:spLocks noChangeAspect="1"/>
          </p:cNvSpPr>
          <p:nvPr/>
        </p:nvSpPr>
        <p:spPr>
          <a:xfrm>
            <a:off x="1987033" y="4971015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A6C72D0-540F-014A-9E0F-9D4154EA0A1C}"/>
              </a:ext>
            </a:extLst>
          </p:cNvPr>
          <p:cNvSpPr>
            <a:spLocks noChangeAspect="1"/>
          </p:cNvSpPr>
          <p:nvPr/>
        </p:nvSpPr>
        <p:spPr>
          <a:xfrm>
            <a:off x="4029695" y="499917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D7E0CD-9458-FE49-8A8C-CCE2D1D46BF4}"/>
              </a:ext>
            </a:extLst>
          </p:cNvPr>
          <p:cNvSpPr>
            <a:spLocks noChangeAspect="1"/>
          </p:cNvSpPr>
          <p:nvPr/>
        </p:nvSpPr>
        <p:spPr>
          <a:xfrm>
            <a:off x="5615341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60C68BB-EEF2-9D42-9584-6C94AA82DDF3}"/>
              </a:ext>
            </a:extLst>
          </p:cNvPr>
          <p:cNvSpPr>
            <a:spLocks noChangeAspect="1"/>
          </p:cNvSpPr>
          <p:nvPr/>
        </p:nvSpPr>
        <p:spPr>
          <a:xfrm>
            <a:off x="6020765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FA1140-59AA-6F4E-B14E-E0DCB4D6F488}"/>
              </a:ext>
            </a:extLst>
          </p:cNvPr>
          <p:cNvSpPr>
            <a:spLocks noChangeAspect="1"/>
          </p:cNvSpPr>
          <p:nvPr/>
        </p:nvSpPr>
        <p:spPr>
          <a:xfrm>
            <a:off x="7574007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CFD473-E4A1-2745-B461-60D66CE646F1}"/>
              </a:ext>
            </a:extLst>
          </p:cNvPr>
          <p:cNvSpPr>
            <a:spLocks noChangeAspect="1"/>
          </p:cNvSpPr>
          <p:nvPr/>
        </p:nvSpPr>
        <p:spPr>
          <a:xfrm>
            <a:off x="7979431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D12CE47-B22C-0F47-A02B-97754903E717}"/>
              </a:ext>
            </a:extLst>
          </p:cNvPr>
          <p:cNvSpPr>
            <a:spLocks noChangeAspect="1"/>
          </p:cNvSpPr>
          <p:nvPr/>
        </p:nvSpPr>
        <p:spPr>
          <a:xfrm>
            <a:off x="8006220" y="3341206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F414A9-CD88-9A4E-A485-5AAF1FC1EA6E}"/>
              </a:ext>
            </a:extLst>
          </p:cNvPr>
          <p:cNvSpPr>
            <a:spLocks noChangeAspect="1"/>
          </p:cNvSpPr>
          <p:nvPr/>
        </p:nvSpPr>
        <p:spPr>
          <a:xfrm>
            <a:off x="3905137" y="332906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25E254-F15F-AC4C-B7CB-8D6CCBF87474}"/>
              </a:ext>
            </a:extLst>
          </p:cNvPr>
          <p:cNvSpPr txBox="1"/>
          <p:nvPr/>
        </p:nvSpPr>
        <p:spPr>
          <a:xfrm>
            <a:off x="3354274" y="623690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MPE </a:t>
            </a:r>
            <a:r>
              <a:rPr lang="de-DE" dirty="0" err="1"/>
              <a:t>inference</a:t>
            </a:r>
            <a:endParaRPr lang="de-DE" dirty="0"/>
          </a:p>
        </p:txBody>
      </p:sp>
      <p:sp>
        <p:nvSpPr>
          <p:cNvPr id="70" name="Abgerundetes Rechteck 69">
            <a:extLst>
              <a:ext uri="{FF2B5EF4-FFF2-40B4-BE49-F238E27FC236}">
                <a16:creationId xmlns:a16="http://schemas.microsoft.com/office/drawing/2014/main" id="{70D2EC6F-D200-0041-9F44-50BD8BEA3EEA}"/>
              </a:ext>
            </a:extLst>
          </p:cNvPr>
          <p:cNvSpPr/>
          <p:nvPr/>
        </p:nvSpPr>
        <p:spPr>
          <a:xfrm>
            <a:off x="6637886" y="4445794"/>
            <a:ext cx="2275486" cy="1647501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953501" y="1628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>
                <a:extLst>
                  <a:ext uri="{FF2B5EF4-FFF2-40B4-BE49-F238E27FC236}">
                    <a16:creationId xmlns:a16="http://schemas.microsoft.com/office/drawing/2014/main" id="{71468498-8936-6B4B-9214-0499ADB746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z="2800" dirty="0"/>
                  <a:t>P(</a:t>
                </a:r>
                <a:r>
                  <a:rPr lang="de-DE" sz="2800" dirty="0" err="1">
                    <a:latin typeface="Courier" pitchFamily="2" charset="0"/>
                  </a:rPr>
                  <a:t>win</a:t>
                </a:r>
                <a:r>
                  <a:rPr lang="de-DE" sz="2800" dirty="0">
                    <a:latin typeface="Courier" pitchFamily="2" charset="0"/>
                  </a:rPr>
                  <a:t> </a:t>
                </a:r>
                <a:r>
                  <a:rPr lang="de-DE" sz="2800" dirty="0"/>
                  <a:t>= </a:t>
                </a:r>
                <a:r>
                  <a:rPr lang="de-DE" sz="2800" dirty="0" err="1"/>
                  <a:t>true</a:t>
                </a:r>
                <a:r>
                  <a:rPr lang="de-DE" sz="2800" dirty="0"/>
                  <a:t>)= P(</a:t>
                </a:r>
                <a:r>
                  <a:rPr lang="de-DE" sz="2800" dirty="0" err="1">
                    <a:latin typeface="Courier" pitchFamily="2" charset="0"/>
                  </a:rPr>
                  <a:t>win</a:t>
                </a:r>
                <a:r>
                  <a:rPr lang="de-DE" sz="2800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𝑤𝑜𝑟𝑙𝑑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</m:oMath>
                </a14:m>
                <a:r>
                  <a:rPr lang="de-DE" sz="2800" dirty="0"/>
                  <a:t> = 0.562  </a:t>
                </a:r>
              </a:p>
            </p:txBody>
          </p:sp>
        </mc:Choice>
        <mc:Fallback xmlns="">
          <p:sp>
            <p:nvSpPr>
              <p:cNvPr id="6" name="Titel 5">
                <a:extLst>
                  <a:ext uri="{FF2B5EF4-FFF2-40B4-BE49-F238E27FC236}">
                    <a16:creationId xmlns:a16="http://schemas.microsoft.com/office/drawing/2014/main" id="{71468498-8936-6B4B-9214-0499ADB74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41" t="-12195" b="-365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968393" y="1711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471160" y="176070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425188" y="2050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1270079" y="12236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EAF39-E62A-984B-B543-9457E38D145B}"/>
              </a:ext>
            </a:extLst>
          </p:cNvPr>
          <p:cNvSpPr/>
          <p:nvPr/>
        </p:nvSpPr>
        <p:spPr>
          <a:xfrm>
            <a:off x="2960361" y="165558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F4AB52-A7D8-A246-951A-03699FA3804C}"/>
              </a:ext>
            </a:extLst>
          </p:cNvPr>
          <p:cNvSpPr>
            <a:spLocks noChangeAspect="1"/>
          </p:cNvSpPr>
          <p:nvPr/>
        </p:nvSpPr>
        <p:spPr>
          <a:xfrm>
            <a:off x="3499713" y="178812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B43BF-224C-B54D-B28A-3BD40E34B930}"/>
              </a:ext>
            </a:extLst>
          </p:cNvPr>
          <p:cNvSpPr>
            <a:spLocks noChangeAspect="1"/>
          </p:cNvSpPr>
          <p:nvPr/>
        </p:nvSpPr>
        <p:spPr>
          <a:xfrm>
            <a:off x="4005948" y="1791859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4BE0F9-1171-AF46-920C-6E73911939E6}"/>
              </a:ext>
            </a:extLst>
          </p:cNvPr>
          <p:cNvSpPr txBox="1"/>
          <p:nvPr/>
        </p:nvSpPr>
        <p:spPr>
          <a:xfrm>
            <a:off x="3432048" y="207733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5DFEB3-8AE8-DC4F-9DB9-1E9A43382667}"/>
              </a:ext>
            </a:extLst>
          </p:cNvPr>
          <p:cNvSpPr txBox="1"/>
          <p:nvPr/>
        </p:nvSpPr>
        <p:spPr>
          <a:xfrm>
            <a:off x="3268541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8E1BEEF-F678-5A4B-9B94-76B9C1D05DCD}"/>
              </a:ext>
            </a:extLst>
          </p:cNvPr>
          <p:cNvSpPr/>
          <p:nvPr/>
        </p:nvSpPr>
        <p:spPr>
          <a:xfrm>
            <a:off x="5004048" y="164523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5194AA8-13C3-A146-8922-86BE6B53D105}"/>
              </a:ext>
            </a:extLst>
          </p:cNvPr>
          <p:cNvSpPr txBox="1"/>
          <p:nvPr/>
        </p:nvSpPr>
        <p:spPr>
          <a:xfrm>
            <a:off x="5018940" y="1728431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47E04F3-8F52-824A-9647-143CDC81F2FB}"/>
              </a:ext>
            </a:extLst>
          </p:cNvPr>
          <p:cNvSpPr txBox="1"/>
          <p:nvPr/>
        </p:nvSpPr>
        <p:spPr>
          <a:xfrm>
            <a:off x="5475735" y="206698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0ADAEA9-A01B-874A-AA02-1A4E90CBF2EB}"/>
              </a:ext>
            </a:extLst>
          </p:cNvPr>
          <p:cNvSpPr txBox="1"/>
          <p:nvPr/>
        </p:nvSpPr>
        <p:spPr>
          <a:xfrm>
            <a:off x="5320626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0.056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2C8E54B-B073-2A46-816C-51958D1F11C6}"/>
              </a:ext>
            </a:extLst>
          </p:cNvPr>
          <p:cNvSpPr/>
          <p:nvPr/>
        </p:nvSpPr>
        <p:spPr>
          <a:xfrm>
            <a:off x="7010908" y="167202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2C9787-F43E-EF4D-909E-DFDEA5EE19C5}"/>
              </a:ext>
            </a:extLst>
          </p:cNvPr>
          <p:cNvSpPr>
            <a:spLocks noChangeAspect="1"/>
          </p:cNvSpPr>
          <p:nvPr/>
        </p:nvSpPr>
        <p:spPr>
          <a:xfrm>
            <a:off x="8056495" y="180829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F2A3BC-8FD9-E644-BA3C-439727E4A9E1}"/>
              </a:ext>
            </a:extLst>
          </p:cNvPr>
          <p:cNvSpPr txBox="1"/>
          <p:nvPr/>
        </p:nvSpPr>
        <p:spPr>
          <a:xfrm>
            <a:off x="7319088" y="125657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C1E3435-AB6D-1C43-8140-FD11CAB53313}"/>
              </a:ext>
            </a:extLst>
          </p:cNvPr>
          <p:cNvSpPr/>
          <p:nvPr/>
        </p:nvSpPr>
        <p:spPr>
          <a:xfrm>
            <a:off x="935402" y="316974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8E11988-DC26-0C4A-AD41-1F4127C0136C}"/>
              </a:ext>
            </a:extLst>
          </p:cNvPr>
          <p:cNvSpPr txBox="1"/>
          <p:nvPr/>
        </p:nvSpPr>
        <p:spPr>
          <a:xfrm>
            <a:off x="950294" y="325294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27F314-BFDF-3140-AD26-9917E7FD9FC5}"/>
              </a:ext>
            </a:extLst>
          </p:cNvPr>
          <p:cNvSpPr>
            <a:spLocks noChangeAspect="1"/>
          </p:cNvSpPr>
          <p:nvPr/>
        </p:nvSpPr>
        <p:spPr>
          <a:xfrm>
            <a:off x="1453061" y="330164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CA1AA9-626D-584D-947D-C5E6BF5B60BF}"/>
              </a:ext>
            </a:extLst>
          </p:cNvPr>
          <p:cNvSpPr>
            <a:spLocks noChangeAspect="1"/>
          </p:cNvSpPr>
          <p:nvPr/>
        </p:nvSpPr>
        <p:spPr>
          <a:xfrm>
            <a:off x="1929367" y="330164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58ABFA-C401-514E-AEC2-E369E3C2C13E}"/>
              </a:ext>
            </a:extLst>
          </p:cNvPr>
          <p:cNvSpPr txBox="1"/>
          <p:nvPr/>
        </p:nvSpPr>
        <p:spPr>
          <a:xfrm>
            <a:off x="1407089" y="3591495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7608B9-FD98-184B-B3B1-20C3CB314A17}"/>
              </a:ext>
            </a:extLst>
          </p:cNvPr>
          <p:cNvSpPr txBox="1"/>
          <p:nvPr/>
        </p:nvSpPr>
        <p:spPr>
          <a:xfrm>
            <a:off x="1251980" y="276464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534C091-B38C-8447-90DA-8733446F0510}"/>
              </a:ext>
            </a:extLst>
          </p:cNvPr>
          <p:cNvSpPr/>
          <p:nvPr/>
        </p:nvSpPr>
        <p:spPr>
          <a:xfrm>
            <a:off x="2942262" y="3196537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3F4B03-D540-774A-ACD0-CA171621CEF6}"/>
              </a:ext>
            </a:extLst>
          </p:cNvPr>
          <p:cNvSpPr>
            <a:spLocks noChangeAspect="1"/>
          </p:cNvSpPr>
          <p:nvPr/>
        </p:nvSpPr>
        <p:spPr>
          <a:xfrm>
            <a:off x="3481614" y="332906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BCBB83D-B414-6B42-9216-2B7025C2C8F4}"/>
              </a:ext>
            </a:extLst>
          </p:cNvPr>
          <p:cNvSpPr txBox="1"/>
          <p:nvPr/>
        </p:nvSpPr>
        <p:spPr>
          <a:xfrm>
            <a:off x="3250442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0.054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9649AB0-A1B0-B540-B0C7-03EF9A24BE54}"/>
              </a:ext>
            </a:extLst>
          </p:cNvPr>
          <p:cNvSpPr/>
          <p:nvPr/>
        </p:nvSpPr>
        <p:spPr>
          <a:xfrm>
            <a:off x="4994345" y="3228923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B0F4649-3F75-034F-8F0A-70F52BAC0F19}"/>
              </a:ext>
            </a:extLst>
          </p:cNvPr>
          <p:cNvSpPr txBox="1"/>
          <p:nvPr/>
        </p:nvSpPr>
        <p:spPr>
          <a:xfrm>
            <a:off x="5000841" y="3269379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5E1197-094D-A24A-A3D4-AF29264CC221}"/>
              </a:ext>
            </a:extLst>
          </p:cNvPr>
          <p:cNvSpPr>
            <a:spLocks noChangeAspect="1"/>
          </p:cNvSpPr>
          <p:nvPr/>
        </p:nvSpPr>
        <p:spPr>
          <a:xfrm>
            <a:off x="5979914" y="3318087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21A8024-FC81-A748-9175-B08EA67C5F53}"/>
              </a:ext>
            </a:extLst>
          </p:cNvPr>
          <p:cNvSpPr txBox="1"/>
          <p:nvPr/>
        </p:nvSpPr>
        <p:spPr>
          <a:xfrm>
            <a:off x="5302527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54AD371-F44C-9A4D-89A0-4950762D72B6}"/>
              </a:ext>
            </a:extLst>
          </p:cNvPr>
          <p:cNvSpPr/>
          <p:nvPr/>
        </p:nvSpPr>
        <p:spPr>
          <a:xfrm>
            <a:off x="6992809" y="3212976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4F8077A-58BE-564A-92BE-16A08E63A21D}"/>
              </a:ext>
            </a:extLst>
          </p:cNvPr>
          <p:cNvSpPr txBox="1"/>
          <p:nvPr/>
        </p:nvSpPr>
        <p:spPr>
          <a:xfrm>
            <a:off x="7300989" y="279751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0.126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26140AC0-DE23-E140-80EB-5AE139890711}"/>
              </a:ext>
            </a:extLst>
          </p:cNvPr>
          <p:cNvSpPr/>
          <p:nvPr/>
        </p:nvSpPr>
        <p:spPr>
          <a:xfrm>
            <a:off x="1007410" y="4825932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BF65274-F665-8E4E-B6AF-6B91C4496BD7}"/>
              </a:ext>
            </a:extLst>
          </p:cNvPr>
          <p:cNvSpPr txBox="1"/>
          <p:nvPr/>
        </p:nvSpPr>
        <p:spPr>
          <a:xfrm>
            <a:off x="1022302" y="4909124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026356-33D9-CA45-9CD1-517E03EDD9A9}"/>
              </a:ext>
            </a:extLst>
          </p:cNvPr>
          <p:cNvSpPr>
            <a:spLocks noChangeAspect="1"/>
          </p:cNvSpPr>
          <p:nvPr/>
        </p:nvSpPr>
        <p:spPr>
          <a:xfrm>
            <a:off x="1525069" y="495783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42C49CB-61F4-594C-8EBC-7859768CE945}"/>
              </a:ext>
            </a:extLst>
          </p:cNvPr>
          <p:cNvSpPr txBox="1"/>
          <p:nvPr/>
        </p:nvSpPr>
        <p:spPr>
          <a:xfrm>
            <a:off x="1479097" y="524767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0CA573C-4C33-C447-AE5C-53B41918C1B7}"/>
              </a:ext>
            </a:extLst>
          </p:cNvPr>
          <p:cNvSpPr txBox="1"/>
          <p:nvPr/>
        </p:nvSpPr>
        <p:spPr>
          <a:xfrm>
            <a:off x="1323988" y="442082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0.060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6643C90-40B1-8443-BD86-DCEB6C00A47E}"/>
              </a:ext>
            </a:extLst>
          </p:cNvPr>
          <p:cNvSpPr/>
          <p:nvPr/>
        </p:nvSpPr>
        <p:spPr>
          <a:xfrm>
            <a:off x="3014270" y="485272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534CD-8C74-5746-AA64-759C3CE03414}"/>
              </a:ext>
            </a:extLst>
          </p:cNvPr>
          <p:cNvSpPr>
            <a:spLocks noChangeAspect="1"/>
          </p:cNvSpPr>
          <p:nvPr/>
        </p:nvSpPr>
        <p:spPr>
          <a:xfrm>
            <a:off x="3553622" y="498525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F66E3B7-C801-714B-88BF-E76BB97F7079}"/>
              </a:ext>
            </a:extLst>
          </p:cNvPr>
          <p:cNvSpPr txBox="1"/>
          <p:nvPr/>
        </p:nvSpPr>
        <p:spPr>
          <a:xfrm>
            <a:off x="3322450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0.090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457248-526A-C840-B74C-C3E2D0D44987}"/>
              </a:ext>
            </a:extLst>
          </p:cNvPr>
          <p:cNvSpPr/>
          <p:nvPr/>
        </p:nvSpPr>
        <p:spPr>
          <a:xfrm>
            <a:off x="5057957" y="484237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A788029-C41F-E14C-9B1D-7D28D1960C34}"/>
              </a:ext>
            </a:extLst>
          </p:cNvPr>
          <p:cNvSpPr txBox="1"/>
          <p:nvPr/>
        </p:nvSpPr>
        <p:spPr>
          <a:xfrm>
            <a:off x="5072849" y="4925563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B16D3F92-35A8-514F-BC81-1A3FB92483CB}"/>
              </a:ext>
            </a:extLst>
          </p:cNvPr>
          <p:cNvSpPr txBox="1"/>
          <p:nvPr/>
        </p:nvSpPr>
        <p:spPr>
          <a:xfrm>
            <a:off x="5529644" y="5264118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4740ACC-2212-BA4A-86A0-B42849EAF1BE}"/>
              </a:ext>
            </a:extLst>
          </p:cNvPr>
          <p:cNvSpPr txBox="1"/>
          <p:nvPr/>
        </p:nvSpPr>
        <p:spPr>
          <a:xfrm>
            <a:off x="5374535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0.140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5C263C-244F-F943-B350-AA6AEE2ADFFB}"/>
              </a:ext>
            </a:extLst>
          </p:cNvPr>
          <p:cNvSpPr/>
          <p:nvPr/>
        </p:nvSpPr>
        <p:spPr>
          <a:xfrm>
            <a:off x="7064817" y="486916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866EDE8-8AA9-5B40-AEDB-4F745CFAC24F}"/>
              </a:ext>
            </a:extLst>
          </p:cNvPr>
          <p:cNvSpPr txBox="1"/>
          <p:nvPr/>
        </p:nvSpPr>
        <p:spPr>
          <a:xfrm>
            <a:off x="7536504" y="529090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D67A6AF-5B8D-9C4D-947F-9D982AC1A49F}"/>
              </a:ext>
            </a:extLst>
          </p:cNvPr>
          <p:cNvSpPr txBox="1"/>
          <p:nvPr/>
        </p:nvSpPr>
        <p:spPr>
          <a:xfrm>
            <a:off x="7372997" y="44537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0.210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CCCEECD-9891-4C47-B512-A9CBD005D088}"/>
              </a:ext>
            </a:extLst>
          </p:cNvPr>
          <p:cNvSpPr>
            <a:spLocks noChangeAspect="1"/>
          </p:cNvSpPr>
          <p:nvPr/>
        </p:nvSpPr>
        <p:spPr>
          <a:xfrm>
            <a:off x="1907704" y="1772816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E48CE3-8ED4-EF47-9F91-ADB416CFFF21}"/>
              </a:ext>
            </a:extLst>
          </p:cNvPr>
          <p:cNvSpPr>
            <a:spLocks noChangeAspect="1"/>
          </p:cNvSpPr>
          <p:nvPr/>
        </p:nvSpPr>
        <p:spPr>
          <a:xfrm>
            <a:off x="5532609" y="178873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66F261-FEAF-BB4F-A362-3A70EE6E5C0B}"/>
              </a:ext>
            </a:extLst>
          </p:cNvPr>
          <p:cNvSpPr>
            <a:spLocks noChangeAspect="1"/>
          </p:cNvSpPr>
          <p:nvPr/>
        </p:nvSpPr>
        <p:spPr>
          <a:xfrm>
            <a:off x="6002548" y="178721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6BD386B-E1CC-BE4B-A394-FFD287034D72}"/>
              </a:ext>
            </a:extLst>
          </p:cNvPr>
          <p:cNvSpPr>
            <a:spLocks noChangeAspect="1"/>
          </p:cNvSpPr>
          <p:nvPr/>
        </p:nvSpPr>
        <p:spPr>
          <a:xfrm>
            <a:off x="7550260" y="180880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6FE445-8E43-4048-811E-8A4F6EDC98B8}"/>
              </a:ext>
            </a:extLst>
          </p:cNvPr>
          <p:cNvSpPr>
            <a:spLocks noChangeAspect="1"/>
          </p:cNvSpPr>
          <p:nvPr/>
        </p:nvSpPr>
        <p:spPr>
          <a:xfrm>
            <a:off x="5565040" y="331483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5C8800-A46C-6C46-A364-E13F538E504C}"/>
              </a:ext>
            </a:extLst>
          </p:cNvPr>
          <p:cNvSpPr>
            <a:spLocks noChangeAspect="1"/>
          </p:cNvSpPr>
          <p:nvPr/>
        </p:nvSpPr>
        <p:spPr>
          <a:xfrm>
            <a:off x="7532161" y="3356446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3F67487-8470-C44E-A616-0A0851015E6E}"/>
              </a:ext>
            </a:extLst>
          </p:cNvPr>
          <p:cNvSpPr>
            <a:spLocks noChangeAspect="1"/>
          </p:cNvSpPr>
          <p:nvPr/>
        </p:nvSpPr>
        <p:spPr>
          <a:xfrm>
            <a:off x="1987033" y="4971015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A6C72D0-540F-014A-9E0F-9D4154EA0A1C}"/>
              </a:ext>
            </a:extLst>
          </p:cNvPr>
          <p:cNvSpPr>
            <a:spLocks noChangeAspect="1"/>
          </p:cNvSpPr>
          <p:nvPr/>
        </p:nvSpPr>
        <p:spPr>
          <a:xfrm>
            <a:off x="4029695" y="499917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D7E0CD-9458-FE49-8A8C-CCE2D1D46BF4}"/>
              </a:ext>
            </a:extLst>
          </p:cNvPr>
          <p:cNvSpPr>
            <a:spLocks noChangeAspect="1"/>
          </p:cNvSpPr>
          <p:nvPr/>
        </p:nvSpPr>
        <p:spPr>
          <a:xfrm>
            <a:off x="5615341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60C68BB-EEF2-9D42-9584-6C94AA82DDF3}"/>
              </a:ext>
            </a:extLst>
          </p:cNvPr>
          <p:cNvSpPr>
            <a:spLocks noChangeAspect="1"/>
          </p:cNvSpPr>
          <p:nvPr/>
        </p:nvSpPr>
        <p:spPr>
          <a:xfrm>
            <a:off x="6020765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FA1140-59AA-6F4E-B14E-E0DCB4D6F488}"/>
              </a:ext>
            </a:extLst>
          </p:cNvPr>
          <p:cNvSpPr>
            <a:spLocks noChangeAspect="1"/>
          </p:cNvSpPr>
          <p:nvPr/>
        </p:nvSpPr>
        <p:spPr>
          <a:xfrm>
            <a:off x="7574007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CFD473-E4A1-2745-B461-60D66CE646F1}"/>
              </a:ext>
            </a:extLst>
          </p:cNvPr>
          <p:cNvSpPr>
            <a:spLocks noChangeAspect="1"/>
          </p:cNvSpPr>
          <p:nvPr/>
        </p:nvSpPr>
        <p:spPr>
          <a:xfrm>
            <a:off x="7979431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D12CE47-B22C-0F47-A02B-97754903E717}"/>
              </a:ext>
            </a:extLst>
          </p:cNvPr>
          <p:cNvSpPr>
            <a:spLocks noChangeAspect="1"/>
          </p:cNvSpPr>
          <p:nvPr/>
        </p:nvSpPr>
        <p:spPr>
          <a:xfrm>
            <a:off x="8006220" y="3341206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F414A9-CD88-9A4E-A485-5AAF1FC1EA6E}"/>
              </a:ext>
            </a:extLst>
          </p:cNvPr>
          <p:cNvSpPr>
            <a:spLocks noChangeAspect="1"/>
          </p:cNvSpPr>
          <p:nvPr/>
        </p:nvSpPr>
        <p:spPr>
          <a:xfrm>
            <a:off x="3905137" y="332906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25E254-F15F-AC4C-B7CB-8D6CCBF87474}"/>
              </a:ext>
            </a:extLst>
          </p:cNvPr>
          <p:cNvSpPr txBox="1"/>
          <p:nvPr/>
        </p:nvSpPr>
        <p:spPr>
          <a:xfrm>
            <a:off x="3354274" y="6236908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Marginal </a:t>
            </a:r>
            <a:r>
              <a:rPr lang="de-DE" dirty="0" err="1"/>
              <a:t>Probability</a:t>
            </a:r>
            <a:endParaRPr lang="de-DE" dirty="0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EA997AEB-3D4A-2D4D-9C05-7EDF21ED5BCC}"/>
              </a:ext>
            </a:extLst>
          </p:cNvPr>
          <p:cNvSpPr/>
          <p:nvPr/>
        </p:nvSpPr>
        <p:spPr>
          <a:xfrm>
            <a:off x="6838051" y="4420247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6" name="Abgerundetes Rechteck 75">
            <a:extLst>
              <a:ext uri="{FF2B5EF4-FFF2-40B4-BE49-F238E27FC236}">
                <a16:creationId xmlns:a16="http://schemas.microsoft.com/office/drawing/2014/main" id="{1FF05C3B-1527-894B-BBB9-7DC37AB334C0}"/>
              </a:ext>
            </a:extLst>
          </p:cNvPr>
          <p:cNvSpPr/>
          <p:nvPr/>
        </p:nvSpPr>
        <p:spPr>
          <a:xfrm>
            <a:off x="727969" y="1193892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EF13C62C-208A-614F-8A37-B1C088FF1928}"/>
              </a:ext>
            </a:extLst>
          </p:cNvPr>
          <p:cNvSpPr/>
          <p:nvPr/>
        </p:nvSpPr>
        <p:spPr>
          <a:xfrm>
            <a:off x="2718369" y="1193892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742659FB-658A-3048-991E-D30990212A38}"/>
              </a:ext>
            </a:extLst>
          </p:cNvPr>
          <p:cNvSpPr/>
          <p:nvPr/>
        </p:nvSpPr>
        <p:spPr>
          <a:xfrm>
            <a:off x="4786791" y="1193892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5" name="Abgerundetes Rechteck 84">
            <a:extLst>
              <a:ext uri="{FF2B5EF4-FFF2-40B4-BE49-F238E27FC236}">
                <a16:creationId xmlns:a16="http://schemas.microsoft.com/office/drawing/2014/main" id="{7328B70F-10F6-EB44-B030-BC898A238543}"/>
              </a:ext>
            </a:extLst>
          </p:cNvPr>
          <p:cNvSpPr/>
          <p:nvPr/>
        </p:nvSpPr>
        <p:spPr>
          <a:xfrm>
            <a:off x="727969" y="2768840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9EE425D6-BE9F-634D-862B-DA3D5C02D32F}"/>
              </a:ext>
            </a:extLst>
          </p:cNvPr>
          <p:cNvSpPr/>
          <p:nvPr/>
        </p:nvSpPr>
        <p:spPr>
          <a:xfrm>
            <a:off x="719572" y="4406328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FAAC70D9-B3D2-4548-A5B1-D4DE051FE13B}"/>
              </a:ext>
            </a:extLst>
          </p:cNvPr>
          <p:cNvSpPr/>
          <p:nvPr/>
        </p:nvSpPr>
        <p:spPr>
          <a:xfrm>
            <a:off x="4757163" y="4420247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0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1C9B9-A0FA-B149-8C18-5B9A6DBF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(PLP)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FAD72-381A-3746-A8C4-3AC86E98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devised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Poole </a:t>
            </a:r>
            <a:r>
              <a:rPr lang="de-DE" dirty="0" err="1"/>
              <a:t>and</a:t>
            </a:r>
            <a:r>
              <a:rPr lang="de-DE" dirty="0"/>
              <a:t> Sato in </a:t>
            </a:r>
            <a:r>
              <a:rPr lang="de-DE" dirty="0" err="1"/>
              <a:t>the</a:t>
            </a:r>
            <a:r>
              <a:rPr lang="de-DE" dirty="0"/>
              <a:t> 90s.</a:t>
            </a:r>
          </a:p>
          <a:p>
            <a:r>
              <a:rPr lang="de-DE" dirty="0" err="1"/>
              <a:t>built</a:t>
            </a:r>
            <a:r>
              <a:rPr lang="de-DE" dirty="0"/>
              <a:t> 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Prolog</a:t>
            </a:r>
          </a:p>
          <a:p>
            <a:r>
              <a:rPr lang="de-DE" dirty="0"/>
              <a:t>upgrade </a:t>
            </a:r>
            <a:r>
              <a:rPr lang="de-DE" dirty="0" err="1"/>
              <a:t>directed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</a:p>
          <a:p>
            <a:r>
              <a:rPr lang="de-DE" dirty="0" err="1"/>
              <a:t>Generalises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(</a:t>
            </a:r>
            <a:r>
              <a:rPr lang="de-DE" dirty="0" err="1"/>
              <a:t>Suciu</a:t>
            </a:r>
            <a:r>
              <a:rPr lang="de-DE" dirty="0"/>
              <a:t> et al.) </a:t>
            </a:r>
          </a:p>
          <a:p>
            <a:r>
              <a:rPr lang="de-DE" dirty="0" err="1"/>
              <a:t>combines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 / expressive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(Turing </a:t>
            </a:r>
            <a:r>
              <a:rPr lang="de-DE" dirty="0" err="1"/>
              <a:t>equivalent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</a:p>
          <a:p>
            <a:r>
              <a:rPr lang="de-DE" dirty="0" err="1"/>
              <a:t>Implementations</a:t>
            </a:r>
            <a:r>
              <a:rPr lang="de-DE" dirty="0"/>
              <a:t>: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3179BC-F4DA-F545-9CAF-40B50179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20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040691-E3D1-CF4E-B523-4524DB0BC069}"/>
              </a:ext>
            </a:extLst>
          </p:cNvPr>
          <p:cNvSpPr/>
          <p:nvPr/>
        </p:nvSpPr>
        <p:spPr>
          <a:xfrm>
            <a:off x="953501" y="162880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el 5">
                <a:extLst>
                  <a:ext uri="{FF2B5EF4-FFF2-40B4-BE49-F238E27FC236}">
                    <a16:creationId xmlns:a16="http://schemas.microsoft.com/office/drawing/2014/main" id="{71468498-8936-6B4B-9214-0499ADB746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9299"/>
                <a:ext cx="8229600" cy="718064"/>
              </a:xfrm>
            </p:spPr>
            <p:txBody>
              <a:bodyPr/>
              <a:lstStyle/>
              <a:p>
                <a:r>
                  <a:rPr lang="de-DE" sz="2200" dirty="0"/>
                  <a:t>P(</a:t>
                </a:r>
                <a:r>
                  <a:rPr lang="de-DE" sz="2200" dirty="0" err="1">
                    <a:latin typeface="Courier" pitchFamily="2" charset="0"/>
                  </a:rPr>
                  <a:t>win|col</a:t>
                </a:r>
                <a:r>
                  <a:rPr lang="de-DE" sz="2200" dirty="0">
                    <a:latin typeface="Courier" pitchFamily="2" charset="0"/>
                  </a:rPr>
                  <a:t>(2,green)</a:t>
                </a:r>
                <a:r>
                  <a:rPr lang="de-DE" sz="2200" dirty="0"/>
                  <a:t>)  = 0.036/0.3= 0.12</a:t>
                </a:r>
                <a:br>
                  <a:rPr lang="de-DE" sz="2200" dirty="0"/>
                </a:br>
                <a:r>
                  <a:rPr lang="de-DE" sz="2200" dirty="0"/>
                  <a:t>P</a:t>
                </a:r>
                <a:r>
                  <a:rPr lang="de-DE" sz="2200" dirty="0">
                    <a:latin typeface="Courier" pitchFamily="2" charset="0"/>
                  </a:rPr>
                  <a:t>(</a:t>
                </a:r>
                <a:r>
                  <a:rPr lang="de-DE" sz="2200" dirty="0" err="1">
                    <a:latin typeface="Courier" pitchFamily="2" charset="0"/>
                  </a:rPr>
                  <a:t>win,col</a:t>
                </a:r>
                <a:r>
                  <a:rPr lang="de-DE" sz="2200" dirty="0">
                    <a:latin typeface="Courier" pitchFamily="2" charset="0"/>
                  </a:rPr>
                  <a:t>(2,green)</a:t>
                </a:r>
                <a:r>
                  <a:rPr lang="de-DE" sz="2200" dirty="0"/>
                  <a:t>)/P(</a:t>
                </a:r>
                <a:r>
                  <a:rPr lang="de-DE" sz="2200" dirty="0" err="1">
                    <a:latin typeface="Courier" pitchFamily="2" charset="0"/>
                  </a:rPr>
                  <a:t>col</a:t>
                </a:r>
                <a:r>
                  <a:rPr lang="de-DE" sz="2200" dirty="0">
                    <a:latin typeface="Courier" pitchFamily="2" charset="0"/>
                  </a:rPr>
                  <a:t>(2,green</a:t>
                </a:r>
                <a:r>
                  <a:rPr lang="de-DE" sz="2200" dirty="0"/>
                  <a:t>))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sz="2200" b="0" i="0" smtClean="0">
                        <a:solidFill>
                          <a:srgbClr val="76D6FF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de-DE" sz="2200" dirty="0"/>
                  <a:t> </a:t>
                </a:r>
              </a:p>
            </p:txBody>
          </p:sp>
        </mc:Choice>
        <mc:Fallback xmlns="">
          <p:sp>
            <p:nvSpPr>
              <p:cNvPr id="6" name="Titel 5">
                <a:extLst>
                  <a:ext uri="{FF2B5EF4-FFF2-40B4-BE49-F238E27FC236}">
                    <a16:creationId xmlns:a16="http://schemas.microsoft.com/office/drawing/2014/main" id="{71468498-8936-6B4B-9214-0499ADB74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9299"/>
                <a:ext cx="8229600" cy="718064"/>
              </a:xfrm>
              <a:blipFill>
                <a:blip r:embed="rId2"/>
                <a:stretch>
                  <a:fillRect l="-1080" t="-6897" b="-224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91926F-722D-664C-AE79-AEBD15798F80}"/>
              </a:ext>
            </a:extLst>
          </p:cNvPr>
          <p:cNvSpPr txBox="1"/>
          <p:nvPr/>
        </p:nvSpPr>
        <p:spPr>
          <a:xfrm>
            <a:off x="968393" y="1711992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62B8D0-A31A-694C-95D2-C88531FB389E}"/>
              </a:ext>
            </a:extLst>
          </p:cNvPr>
          <p:cNvSpPr>
            <a:spLocks noChangeAspect="1"/>
          </p:cNvSpPr>
          <p:nvPr/>
        </p:nvSpPr>
        <p:spPr>
          <a:xfrm>
            <a:off x="1471160" y="176070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01823-9DF6-A549-B8B3-CCF0B82C8644}"/>
              </a:ext>
            </a:extLst>
          </p:cNvPr>
          <p:cNvSpPr txBox="1"/>
          <p:nvPr/>
        </p:nvSpPr>
        <p:spPr>
          <a:xfrm>
            <a:off x="1425188" y="205054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8BF09E-3EAF-5A4D-883E-30933E335A08}"/>
              </a:ext>
            </a:extLst>
          </p:cNvPr>
          <p:cNvSpPr txBox="1"/>
          <p:nvPr/>
        </p:nvSpPr>
        <p:spPr>
          <a:xfrm>
            <a:off x="1270079" y="12236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55EAF39-E62A-984B-B543-9457E38D145B}"/>
              </a:ext>
            </a:extLst>
          </p:cNvPr>
          <p:cNvSpPr/>
          <p:nvPr/>
        </p:nvSpPr>
        <p:spPr>
          <a:xfrm>
            <a:off x="2960361" y="165558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F4AB52-A7D8-A246-951A-03699FA3804C}"/>
              </a:ext>
            </a:extLst>
          </p:cNvPr>
          <p:cNvSpPr>
            <a:spLocks noChangeAspect="1"/>
          </p:cNvSpPr>
          <p:nvPr/>
        </p:nvSpPr>
        <p:spPr>
          <a:xfrm>
            <a:off x="3499713" y="1788120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B43BF-224C-B54D-B28A-3BD40E34B930}"/>
              </a:ext>
            </a:extLst>
          </p:cNvPr>
          <p:cNvSpPr>
            <a:spLocks noChangeAspect="1"/>
          </p:cNvSpPr>
          <p:nvPr/>
        </p:nvSpPr>
        <p:spPr>
          <a:xfrm>
            <a:off x="4005948" y="1791859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4BE0F9-1171-AF46-920C-6E73911939E6}"/>
              </a:ext>
            </a:extLst>
          </p:cNvPr>
          <p:cNvSpPr txBox="1"/>
          <p:nvPr/>
        </p:nvSpPr>
        <p:spPr>
          <a:xfrm>
            <a:off x="3432048" y="207733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C5DFEB3-8AE8-DC4F-9DB9-1E9A43382667}"/>
              </a:ext>
            </a:extLst>
          </p:cNvPr>
          <p:cNvSpPr txBox="1"/>
          <p:nvPr/>
        </p:nvSpPr>
        <p:spPr>
          <a:xfrm>
            <a:off x="3268541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8E1BEEF-F678-5A4B-9B94-76B9C1D05DCD}"/>
              </a:ext>
            </a:extLst>
          </p:cNvPr>
          <p:cNvSpPr/>
          <p:nvPr/>
        </p:nvSpPr>
        <p:spPr>
          <a:xfrm>
            <a:off x="5004048" y="1645239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5194AA8-13C3-A146-8922-86BE6B53D105}"/>
              </a:ext>
            </a:extLst>
          </p:cNvPr>
          <p:cNvSpPr txBox="1"/>
          <p:nvPr/>
        </p:nvSpPr>
        <p:spPr>
          <a:xfrm>
            <a:off x="5018940" y="1728431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47E04F3-8F52-824A-9647-143CDC81F2FB}"/>
              </a:ext>
            </a:extLst>
          </p:cNvPr>
          <p:cNvSpPr txBox="1"/>
          <p:nvPr/>
        </p:nvSpPr>
        <p:spPr>
          <a:xfrm>
            <a:off x="5475735" y="2066986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0ADAEA9-A01B-874A-AA02-1A4E90CBF2EB}"/>
              </a:ext>
            </a:extLst>
          </p:cNvPr>
          <p:cNvSpPr txBox="1"/>
          <p:nvPr/>
        </p:nvSpPr>
        <p:spPr>
          <a:xfrm>
            <a:off x="5320626" y="12401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0.056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2C8E54B-B073-2A46-816C-51958D1F11C6}"/>
              </a:ext>
            </a:extLst>
          </p:cNvPr>
          <p:cNvSpPr/>
          <p:nvPr/>
        </p:nvSpPr>
        <p:spPr>
          <a:xfrm>
            <a:off x="7010908" y="167202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F2C9787-F43E-EF4D-909E-DFDEA5EE19C5}"/>
              </a:ext>
            </a:extLst>
          </p:cNvPr>
          <p:cNvSpPr>
            <a:spLocks noChangeAspect="1"/>
          </p:cNvSpPr>
          <p:nvPr/>
        </p:nvSpPr>
        <p:spPr>
          <a:xfrm>
            <a:off x="8056495" y="180829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F2A3BC-8FD9-E644-BA3C-439727E4A9E1}"/>
              </a:ext>
            </a:extLst>
          </p:cNvPr>
          <p:cNvSpPr txBox="1"/>
          <p:nvPr/>
        </p:nvSpPr>
        <p:spPr>
          <a:xfrm>
            <a:off x="7319088" y="125657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C1E3435-AB6D-1C43-8140-FD11CAB53313}"/>
              </a:ext>
            </a:extLst>
          </p:cNvPr>
          <p:cNvSpPr/>
          <p:nvPr/>
        </p:nvSpPr>
        <p:spPr>
          <a:xfrm>
            <a:off x="935402" y="3169748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8E11988-DC26-0C4A-AD41-1F4127C0136C}"/>
              </a:ext>
            </a:extLst>
          </p:cNvPr>
          <p:cNvSpPr txBox="1"/>
          <p:nvPr/>
        </p:nvSpPr>
        <p:spPr>
          <a:xfrm>
            <a:off x="950294" y="3252940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27F314-BFDF-3140-AD26-9917E7FD9FC5}"/>
              </a:ext>
            </a:extLst>
          </p:cNvPr>
          <p:cNvSpPr>
            <a:spLocks noChangeAspect="1"/>
          </p:cNvSpPr>
          <p:nvPr/>
        </p:nvSpPr>
        <p:spPr>
          <a:xfrm>
            <a:off x="1453061" y="330164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CA1AA9-626D-584D-947D-C5E6BF5B60BF}"/>
              </a:ext>
            </a:extLst>
          </p:cNvPr>
          <p:cNvSpPr>
            <a:spLocks noChangeAspect="1"/>
          </p:cNvSpPr>
          <p:nvPr/>
        </p:nvSpPr>
        <p:spPr>
          <a:xfrm>
            <a:off x="1929367" y="330164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58ABFA-C401-514E-AEC2-E369E3C2C13E}"/>
              </a:ext>
            </a:extLst>
          </p:cNvPr>
          <p:cNvSpPr txBox="1"/>
          <p:nvPr/>
        </p:nvSpPr>
        <p:spPr>
          <a:xfrm>
            <a:off x="1407089" y="3591495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7608B9-FD98-184B-B3B1-20C3CB314A17}"/>
              </a:ext>
            </a:extLst>
          </p:cNvPr>
          <p:cNvSpPr txBox="1"/>
          <p:nvPr/>
        </p:nvSpPr>
        <p:spPr>
          <a:xfrm>
            <a:off x="1251980" y="276464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0.036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534C091-B38C-8447-90DA-8733446F0510}"/>
              </a:ext>
            </a:extLst>
          </p:cNvPr>
          <p:cNvSpPr/>
          <p:nvPr/>
        </p:nvSpPr>
        <p:spPr>
          <a:xfrm>
            <a:off x="2942262" y="3196537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3F4B03-D540-774A-ACD0-CA171621CEF6}"/>
              </a:ext>
            </a:extLst>
          </p:cNvPr>
          <p:cNvSpPr>
            <a:spLocks noChangeAspect="1"/>
          </p:cNvSpPr>
          <p:nvPr/>
        </p:nvSpPr>
        <p:spPr>
          <a:xfrm>
            <a:off x="3481614" y="332906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4BCBB83D-B414-6B42-9216-2B7025C2C8F4}"/>
              </a:ext>
            </a:extLst>
          </p:cNvPr>
          <p:cNvSpPr txBox="1"/>
          <p:nvPr/>
        </p:nvSpPr>
        <p:spPr>
          <a:xfrm>
            <a:off x="3250442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0.054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9649AB0-A1B0-B540-B0C7-03EF9A24BE54}"/>
              </a:ext>
            </a:extLst>
          </p:cNvPr>
          <p:cNvSpPr/>
          <p:nvPr/>
        </p:nvSpPr>
        <p:spPr>
          <a:xfrm>
            <a:off x="4994345" y="3228923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B0F4649-3F75-034F-8F0A-70F52BAC0F19}"/>
              </a:ext>
            </a:extLst>
          </p:cNvPr>
          <p:cNvSpPr txBox="1"/>
          <p:nvPr/>
        </p:nvSpPr>
        <p:spPr>
          <a:xfrm>
            <a:off x="5000841" y="3269379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5E1197-094D-A24A-A3D4-AF29264CC221}"/>
              </a:ext>
            </a:extLst>
          </p:cNvPr>
          <p:cNvSpPr>
            <a:spLocks noChangeAspect="1"/>
          </p:cNvSpPr>
          <p:nvPr/>
        </p:nvSpPr>
        <p:spPr>
          <a:xfrm>
            <a:off x="5979914" y="3318087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21A8024-FC81-A748-9175-B08EA67C5F53}"/>
              </a:ext>
            </a:extLst>
          </p:cNvPr>
          <p:cNvSpPr txBox="1"/>
          <p:nvPr/>
        </p:nvSpPr>
        <p:spPr>
          <a:xfrm>
            <a:off x="5302527" y="27810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0.084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54AD371-F44C-9A4D-89A0-4950762D72B6}"/>
              </a:ext>
            </a:extLst>
          </p:cNvPr>
          <p:cNvSpPr/>
          <p:nvPr/>
        </p:nvSpPr>
        <p:spPr>
          <a:xfrm>
            <a:off x="6992809" y="3212976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4F8077A-58BE-564A-92BE-16A08E63A21D}"/>
              </a:ext>
            </a:extLst>
          </p:cNvPr>
          <p:cNvSpPr txBox="1"/>
          <p:nvPr/>
        </p:nvSpPr>
        <p:spPr>
          <a:xfrm>
            <a:off x="7300989" y="279751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0.126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26140AC0-DE23-E140-80EB-5AE139890711}"/>
              </a:ext>
            </a:extLst>
          </p:cNvPr>
          <p:cNvSpPr/>
          <p:nvPr/>
        </p:nvSpPr>
        <p:spPr>
          <a:xfrm>
            <a:off x="1007410" y="4825932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BF65274-F665-8E4E-B6AF-6B91C4496BD7}"/>
              </a:ext>
            </a:extLst>
          </p:cNvPr>
          <p:cNvSpPr txBox="1"/>
          <p:nvPr/>
        </p:nvSpPr>
        <p:spPr>
          <a:xfrm>
            <a:off x="1022302" y="4909124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026356-33D9-CA45-9CD1-517E03EDD9A9}"/>
              </a:ext>
            </a:extLst>
          </p:cNvPr>
          <p:cNvSpPr>
            <a:spLocks noChangeAspect="1"/>
          </p:cNvSpPr>
          <p:nvPr/>
        </p:nvSpPr>
        <p:spPr>
          <a:xfrm>
            <a:off x="1525069" y="495783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42C49CB-61F4-594C-8EBC-7859768CE945}"/>
              </a:ext>
            </a:extLst>
          </p:cNvPr>
          <p:cNvSpPr txBox="1"/>
          <p:nvPr/>
        </p:nvSpPr>
        <p:spPr>
          <a:xfrm>
            <a:off x="1479097" y="524767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0CA573C-4C33-C447-AE5C-53B41918C1B7}"/>
              </a:ext>
            </a:extLst>
          </p:cNvPr>
          <p:cNvSpPr txBox="1"/>
          <p:nvPr/>
        </p:nvSpPr>
        <p:spPr>
          <a:xfrm>
            <a:off x="1323988" y="442082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0.060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06643C90-40B1-8443-BD86-DCEB6C00A47E}"/>
              </a:ext>
            </a:extLst>
          </p:cNvPr>
          <p:cNvSpPr/>
          <p:nvPr/>
        </p:nvSpPr>
        <p:spPr>
          <a:xfrm>
            <a:off x="3014270" y="485272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B534CD-8C74-5746-AA64-759C3CE03414}"/>
              </a:ext>
            </a:extLst>
          </p:cNvPr>
          <p:cNvSpPr>
            <a:spLocks noChangeAspect="1"/>
          </p:cNvSpPr>
          <p:nvPr/>
        </p:nvSpPr>
        <p:spPr>
          <a:xfrm>
            <a:off x="3553622" y="4985252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F66E3B7-C801-714B-88BF-E76BB97F7079}"/>
              </a:ext>
            </a:extLst>
          </p:cNvPr>
          <p:cNvSpPr txBox="1"/>
          <p:nvPr/>
        </p:nvSpPr>
        <p:spPr>
          <a:xfrm>
            <a:off x="3322450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0.090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84457248-526A-C840-B74C-C3E2D0D44987}"/>
              </a:ext>
            </a:extLst>
          </p:cNvPr>
          <p:cNvSpPr/>
          <p:nvPr/>
        </p:nvSpPr>
        <p:spPr>
          <a:xfrm>
            <a:off x="5057957" y="4842371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4A788029-C41F-E14C-9B1D-7D28D1960C34}"/>
              </a:ext>
            </a:extLst>
          </p:cNvPr>
          <p:cNvSpPr txBox="1"/>
          <p:nvPr/>
        </p:nvSpPr>
        <p:spPr>
          <a:xfrm>
            <a:off x="5072849" y="4925563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B16D3F92-35A8-514F-BC81-1A3FB92483CB}"/>
              </a:ext>
            </a:extLst>
          </p:cNvPr>
          <p:cNvSpPr txBox="1"/>
          <p:nvPr/>
        </p:nvSpPr>
        <p:spPr>
          <a:xfrm>
            <a:off x="5529644" y="5264118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4740ACC-2212-BA4A-86A0-B42849EAF1BE}"/>
              </a:ext>
            </a:extLst>
          </p:cNvPr>
          <p:cNvSpPr txBox="1"/>
          <p:nvPr/>
        </p:nvSpPr>
        <p:spPr>
          <a:xfrm>
            <a:off x="5374535" y="443726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0.140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5C263C-244F-F943-B350-AA6AEE2ADFFB}"/>
              </a:ext>
            </a:extLst>
          </p:cNvPr>
          <p:cNvSpPr/>
          <p:nvPr/>
        </p:nvSpPr>
        <p:spPr>
          <a:xfrm>
            <a:off x="7064817" y="4869160"/>
            <a:ext cx="132360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866EDE8-8AA9-5B40-AEDB-4F745CFAC24F}"/>
              </a:ext>
            </a:extLst>
          </p:cNvPr>
          <p:cNvSpPr txBox="1"/>
          <p:nvPr/>
        </p:nvSpPr>
        <p:spPr>
          <a:xfrm>
            <a:off x="7536504" y="529090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D67A6AF-5B8D-9C4D-947F-9D982AC1A49F}"/>
              </a:ext>
            </a:extLst>
          </p:cNvPr>
          <p:cNvSpPr txBox="1"/>
          <p:nvPr/>
        </p:nvSpPr>
        <p:spPr>
          <a:xfrm>
            <a:off x="7372997" y="44537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0.210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CCCEECD-9891-4C47-B512-A9CBD005D088}"/>
              </a:ext>
            </a:extLst>
          </p:cNvPr>
          <p:cNvSpPr>
            <a:spLocks noChangeAspect="1"/>
          </p:cNvSpPr>
          <p:nvPr/>
        </p:nvSpPr>
        <p:spPr>
          <a:xfrm>
            <a:off x="1907704" y="1772816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E48CE3-8ED4-EF47-9F91-ADB416CFFF21}"/>
              </a:ext>
            </a:extLst>
          </p:cNvPr>
          <p:cNvSpPr>
            <a:spLocks noChangeAspect="1"/>
          </p:cNvSpPr>
          <p:nvPr/>
        </p:nvSpPr>
        <p:spPr>
          <a:xfrm>
            <a:off x="5532609" y="178873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866F261-FEAF-BB4F-A362-3A70EE6E5C0B}"/>
              </a:ext>
            </a:extLst>
          </p:cNvPr>
          <p:cNvSpPr>
            <a:spLocks noChangeAspect="1"/>
          </p:cNvSpPr>
          <p:nvPr/>
        </p:nvSpPr>
        <p:spPr>
          <a:xfrm>
            <a:off x="6002548" y="1787218"/>
            <a:ext cx="201622" cy="201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6BD386B-E1CC-BE4B-A394-FFD287034D72}"/>
              </a:ext>
            </a:extLst>
          </p:cNvPr>
          <p:cNvSpPr>
            <a:spLocks noChangeAspect="1"/>
          </p:cNvSpPr>
          <p:nvPr/>
        </p:nvSpPr>
        <p:spPr>
          <a:xfrm>
            <a:off x="7550260" y="1808802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6FE445-8E43-4048-811E-8A4F6EDC98B8}"/>
              </a:ext>
            </a:extLst>
          </p:cNvPr>
          <p:cNvSpPr>
            <a:spLocks noChangeAspect="1"/>
          </p:cNvSpPr>
          <p:nvPr/>
        </p:nvSpPr>
        <p:spPr>
          <a:xfrm>
            <a:off x="5565040" y="331483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5C8800-A46C-6C46-A364-E13F538E504C}"/>
              </a:ext>
            </a:extLst>
          </p:cNvPr>
          <p:cNvSpPr>
            <a:spLocks noChangeAspect="1"/>
          </p:cNvSpPr>
          <p:nvPr/>
        </p:nvSpPr>
        <p:spPr>
          <a:xfrm>
            <a:off x="7532161" y="3356446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3F67487-8470-C44E-A616-0A0851015E6E}"/>
              </a:ext>
            </a:extLst>
          </p:cNvPr>
          <p:cNvSpPr>
            <a:spLocks noChangeAspect="1"/>
          </p:cNvSpPr>
          <p:nvPr/>
        </p:nvSpPr>
        <p:spPr>
          <a:xfrm>
            <a:off x="1987033" y="4971015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A6C72D0-540F-014A-9E0F-9D4154EA0A1C}"/>
              </a:ext>
            </a:extLst>
          </p:cNvPr>
          <p:cNvSpPr>
            <a:spLocks noChangeAspect="1"/>
          </p:cNvSpPr>
          <p:nvPr/>
        </p:nvSpPr>
        <p:spPr>
          <a:xfrm>
            <a:off x="4029695" y="4999171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D7E0CD-9458-FE49-8A8C-CCE2D1D46BF4}"/>
              </a:ext>
            </a:extLst>
          </p:cNvPr>
          <p:cNvSpPr>
            <a:spLocks noChangeAspect="1"/>
          </p:cNvSpPr>
          <p:nvPr/>
        </p:nvSpPr>
        <p:spPr>
          <a:xfrm>
            <a:off x="5615341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60C68BB-EEF2-9D42-9584-6C94AA82DDF3}"/>
              </a:ext>
            </a:extLst>
          </p:cNvPr>
          <p:cNvSpPr>
            <a:spLocks noChangeAspect="1"/>
          </p:cNvSpPr>
          <p:nvPr/>
        </p:nvSpPr>
        <p:spPr>
          <a:xfrm>
            <a:off x="6020765" y="495107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7FA1140-59AA-6F4E-B14E-E0DCB4D6F488}"/>
              </a:ext>
            </a:extLst>
          </p:cNvPr>
          <p:cNvSpPr>
            <a:spLocks noChangeAspect="1"/>
          </p:cNvSpPr>
          <p:nvPr/>
        </p:nvSpPr>
        <p:spPr>
          <a:xfrm>
            <a:off x="7574007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BCFD473-E4A1-2745-B461-60D66CE646F1}"/>
              </a:ext>
            </a:extLst>
          </p:cNvPr>
          <p:cNvSpPr>
            <a:spLocks noChangeAspect="1"/>
          </p:cNvSpPr>
          <p:nvPr/>
        </p:nvSpPr>
        <p:spPr>
          <a:xfrm>
            <a:off x="7979431" y="4980420"/>
            <a:ext cx="201622" cy="201622"/>
          </a:xfrm>
          <a:prstGeom prst="ellipse">
            <a:avLst/>
          </a:prstGeom>
          <a:solidFill>
            <a:srgbClr val="032EF0"/>
          </a:solidFill>
          <a:ln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D12CE47-B22C-0F47-A02B-97754903E717}"/>
              </a:ext>
            </a:extLst>
          </p:cNvPr>
          <p:cNvSpPr>
            <a:spLocks noChangeAspect="1"/>
          </p:cNvSpPr>
          <p:nvPr/>
        </p:nvSpPr>
        <p:spPr>
          <a:xfrm>
            <a:off x="8006220" y="3341206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9F414A9-CD88-9A4E-A485-5AAF1FC1EA6E}"/>
              </a:ext>
            </a:extLst>
          </p:cNvPr>
          <p:cNvSpPr>
            <a:spLocks noChangeAspect="1"/>
          </p:cNvSpPr>
          <p:nvPr/>
        </p:nvSpPr>
        <p:spPr>
          <a:xfrm>
            <a:off x="3905137" y="3329068"/>
            <a:ext cx="201622" cy="201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25E254-F15F-AC4C-B7CB-8D6CCBF87474}"/>
              </a:ext>
            </a:extLst>
          </p:cNvPr>
          <p:cNvSpPr txBox="1"/>
          <p:nvPr/>
        </p:nvSpPr>
        <p:spPr>
          <a:xfrm>
            <a:off x="3354274" y="6236908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Probability</a:t>
            </a:r>
            <a:endParaRPr lang="de-DE" dirty="0"/>
          </a:p>
        </p:txBody>
      </p:sp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EA997AEB-3D4A-2D4D-9C05-7EDF21ED5BCC}"/>
              </a:ext>
            </a:extLst>
          </p:cNvPr>
          <p:cNvSpPr/>
          <p:nvPr/>
        </p:nvSpPr>
        <p:spPr>
          <a:xfrm>
            <a:off x="6795207" y="2823402"/>
            <a:ext cx="1791464" cy="1359470"/>
          </a:xfrm>
          <a:prstGeom prst="roundRect">
            <a:avLst/>
          </a:prstGeom>
          <a:noFill/>
          <a:ln>
            <a:solidFill>
              <a:srgbClr val="76D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5" name="Abgerundetes Rechteck 84">
            <a:extLst>
              <a:ext uri="{FF2B5EF4-FFF2-40B4-BE49-F238E27FC236}">
                <a16:creationId xmlns:a16="http://schemas.microsoft.com/office/drawing/2014/main" id="{7328B70F-10F6-EB44-B030-BC898A238543}"/>
              </a:ext>
            </a:extLst>
          </p:cNvPr>
          <p:cNvSpPr/>
          <p:nvPr/>
        </p:nvSpPr>
        <p:spPr>
          <a:xfrm>
            <a:off x="739316" y="2717084"/>
            <a:ext cx="1791464" cy="135947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9EE425D6-BE9F-634D-862B-DA3D5C02D32F}"/>
              </a:ext>
            </a:extLst>
          </p:cNvPr>
          <p:cNvSpPr/>
          <p:nvPr/>
        </p:nvSpPr>
        <p:spPr>
          <a:xfrm>
            <a:off x="676728" y="2809483"/>
            <a:ext cx="1791464" cy="1359470"/>
          </a:xfrm>
          <a:prstGeom prst="roundRect">
            <a:avLst/>
          </a:prstGeom>
          <a:noFill/>
          <a:ln>
            <a:solidFill>
              <a:srgbClr val="76D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FAAC70D9-B3D2-4548-A5B1-D4DE051FE13B}"/>
              </a:ext>
            </a:extLst>
          </p:cNvPr>
          <p:cNvSpPr/>
          <p:nvPr/>
        </p:nvSpPr>
        <p:spPr>
          <a:xfrm>
            <a:off x="4714319" y="2823402"/>
            <a:ext cx="1791464" cy="1359470"/>
          </a:xfrm>
          <a:prstGeom prst="roundRect">
            <a:avLst/>
          </a:prstGeom>
          <a:noFill/>
          <a:ln>
            <a:solidFill>
              <a:srgbClr val="76D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7945A69-07F4-C548-ACF5-440855A04589}"/>
              </a:ext>
            </a:extLst>
          </p:cNvPr>
          <p:cNvCxnSpPr>
            <a:cxnSpLocks/>
          </p:cNvCxnSpPr>
          <p:nvPr/>
        </p:nvCxnSpPr>
        <p:spPr>
          <a:xfrm flipV="1">
            <a:off x="805012" y="891860"/>
            <a:ext cx="2627036" cy="1141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>
            <a:extLst>
              <a:ext uri="{FF2B5EF4-FFF2-40B4-BE49-F238E27FC236}">
                <a16:creationId xmlns:a16="http://schemas.microsoft.com/office/drawing/2014/main" id="{C770F443-2EEC-3746-A8B2-6C7438FEB9F9}"/>
              </a:ext>
            </a:extLst>
          </p:cNvPr>
          <p:cNvCxnSpPr>
            <a:cxnSpLocks/>
          </p:cNvCxnSpPr>
          <p:nvPr/>
        </p:nvCxnSpPr>
        <p:spPr>
          <a:xfrm>
            <a:off x="3975786" y="891860"/>
            <a:ext cx="1855992" cy="0"/>
          </a:xfrm>
          <a:prstGeom prst="line">
            <a:avLst/>
          </a:prstGeom>
          <a:ln>
            <a:solidFill>
              <a:srgbClr val="76D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Abgerundetes Rechteck 104">
            <a:extLst>
              <a:ext uri="{FF2B5EF4-FFF2-40B4-BE49-F238E27FC236}">
                <a16:creationId xmlns:a16="http://schemas.microsoft.com/office/drawing/2014/main" id="{55213FC2-86D0-0949-B3C5-4D997516A07B}"/>
              </a:ext>
            </a:extLst>
          </p:cNvPr>
          <p:cNvSpPr/>
          <p:nvPr/>
        </p:nvSpPr>
        <p:spPr>
          <a:xfrm>
            <a:off x="2752681" y="2769149"/>
            <a:ext cx="1791464" cy="1359470"/>
          </a:xfrm>
          <a:prstGeom prst="roundRect">
            <a:avLst/>
          </a:prstGeom>
          <a:noFill/>
          <a:ln>
            <a:solidFill>
              <a:srgbClr val="76D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3182F-C123-E04D-9610-65C078D2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Distribution </a:t>
            </a:r>
            <a:r>
              <a:rPr lang="de-DE" dirty="0" err="1"/>
              <a:t>semantics</a:t>
            </a:r>
            <a:r>
              <a:rPr lang="de-DE" dirty="0"/>
              <a:t> (Sato, 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2CB8BF59-4FF1-1043-9160-B77C0668B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5203825"/>
              </a:xfrm>
              <a:solidFill>
                <a:srgbClr val="032EF0">
                  <a:alpha val="10000"/>
                </a:srgb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032EF0"/>
                    </a:solidFill>
                  </a:rPr>
                  <a:t>Distribution </a:t>
                </a:r>
                <a:r>
                  <a:rPr lang="de-DE" dirty="0" err="1">
                    <a:solidFill>
                      <a:srgbClr val="032EF0"/>
                    </a:solidFill>
                  </a:rPr>
                  <a:t>semantics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probabilistic</a:t>
                </a:r>
                <a:r>
                  <a:rPr lang="de-DE" dirty="0"/>
                  <a:t> </a:t>
                </a:r>
                <a:r>
                  <a:rPr lang="de-DE" dirty="0" err="1"/>
                  <a:t>facts</a:t>
                </a:r>
                <a:r>
                  <a:rPr lang="de-DE" dirty="0"/>
                  <a:t> (Sato 95)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err="1"/>
                  <a:t>where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query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= </a:t>
                </a:r>
                <a:r>
                  <a:rPr lang="de-DE" dirty="0" err="1"/>
                  <a:t>subset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facts</a:t>
                </a:r>
                <a:r>
                  <a:rPr lang="de-DE" dirty="0"/>
                  <a:t>  (</a:t>
                </a:r>
                <a:r>
                  <a:rPr lang="de-DE" dirty="0" err="1"/>
                  <a:t>assumed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hold in a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= Prolog </a:t>
                </a:r>
                <a:r>
                  <a:rPr lang="de-DE" dirty="0" err="1"/>
                  <a:t>rules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Summing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: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2CB8BF59-4FF1-1043-9160-B77C0668B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5203825"/>
              </a:xfrm>
              <a:blipFill>
                <a:blip r:embed="rId2"/>
                <a:stretch>
                  <a:fillRect l="-1366" t="-10462" r="-303" b="-3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B8EB5E-3B02-6341-B888-5B439137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B480DFD1-B3F9-314F-8489-BDB3BD8626B8}"/>
              </a:ext>
            </a:extLst>
          </p:cNvPr>
          <p:cNvSpPr/>
          <p:nvPr/>
        </p:nvSpPr>
        <p:spPr>
          <a:xfrm rot="5400000">
            <a:off x="5374854" y="1880828"/>
            <a:ext cx="482524" cy="309634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4B32CC-50F2-2A42-BB0A-45089C022EE4}"/>
              </a:ext>
            </a:extLst>
          </p:cNvPr>
          <p:cNvSpPr txBox="1"/>
          <p:nvPr/>
        </p:nvSpPr>
        <p:spPr>
          <a:xfrm>
            <a:off x="4067944" y="36702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84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56919-6863-A740-814E-4EC5AFFA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Inference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85A4A1-596C-2C4F-9049-1FF110572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DF223B-EAC7-6C49-9DCC-1C30EFC8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97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challenge</a:t>
            </a:r>
            <a:r>
              <a:rPr lang="de-DE" dirty="0"/>
              <a:t>: </a:t>
            </a:r>
            <a:r>
              <a:rPr lang="de-DE" dirty="0" err="1"/>
              <a:t>disjoint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FDCA4D4-D110-8646-92F6-0CD8338D3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29000"/>
                <a:ext cx="8229600" cy="2736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𝑤𝑖𝑛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br>
                  <a:rPr lang="de-DE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(3))</m:t>
                    </m:r>
                  </m:oMath>
                </a14:m>
                <a:endParaRPr lang="de-DE" b="0" dirty="0">
                  <a:solidFill>
                    <a:schemeClr val="tx1"/>
                  </a:solidFill>
                </a:endParaRPr>
              </a:p>
              <a:p>
                <a:r>
                  <a:rPr lang="de-DE" dirty="0">
                    <a:solidFill>
                      <a:schemeClr val="tx1"/>
                    </a:solidFill>
                  </a:rPr>
                  <a:t>Rather </a:t>
                </a:r>
                <a:r>
                  <a:rPr lang="de-DE" dirty="0" err="1">
                    <a:solidFill>
                      <a:schemeClr val="tx1"/>
                    </a:solidFill>
                  </a:rPr>
                  <a:t>should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be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(3))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FDCA4D4-D110-8646-92F6-0CD8338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29000"/>
                <a:ext cx="8229600" cy="2736850"/>
              </a:xfrm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AA03A4F-310D-D24F-B78F-31000FAFCDB3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187220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0.4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(1).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0.7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(2).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0.5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(3).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(1),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(3).   % </a:t>
            </a: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&lt;-&gt; h(1) v (h(2) &amp; h(3))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5600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1468498-8936-6B4B-9214-0499ADB7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Weighted</a:t>
            </a:r>
            <a:r>
              <a:rPr lang="de-DE" dirty="0"/>
              <a:t> Model </a:t>
            </a:r>
            <a:r>
              <a:rPr lang="de-DE" dirty="0" err="1"/>
              <a:t>Counting</a:t>
            </a:r>
            <a:r>
              <a:rPr lang="de-DE" dirty="0"/>
              <a:t> (WMC)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DCA4D4-D110-8646-92F6-0CD8338D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44" y="3376418"/>
            <a:ext cx="3729916" cy="2736850"/>
          </a:xfrm>
          <a:solidFill>
            <a:srgbClr val="92D050">
              <a:alpha val="10000"/>
            </a:srgbClr>
          </a:solidFill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/>
              <a:t>Ground</a:t>
            </a:r>
            <a:r>
              <a:rPr lang="de-DE" dirty="0"/>
              <a:t> out</a:t>
            </a:r>
          </a:p>
          <a:p>
            <a:r>
              <a:rPr lang="de-DE" dirty="0" err="1">
                <a:solidFill>
                  <a:schemeClr val="tx1"/>
                </a:solidFill>
              </a:rPr>
              <a:t>Put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formula</a:t>
            </a:r>
            <a:r>
              <a:rPr lang="de-DE" dirty="0">
                <a:solidFill>
                  <a:schemeClr val="tx1"/>
                </a:solidFill>
              </a:rPr>
              <a:t> in CNF (</a:t>
            </a:r>
            <a:r>
              <a:rPr lang="de-DE" dirty="0" err="1">
                <a:solidFill>
                  <a:schemeClr val="tx1"/>
                </a:solidFill>
              </a:rPr>
              <a:t>conjunctive</a:t>
            </a:r>
            <a:r>
              <a:rPr lang="de-DE" dirty="0">
                <a:solidFill>
                  <a:schemeClr val="tx1"/>
                </a:solidFill>
              </a:rPr>
              <a:t> normal form)</a:t>
            </a:r>
          </a:p>
          <a:p>
            <a:r>
              <a:rPr lang="de-DE" dirty="0" err="1"/>
              <a:t>Weights</a:t>
            </a:r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Call WMC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DF59C-39D2-E045-A5CD-3EB5C26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7AA03A4F-310D-D24F-B78F-31000FAFCDB3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187220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0.4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(1).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0.7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(2).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0.5 ::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(3).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:-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(1), </a:t>
            </a:r>
            <a:r>
              <a:rPr lang="de-DE" sz="1600" kern="0" dirty="0" err="1">
                <a:latin typeface="Courier" pitchFamily="2" charset="0"/>
              </a:rPr>
              <a:t>heads</a:t>
            </a:r>
            <a:r>
              <a:rPr lang="de-DE" sz="1600" kern="0" dirty="0">
                <a:latin typeface="Courier" pitchFamily="2" charset="0"/>
              </a:rPr>
              <a:t>(3).   % </a:t>
            </a:r>
            <a:r>
              <a:rPr lang="de-DE" sz="1600" kern="0" dirty="0" err="1">
                <a:latin typeface="Courier" pitchFamily="2" charset="0"/>
              </a:rPr>
              <a:t>win</a:t>
            </a:r>
            <a:r>
              <a:rPr lang="de-DE" sz="1600" kern="0" dirty="0">
                <a:latin typeface="Courier" pitchFamily="2" charset="0"/>
              </a:rPr>
              <a:t> &lt;-&gt; h(1) v (h(2) &amp; h(3))</a:t>
            </a:r>
            <a:endParaRPr lang="de-DE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6">
                <a:extLst>
                  <a:ext uri="{FF2B5EF4-FFF2-40B4-BE49-F238E27FC236}">
                    <a16:creationId xmlns:a16="http://schemas.microsoft.com/office/drawing/2014/main" id="{3FD03185-75C3-5E41-86EB-C55DEDBDA7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11960" y="3376418"/>
                <a:ext cx="4449996" cy="2736850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br>
                  <a:rPr lang="de-DE" sz="1800" b="0" i="1" kern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b="0" i="1" kern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win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br>
                  <a:rPr lang="de-DE" sz="1800" b="0" i="1" kern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b="0" i="1" kern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br>
                  <a:rPr lang="de-DE" sz="1800" b="0" i="1" kern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b="0" i="1" kern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𝑤𝑖𝑛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de-DE" sz="18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de-DE" sz="1800" b="0" kern="0" dirty="0"/>
              </a:p>
              <a:p>
                <a:r>
                  <a:rPr lang="de-DE" sz="1800" b="0" kern="0" dirty="0"/>
                  <a:t>        </a:t>
                </a:r>
                <a14:m>
                  <m:oMath xmlns:m="http://schemas.openxmlformats.org/officeDocument/2006/math">
                    <m:r>
                      <a:rPr lang="de-DE" sz="18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800" b="0" i="1" kern="0" dirty="0" smtClean="0">
                        <a:latin typeface="Cambria Math" panose="02040503050406030204" pitchFamily="18" charset="0"/>
                      </a:rPr>
                      <m:t>(1)→0.4 </m:t>
                    </m:r>
                    <m:r>
                      <a:rPr lang="de-DE" sz="1800" i="1" kern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de-DE" sz="1800" b="0" i="1" kern="0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1800" b="0" i="1" kern="0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sz="18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800" b="0" i="1" kern="0" dirty="0" smtClean="0">
                        <a:latin typeface="Cambria Math" panose="02040503050406030204" pitchFamily="18" charset="0"/>
                      </a:rPr>
                      <m:t>→0.6</m:t>
                    </m:r>
                    <m:r>
                      <a:rPr lang="de-DE" sz="1800" i="1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8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kern="0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sz="1800" i="1" kern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 kern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→0.7         ¬</m:t>
                      </m:r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→0.3</m:t>
                      </m:r>
                    </m:oMath>
                  </m:oMathPara>
                </a14:m>
                <a:endParaRPr lang="de-DE" sz="1800" b="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→0.5</m:t>
                      </m:r>
                      <m:r>
                        <a:rPr lang="de-DE" sz="1800" i="1" kern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       ¬ </m:t>
                      </m:r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kern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sz="1800" b="0" i="1" kern="0" dirty="0" smtClean="0">
                          <a:latin typeface="Cambria Math" panose="02040503050406030204" pitchFamily="18" charset="0"/>
                        </a:rPr>
                        <m:t>→0.5</m:t>
                      </m:r>
                    </m:oMath>
                  </m:oMathPara>
                </a14:m>
                <a:endParaRPr lang="de-DE" sz="1800" kern="0" dirty="0"/>
              </a:p>
            </p:txBody>
          </p:sp>
        </mc:Choice>
        <mc:Fallback xmlns="">
          <p:sp>
            <p:nvSpPr>
              <p:cNvPr id="9" name="Inhaltsplatzhalter 6">
                <a:extLst>
                  <a:ext uri="{FF2B5EF4-FFF2-40B4-BE49-F238E27FC236}">
                    <a16:creationId xmlns:a16="http://schemas.microsoft.com/office/drawing/2014/main" id="{3FD03185-75C3-5E41-86EB-C55DEDBD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3376418"/>
                <a:ext cx="4449996" cy="2736850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5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28BE5-4D06-2E4C-BAB4-293EB667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 on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terminlogy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05F4D-4AE4-244F-AEBD-B3FCD216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z="2400" dirty="0"/>
              <a:t>A propositional </a:t>
            </a:r>
            <a:r>
              <a:rPr lang="de-DE" sz="2400" dirty="0" err="1"/>
              <a:t>formula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</a:t>
            </a:r>
            <a:r>
              <a:rPr lang="de-DE" sz="2400" dirty="0" err="1">
                <a:solidFill>
                  <a:srgbClr val="032EF0"/>
                </a:solidFill>
              </a:rPr>
              <a:t>conjunctive</a:t>
            </a:r>
            <a:r>
              <a:rPr lang="de-DE" sz="2400" dirty="0">
                <a:solidFill>
                  <a:srgbClr val="032EF0"/>
                </a:solidFill>
              </a:rPr>
              <a:t> normal form </a:t>
            </a:r>
            <a:r>
              <a:rPr lang="de-DE" sz="2400" dirty="0"/>
              <a:t>(CNF) </a:t>
            </a:r>
            <a:r>
              <a:rPr lang="de-DE" sz="2400" dirty="0" err="1"/>
              <a:t>iff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conjunction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disjunctions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literals</a:t>
            </a:r>
            <a:r>
              <a:rPr lang="de-DE" sz="2400" dirty="0"/>
              <a:t> </a:t>
            </a:r>
          </a:p>
          <a:p>
            <a:r>
              <a:rPr lang="de-DE" sz="2400" dirty="0" err="1">
                <a:solidFill>
                  <a:srgbClr val="032EF0"/>
                </a:solidFill>
              </a:rPr>
              <a:t>Literals</a:t>
            </a:r>
            <a:r>
              <a:rPr lang="de-DE" sz="2400" dirty="0"/>
              <a:t> = </a:t>
            </a:r>
            <a:r>
              <a:rPr lang="de-DE" sz="2400" dirty="0" err="1"/>
              <a:t>proposition</a:t>
            </a:r>
            <a:r>
              <a:rPr lang="de-DE" sz="2400" dirty="0"/>
              <a:t> </a:t>
            </a:r>
            <a:r>
              <a:rPr lang="de-DE" sz="2400" dirty="0" err="1"/>
              <a:t>symbol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negation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Every propositional </a:t>
            </a:r>
            <a:r>
              <a:rPr lang="de-DE" sz="2400" dirty="0" err="1"/>
              <a:t>formula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CNF (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de Morgan </a:t>
            </a:r>
            <a:r>
              <a:rPr lang="de-DE" sz="2400" dirty="0" err="1"/>
              <a:t>rules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double </a:t>
            </a:r>
            <a:r>
              <a:rPr lang="de-DE" sz="2400" dirty="0" err="1"/>
              <a:t>negation</a:t>
            </a:r>
            <a:r>
              <a:rPr lang="de-DE" sz="2400" dirty="0"/>
              <a:t> </a:t>
            </a:r>
            <a:r>
              <a:rPr lang="de-DE" sz="2400" dirty="0" err="1"/>
              <a:t>elimination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lvl="1"/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2C8F8C-A4DC-8743-967A-E7DF0D84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691D2C1-AB82-3148-B48D-052F33D3B21A}"/>
              </a:ext>
            </a:extLst>
          </p:cNvPr>
          <p:cNvSpPr/>
          <p:nvPr/>
        </p:nvSpPr>
        <p:spPr>
          <a:xfrm>
            <a:off x="775237" y="1229387"/>
            <a:ext cx="7685344" cy="758658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67073B7-877D-DC4E-BEF0-D8B147B2CB2E}"/>
              </a:ext>
            </a:extLst>
          </p:cNvPr>
          <p:cNvSpPr/>
          <p:nvPr/>
        </p:nvSpPr>
        <p:spPr>
          <a:xfrm>
            <a:off x="683568" y="2814263"/>
            <a:ext cx="7685344" cy="1229474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76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28BE5-4D06-2E4C-BAB4-293EB667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 on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terminlogy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BD05F4D-4AE4-244F-AEBD-B3FCD2162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5400675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For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de-DE" sz="2200" dirty="0"/>
                  <a:t>  </a:t>
                </a:r>
                <a:r>
                  <a:rPr lang="de-DE" sz="2200" dirty="0" err="1"/>
                  <a:t>are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equivalent</a:t>
                </a:r>
                <a:r>
                  <a:rPr lang="de-DE" sz="22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equivalent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Interpretations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(</a:t>
                </a:r>
                <a:r>
                  <a:rPr lang="de-DE" sz="2200" dirty="0" err="1"/>
                  <a:t>truth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assignments</a:t>
                </a:r>
                <a:r>
                  <a:rPr lang="de-DE" sz="2200" dirty="0"/>
                  <a:t>) 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also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recorded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notation</a:t>
                </a:r>
                <a:r>
                  <a:rPr lang="de-DE" sz="2200" dirty="0"/>
                  <a:t> (</a:t>
                </a:r>
                <a:r>
                  <a:rPr lang="de-DE" sz="2200" dirty="0" err="1"/>
                  <a:t>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doen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following</a:t>
                </a:r>
                <a:r>
                  <a:rPr lang="de-DE" sz="2200" dirty="0"/>
                  <a:t>)</a:t>
                </a:r>
              </a:p>
              <a:p>
                <a:pPr lvl="1"/>
                <a:r>
                  <a:rPr lang="de-DE" sz="2200" dirty="0"/>
                  <a:t>E.g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 = {¬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shorter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2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de-DE" sz="2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 (</a:t>
                </a:r>
                <a:r>
                  <a:rPr lang="de-DE" sz="2200" dirty="0" err="1"/>
                  <a:t>considering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propositional variables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1)</a:t>
                </a:r>
              </a:p>
              <a:p>
                <a:pPr lvl="1"/>
                <a:endParaRPr lang="de-DE" sz="2200" dirty="0"/>
              </a:p>
              <a:p>
                <a:pPr lvl="1"/>
                <a:endParaRPr lang="de-DE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BD05F4D-4AE4-244F-AEBD-B3FCD2162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400675"/>
              </a:xfrm>
              <a:blipFill>
                <a:blip r:embed="rId2"/>
                <a:stretch>
                  <a:fillRect l="-1235" t="-9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2C8F8C-A4DC-8743-967A-E7DF0D84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8">
                <a:extLst>
                  <a:ext uri="{FF2B5EF4-FFF2-40B4-BE49-F238E27FC236}">
                    <a16:creationId xmlns:a16="http://schemas.microsoft.com/office/drawing/2014/main" id="{67A36486-66ED-7848-AEE6-5E0C5F480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851063"/>
                  </p:ext>
                </p:extLst>
              </p:nvPr>
            </p:nvGraphicFramePr>
            <p:xfrm>
              <a:off x="683568" y="4365104"/>
              <a:ext cx="7776863" cy="17373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93586">
                      <a:extLst>
                        <a:ext uri="{9D8B030D-6E8A-4147-A177-3AD203B41FA5}">
                          <a16:colId xmlns:a16="http://schemas.microsoft.com/office/drawing/2014/main" val="2070885157"/>
                        </a:ext>
                      </a:extLst>
                    </a:gridCol>
                    <a:gridCol w="463804">
                      <a:extLst>
                        <a:ext uri="{9D8B030D-6E8A-4147-A177-3AD203B41FA5}">
                          <a16:colId xmlns:a16="http://schemas.microsoft.com/office/drawing/2014/main" val="313733800"/>
                        </a:ext>
                      </a:extLst>
                    </a:gridCol>
                    <a:gridCol w="485398">
                      <a:extLst>
                        <a:ext uri="{9D8B030D-6E8A-4147-A177-3AD203B41FA5}">
                          <a16:colId xmlns:a16="http://schemas.microsoft.com/office/drawing/2014/main" val="2516497733"/>
                        </a:ext>
                      </a:extLst>
                    </a:gridCol>
                    <a:gridCol w="848828">
                      <a:extLst>
                        <a:ext uri="{9D8B030D-6E8A-4147-A177-3AD203B41FA5}">
                          <a16:colId xmlns:a16="http://schemas.microsoft.com/office/drawing/2014/main" val="1900502286"/>
                        </a:ext>
                      </a:extLst>
                    </a:gridCol>
                    <a:gridCol w="1057049">
                      <a:extLst>
                        <a:ext uri="{9D8B030D-6E8A-4147-A177-3AD203B41FA5}">
                          <a16:colId xmlns:a16="http://schemas.microsoft.com/office/drawing/2014/main" val="383813922"/>
                        </a:ext>
                      </a:extLst>
                    </a:gridCol>
                    <a:gridCol w="679532">
                      <a:extLst>
                        <a:ext uri="{9D8B030D-6E8A-4147-A177-3AD203B41FA5}">
                          <a16:colId xmlns:a16="http://schemas.microsoft.com/office/drawing/2014/main" val="1675270087"/>
                        </a:ext>
                      </a:extLst>
                    </a:gridCol>
                    <a:gridCol w="1208056">
                      <a:extLst>
                        <a:ext uri="{9D8B030D-6E8A-4147-A177-3AD203B41FA5}">
                          <a16:colId xmlns:a16="http://schemas.microsoft.com/office/drawing/2014/main" val="2394152907"/>
                        </a:ext>
                      </a:extLst>
                    </a:gridCol>
                    <a:gridCol w="1057049">
                      <a:extLst>
                        <a:ext uri="{9D8B030D-6E8A-4147-A177-3AD203B41FA5}">
                          <a16:colId xmlns:a16="http://schemas.microsoft.com/office/drawing/2014/main" val="2898874651"/>
                        </a:ext>
                      </a:extLst>
                    </a:gridCol>
                    <a:gridCol w="377518">
                      <a:extLst>
                        <a:ext uri="{9D8B030D-6E8A-4147-A177-3AD203B41FA5}">
                          <a16:colId xmlns:a16="http://schemas.microsoft.com/office/drawing/2014/main" val="4248372204"/>
                        </a:ext>
                      </a:extLst>
                    </a:gridCol>
                    <a:gridCol w="906043">
                      <a:extLst>
                        <a:ext uri="{9D8B030D-6E8A-4147-A177-3AD203B41FA5}">
                          <a16:colId xmlns:a16="http://schemas.microsoft.com/office/drawing/2014/main" val="3902513912"/>
                        </a:ext>
                      </a:extLst>
                    </a:gridCol>
                  </a:tblGrid>
                  <a:tr h="424827">
                    <a:tc>
                      <a:txBody>
                        <a:bodyPr/>
                        <a:lstStyle/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de-DE" sz="1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sz="1400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∧ </m:t>
                              </m:r>
                            </m:oMath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6089599"/>
                      </a:ext>
                    </a:extLst>
                  </a:tr>
                  <a:tr h="268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5171957"/>
                      </a:ext>
                    </a:extLst>
                  </a:tr>
                  <a:tr h="268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545485"/>
                      </a:ext>
                    </a:extLst>
                  </a:tr>
                  <a:tr h="268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8634253"/>
                      </a:ext>
                    </a:extLst>
                  </a:tr>
                  <a:tr h="2681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 dirty="0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62170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8">
                <a:extLst>
                  <a:ext uri="{FF2B5EF4-FFF2-40B4-BE49-F238E27FC236}">
                    <a16:creationId xmlns:a16="http://schemas.microsoft.com/office/drawing/2014/main" id="{67A36486-66ED-7848-AEE6-5E0C5F480C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851063"/>
                  </p:ext>
                </p:extLst>
              </p:nvPr>
            </p:nvGraphicFramePr>
            <p:xfrm>
              <a:off x="683568" y="4365104"/>
              <a:ext cx="7776863" cy="17373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93586">
                      <a:extLst>
                        <a:ext uri="{9D8B030D-6E8A-4147-A177-3AD203B41FA5}">
                          <a16:colId xmlns:a16="http://schemas.microsoft.com/office/drawing/2014/main" val="2070885157"/>
                        </a:ext>
                      </a:extLst>
                    </a:gridCol>
                    <a:gridCol w="463804">
                      <a:extLst>
                        <a:ext uri="{9D8B030D-6E8A-4147-A177-3AD203B41FA5}">
                          <a16:colId xmlns:a16="http://schemas.microsoft.com/office/drawing/2014/main" val="313733800"/>
                        </a:ext>
                      </a:extLst>
                    </a:gridCol>
                    <a:gridCol w="485398">
                      <a:extLst>
                        <a:ext uri="{9D8B030D-6E8A-4147-A177-3AD203B41FA5}">
                          <a16:colId xmlns:a16="http://schemas.microsoft.com/office/drawing/2014/main" val="2516497733"/>
                        </a:ext>
                      </a:extLst>
                    </a:gridCol>
                    <a:gridCol w="848828">
                      <a:extLst>
                        <a:ext uri="{9D8B030D-6E8A-4147-A177-3AD203B41FA5}">
                          <a16:colId xmlns:a16="http://schemas.microsoft.com/office/drawing/2014/main" val="1900502286"/>
                        </a:ext>
                      </a:extLst>
                    </a:gridCol>
                    <a:gridCol w="1057049">
                      <a:extLst>
                        <a:ext uri="{9D8B030D-6E8A-4147-A177-3AD203B41FA5}">
                          <a16:colId xmlns:a16="http://schemas.microsoft.com/office/drawing/2014/main" val="383813922"/>
                        </a:ext>
                      </a:extLst>
                    </a:gridCol>
                    <a:gridCol w="679532">
                      <a:extLst>
                        <a:ext uri="{9D8B030D-6E8A-4147-A177-3AD203B41FA5}">
                          <a16:colId xmlns:a16="http://schemas.microsoft.com/office/drawing/2014/main" val="1675270087"/>
                        </a:ext>
                      </a:extLst>
                    </a:gridCol>
                    <a:gridCol w="1208056">
                      <a:extLst>
                        <a:ext uri="{9D8B030D-6E8A-4147-A177-3AD203B41FA5}">
                          <a16:colId xmlns:a16="http://schemas.microsoft.com/office/drawing/2014/main" val="2394152907"/>
                        </a:ext>
                      </a:extLst>
                    </a:gridCol>
                    <a:gridCol w="1057049">
                      <a:extLst>
                        <a:ext uri="{9D8B030D-6E8A-4147-A177-3AD203B41FA5}">
                          <a16:colId xmlns:a16="http://schemas.microsoft.com/office/drawing/2014/main" val="2898874651"/>
                        </a:ext>
                      </a:extLst>
                    </a:gridCol>
                    <a:gridCol w="377518">
                      <a:extLst>
                        <a:ext uri="{9D8B030D-6E8A-4147-A177-3AD203B41FA5}">
                          <a16:colId xmlns:a16="http://schemas.microsoft.com/office/drawing/2014/main" val="4248372204"/>
                        </a:ext>
                      </a:extLst>
                    </a:gridCol>
                    <a:gridCol w="906043">
                      <a:extLst>
                        <a:ext uri="{9D8B030D-6E8A-4147-A177-3AD203B41FA5}">
                          <a16:colId xmlns:a16="http://schemas.microsoft.com/office/drawing/2014/main" val="390251391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52778" r="-1452778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33333" r="-1241026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4030" r="-622388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7349" r="-402410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18519" r="-518519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51579" r="-194737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10714" r="-120238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768966" r="-248276" b="-2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52778" b="-24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608959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170833" r="-101636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51719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260000" r="-1016364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5454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375000" r="-1016364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863425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475000" r="-1016364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400" b="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62170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8E60F65C-D518-2046-AA5C-39A248A0B0F2}"/>
              </a:ext>
            </a:extLst>
          </p:cNvPr>
          <p:cNvSpPr txBox="1"/>
          <p:nvPr/>
        </p:nvSpPr>
        <p:spPr>
          <a:xfrm>
            <a:off x="6516216" y="400834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CNF</a:t>
            </a:r>
          </a:p>
        </p:txBody>
      </p:sp>
    </p:spTree>
    <p:extLst>
      <p:ext uri="{BB962C8B-B14F-4D97-AF65-F5344CB8AC3E}">
        <p14:creationId xmlns:p14="http://schemas.microsoft.com/office/powerpoint/2010/main" val="377154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28BE5-4D06-2E4C-BAB4-293EB667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 on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05F4D-4AE4-244F-AEBD-B3FCD216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z="2400" dirty="0" err="1">
                <a:solidFill>
                  <a:srgbClr val="032EF0"/>
                </a:solidFill>
              </a:rPr>
              <a:t>Grounding</a:t>
            </a:r>
            <a:endParaRPr lang="de-DE" sz="2400" dirty="0">
              <a:solidFill>
                <a:srgbClr val="032EF0"/>
              </a:solidFill>
            </a:endParaRPr>
          </a:p>
          <a:p>
            <a:pPr lvl="1"/>
            <a:r>
              <a:rPr lang="de-DE" sz="2200" dirty="0" err="1"/>
              <a:t>Idea</a:t>
            </a:r>
            <a:r>
              <a:rPr lang="de-DE" sz="2200" dirty="0"/>
              <a:t>: „</a:t>
            </a:r>
            <a:r>
              <a:rPr lang="de-DE" sz="2200" dirty="0" err="1"/>
              <a:t>Propositionalize</a:t>
            </a:r>
            <a:r>
              <a:rPr lang="de-DE" sz="2200" dirty="0"/>
              <a:t>“ </a:t>
            </a:r>
            <a:r>
              <a:rPr lang="de-DE" sz="2200" dirty="0" err="1"/>
              <a:t>rules</a:t>
            </a:r>
            <a:endParaRPr lang="de-DE" sz="2200" dirty="0"/>
          </a:p>
          <a:p>
            <a:pPr lvl="1"/>
            <a:r>
              <a:rPr lang="de-DE" sz="2200" dirty="0" err="1"/>
              <a:t>Technically</a:t>
            </a:r>
            <a:r>
              <a:rPr lang="de-DE" sz="2200" dirty="0"/>
              <a:t>: </a:t>
            </a:r>
            <a:r>
              <a:rPr lang="de-DE" sz="2200" dirty="0" err="1"/>
              <a:t>Instantiate</a:t>
            </a:r>
            <a:r>
              <a:rPr lang="de-DE" sz="2200" dirty="0"/>
              <a:t> all variables </a:t>
            </a:r>
            <a:r>
              <a:rPr lang="de-DE" sz="2200" dirty="0" err="1"/>
              <a:t>with</a:t>
            </a:r>
            <a:r>
              <a:rPr lang="de-DE" sz="2200" dirty="0"/>
              <a:t> all </a:t>
            </a:r>
            <a:r>
              <a:rPr lang="de-DE" sz="2200" dirty="0" err="1"/>
              <a:t>possible</a:t>
            </a:r>
            <a:r>
              <a:rPr lang="de-DE" sz="2200" dirty="0"/>
              <a:t> </a:t>
            </a:r>
            <a:r>
              <a:rPr lang="de-DE" sz="2200" dirty="0" err="1"/>
              <a:t>constant</a:t>
            </a:r>
            <a:r>
              <a:rPr lang="de-DE" sz="2200" dirty="0"/>
              <a:t> </a:t>
            </a:r>
            <a:r>
              <a:rPr lang="de-DE" sz="2200" dirty="0" err="1"/>
              <a:t>combinations</a:t>
            </a:r>
            <a:endParaRPr lang="de-DE" sz="2200" dirty="0"/>
          </a:p>
          <a:p>
            <a:pPr lvl="1"/>
            <a:r>
              <a:rPr lang="de-DE" sz="2200" dirty="0"/>
              <a:t>E.g.    </a:t>
            </a:r>
            <a:r>
              <a:rPr lang="de-DE" sz="2200" dirty="0" err="1"/>
              <a:t>successfulStudent</a:t>
            </a:r>
            <a:r>
              <a:rPr lang="de-DE" sz="2200" dirty="0"/>
              <a:t>(X):- </a:t>
            </a:r>
            <a:r>
              <a:rPr lang="de-DE" sz="2200" dirty="0" err="1"/>
              <a:t>lovesLogic</a:t>
            </a:r>
            <a:r>
              <a:rPr lang="de-DE" sz="2200" dirty="0"/>
              <a:t>(X) </a:t>
            </a:r>
            <a:r>
              <a:rPr lang="de-DE" sz="2200" dirty="0" err="1"/>
              <a:t>over</a:t>
            </a:r>
            <a:r>
              <a:rPr lang="de-DE" sz="2200" dirty="0"/>
              <a:t> </a:t>
            </a:r>
            <a:r>
              <a:rPr lang="de-DE" sz="2200" dirty="0" err="1"/>
              <a:t>constants</a:t>
            </a:r>
            <a:r>
              <a:rPr lang="de-DE" sz="2200" dirty="0"/>
              <a:t> {</a:t>
            </a:r>
            <a:r>
              <a:rPr lang="de-DE" sz="2200" dirty="0" err="1"/>
              <a:t>a,b</a:t>
            </a:r>
            <a:r>
              <a:rPr lang="de-DE" sz="2200" dirty="0"/>
              <a:t>} </a:t>
            </a:r>
          </a:p>
          <a:p>
            <a:pPr lvl="2"/>
            <a:r>
              <a:rPr lang="de-DE" sz="2000" dirty="0" err="1"/>
              <a:t>successfulStudent</a:t>
            </a:r>
            <a:r>
              <a:rPr lang="de-DE" sz="2000" dirty="0"/>
              <a:t>(a):- </a:t>
            </a:r>
            <a:r>
              <a:rPr lang="de-DE" sz="2000" dirty="0" err="1"/>
              <a:t>lovesLogic</a:t>
            </a:r>
            <a:r>
              <a:rPr lang="de-DE" sz="2000" dirty="0"/>
              <a:t>(a),</a:t>
            </a:r>
          </a:p>
          <a:p>
            <a:pPr lvl="2"/>
            <a:r>
              <a:rPr lang="de-DE" sz="2000" dirty="0" err="1"/>
              <a:t>successfulStudent</a:t>
            </a:r>
            <a:r>
              <a:rPr lang="de-DE" sz="2000" dirty="0"/>
              <a:t>(b):- </a:t>
            </a:r>
            <a:r>
              <a:rPr lang="de-DE" sz="2000" dirty="0" err="1"/>
              <a:t>lovesLogic</a:t>
            </a:r>
            <a:r>
              <a:rPr lang="de-DE" sz="2000" dirty="0"/>
              <a:t>(b)</a:t>
            </a:r>
          </a:p>
          <a:p>
            <a:pPr lvl="2"/>
            <a:endParaRPr lang="de-DE" sz="2000" dirty="0"/>
          </a:p>
          <a:p>
            <a:pPr lvl="2"/>
            <a:endParaRPr lang="de-DE" sz="2000" dirty="0"/>
          </a:p>
          <a:p>
            <a:pPr lvl="1"/>
            <a:r>
              <a:rPr lang="de-DE" sz="2200" dirty="0"/>
              <a:t>(</a:t>
            </a:r>
            <a:r>
              <a:rPr lang="de-DE" sz="2200" dirty="0" err="1"/>
              <a:t>Grounding</a:t>
            </a:r>
            <a:r>
              <a:rPr lang="de-DE" sz="2200" dirty="0"/>
              <a:t> not </a:t>
            </a:r>
            <a:r>
              <a:rPr lang="de-DE" sz="2200" dirty="0" err="1"/>
              <a:t>used</a:t>
            </a:r>
            <a:r>
              <a:rPr lang="de-DE" sz="2200" dirty="0"/>
              <a:t> </a:t>
            </a:r>
            <a:r>
              <a:rPr lang="de-DE" sz="2200" dirty="0" err="1"/>
              <a:t>actually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slides</a:t>
            </a:r>
            <a:r>
              <a:rPr lang="de-DE" sz="2200" dirty="0"/>
              <a:t> </a:t>
            </a:r>
            <a:r>
              <a:rPr lang="de-DE" sz="2200" dirty="0" err="1"/>
              <a:t>before</a:t>
            </a:r>
            <a:r>
              <a:rPr lang="de-DE" sz="2200" dirty="0"/>
              <a:t>,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rules</a:t>
            </a:r>
            <a:r>
              <a:rPr lang="de-DE" sz="2200" dirty="0"/>
              <a:t> </a:t>
            </a:r>
            <a:r>
              <a:rPr lang="de-DE" sz="2200" dirty="0" err="1"/>
              <a:t>contained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variables)</a:t>
            </a:r>
          </a:p>
          <a:p>
            <a:pPr lvl="1"/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2C8F8C-A4DC-8743-967A-E7DF0D84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9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144BB-AF3D-9148-8E6C-4712C71F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Weighted</a:t>
            </a:r>
            <a:r>
              <a:rPr lang="de-DE" dirty="0"/>
              <a:t> Model </a:t>
            </a:r>
            <a:r>
              <a:rPr lang="de-DE" dirty="0" err="1"/>
              <a:t>Counting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D2DD67-CEDA-4E49-9C19-989D125CD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𝑊𝑀𝐶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 propositional </a:t>
                </a:r>
                <a:r>
                  <a:rPr lang="de-DE" dirty="0" err="1"/>
                  <a:t>formula</a:t>
                </a:r>
                <a:r>
                  <a:rPr lang="de-DE" dirty="0"/>
                  <a:t> in CNF </a:t>
                </a:r>
              </a:p>
              <a:p>
                <a:pPr marL="457200" lvl="1" indent="0">
                  <a:buNone/>
                </a:pPr>
                <a:r>
                  <a:rPr lang="de-DE" sz="1600" dirty="0"/>
                  <a:t>(</a:t>
                </a:r>
                <a:r>
                  <a:rPr lang="de-DE" sz="1600" dirty="0" err="1"/>
                  <a:t>resulting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from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problog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programm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other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statistical</a:t>
                </a:r>
                <a:r>
                  <a:rPr lang="de-DE" sz="1600" dirty="0"/>
                  <a:t> relational </a:t>
                </a:r>
                <a:r>
                  <a:rPr lang="de-DE" sz="1600" dirty="0" err="1"/>
                  <a:t>model</a:t>
                </a:r>
                <a:r>
                  <a:rPr lang="de-DE" sz="1600" dirty="0"/>
                  <a:t> (SRL))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interpretation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propositional variables </a:t>
                </a:r>
              </a:p>
              <a:p>
                <a:pPr marL="457200" lvl="1" indent="0">
                  <a:buNone/>
                </a:pPr>
                <a:r>
                  <a:rPr lang="de-DE" sz="1600" dirty="0"/>
                  <a:t>(in </a:t>
                </a:r>
                <a:r>
                  <a:rPr lang="de-DE" sz="1600" dirty="0" err="1"/>
                  <a:t>set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notation</a:t>
                </a:r>
                <a:r>
                  <a:rPr lang="de-DE" sz="1600" dirty="0"/>
                  <a:t>; </a:t>
                </a:r>
                <a:r>
                  <a:rPr lang="de-DE" sz="1600" dirty="0" err="1"/>
                  <a:t>corresponds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possible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world</a:t>
                </a:r>
                <a:r>
                  <a:rPr lang="de-DE" sz="16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weight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literal</a:t>
                </a:r>
                <a:r>
                  <a:rPr lang="de-DE" dirty="0"/>
                  <a:t>    </a:t>
                </a:r>
              </a:p>
              <a:p>
                <a:pPr marL="457200" lvl="1" indent="0">
                  <a:buNone/>
                </a:pPr>
                <a:r>
                  <a:rPr lang="de-DE" sz="1600" dirty="0"/>
                  <a:t>(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::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e-DE" sz="1600" b="0" i="0" dirty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de-DE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dirty="0" smtClean="0">
                        <a:latin typeface="Cambria Math" panose="02040503050406030204" pitchFamily="18" charset="0"/>
                      </a:rPr>
                      <m:t>assigns</m:t>
                    </m:r>
                    <m:r>
                      <a:rPr lang="de-DE" sz="16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6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(¬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) = 1−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1600" dirty="0"/>
                  <a:t>)</a:t>
                </a:r>
              </a:p>
              <a:p>
                <a:pPr marL="57150" indent="0">
                  <a:buNone/>
                </a:pP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dirty="0"/>
                  <a:t>: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𝑊𝑀𝐶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D2DD67-CEDA-4E49-9C19-989D125CD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8571" b="-446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CACC2A-B8BB-434A-9832-9EC74C7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DB5C86F-81BA-8E43-AF21-F01A57E1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Weighted</a:t>
            </a:r>
            <a:r>
              <a:rPr lang="de-DE" dirty="0"/>
              <a:t> Model </a:t>
            </a:r>
            <a:r>
              <a:rPr lang="de-DE" dirty="0" err="1"/>
              <a:t>Counting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0666BD-5FCA-0A4A-BD24-9EDACFF1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2994372"/>
          </a:xfrm>
        </p:spPr>
        <p:txBody>
          <a:bodyPr/>
          <a:lstStyle/>
          <a:p>
            <a:r>
              <a:rPr lang="de-DE" dirty="0"/>
              <a:t>Simple WMC </a:t>
            </a:r>
            <a:r>
              <a:rPr lang="de-DE" dirty="0" err="1"/>
              <a:t>solvers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generalisation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DPLL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SAT (Davis Putnam </a:t>
            </a:r>
            <a:r>
              <a:rPr lang="de-DE" dirty="0" err="1"/>
              <a:t>Logeman</a:t>
            </a:r>
            <a:r>
              <a:rPr lang="de-DE" dirty="0"/>
              <a:t> </a:t>
            </a:r>
            <a:r>
              <a:rPr lang="de-DE" dirty="0" err="1"/>
              <a:t>Loveland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)</a:t>
            </a:r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solvers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compilation</a:t>
            </a:r>
            <a:r>
              <a:rPr lang="de-DE" dirty="0"/>
              <a:t> – </a:t>
            </a:r>
            <a:r>
              <a:rPr lang="de-DE" dirty="0" err="1"/>
              <a:t>here</a:t>
            </a:r>
            <a:r>
              <a:rPr lang="de-DE" dirty="0"/>
              <a:t> an </a:t>
            </a:r>
            <a:r>
              <a:rPr lang="de-DE" dirty="0">
                <a:solidFill>
                  <a:srgbClr val="032EF0"/>
                </a:solidFill>
              </a:rPr>
              <a:t>OBDD (</a:t>
            </a:r>
            <a:r>
              <a:rPr lang="de-DE" dirty="0" err="1">
                <a:solidFill>
                  <a:srgbClr val="032EF0"/>
                </a:solidFill>
              </a:rPr>
              <a:t>ordered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binary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decision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diagram</a:t>
            </a:r>
            <a:r>
              <a:rPr lang="de-DE" dirty="0">
                <a:solidFill>
                  <a:srgbClr val="032EF0"/>
                </a:solidFill>
              </a:rPr>
              <a:t>)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s-</a:t>
            </a:r>
            <a:r>
              <a:rPr lang="de-DE" dirty="0" err="1"/>
              <a:t>dDNNF</a:t>
            </a:r>
            <a:r>
              <a:rPr lang="de-DE" dirty="0"/>
              <a:t>, SDDs, (</a:t>
            </a:r>
            <a:r>
              <a:rPr lang="de-DE" dirty="0" err="1"/>
              <a:t>see</a:t>
            </a:r>
            <a:r>
              <a:rPr lang="de-DE" dirty="0"/>
              <a:t> also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lectures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V10-V13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AFE664-8CBE-094A-B8C6-DF5563C3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D4608F-5503-7A48-AD62-4B566ECA1087}"/>
                  </a:ext>
                </a:extLst>
              </p:cNvPr>
              <p:cNvSpPr txBox="1"/>
              <p:nvPr/>
            </p:nvSpPr>
            <p:spPr>
              <a:xfrm>
                <a:off x="885540" y="4617973"/>
                <a:ext cx="32639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kern="0" dirty="0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↔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(3))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9D4608F-5503-7A48-AD62-4B566ECA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40" y="4617973"/>
                <a:ext cx="326397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1DA34AE-D8F3-9E49-AB25-B61B28E389F4}"/>
              </a:ext>
            </a:extLst>
          </p:cNvPr>
          <p:cNvSpPr/>
          <p:nvPr/>
        </p:nvSpPr>
        <p:spPr>
          <a:xfrm>
            <a:off x="6853922" y="4036711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h(1)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D3E158-4F58-9F41-B955-24D436513E94}"/>
              </a:ext>
            </a:extLst>
          </p:cNvPr>
          <p:cNvSpPr/>
          <p:nvPr/>
        </p:nvSpPr>
        <p:spPr>
          <a:xfrm>
            <a:off x="6012160" y="4617973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7102A4-747C-4547-BE15-0F2A1B3246C3}"/>
              </a:ext>
            </a:extLst>
          </p:cNvPr>
          <p:cNvSpPr/>
          <p:nvPr/>
        </p:nvSpPr>
        <p:spPr>
          <a:xfrm>
            <a:off x="6615565" y="5111408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h(3)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30C50E-CB4C-A04A-9053-8D0E0394672E}"/>
              </a:ext>
            </a:extLst>
          </p:cNvPr>
          <p:cNvSpPr/>
          <p:nvPr/>
        </p:nvSpPr>
        <p:spPr>
          <a:xfrm>
            <a:off x="7272300" y="5957664"/>
            <a:ext cx="360040" cy="336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7F251E3-9448-8742-BD1B-99D388D6EC20}"/>
              </a:ext>
            </a:extLst>
          </p:cNvPr>
          <p:cNvSpPr/>
          <p:nvPr/>
        </p:nvSpPr>
        <p:spPr>
          <a:xfrm>
            <a:off x="6164560" y="5957664"/>
            <a:ext cx="360040" cy="336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F7F6D7B-B129-D546-A2C7-565A27AEF48A}"/>
              </a:ext>
            </a:extLst>
          </p:cNvPr>
          <p:cNvCxnSpPr>
            <a:stCxn id="8" idx="5"/>
            <a:endCxn id="13" idx="0"/>
          </p:cNvCxnSpPr>
          <p:nvPr/>
        </p:nvCxnSpPr>
        <p:spPr>
          <a:xfrm flipH="1">
            <a:off x="7452320" y="4405487"/>
            <a:ext cx="16229" cy="15521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EC0D927-118E-A94A-AB92-A97BEB77D4CB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6626787" y="4986749"/>
            <a:ext cx="94231" cy="18793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7B2F2CE-8CB1-2342-8B48-1C5743B3BEF5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6975605" y="5543456"/>
            <a:ext cx="476715" cy="4142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1ABE5674-A934-D84E-8967-603A48D0C54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275131" y="5079454"/>
            <a:ext cx="69449" cy="8782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A426D941-A74C-FE40-9571-0957432421D5}"/>
              </a:ext>
            </a:extLst>
          </p:cNvPr>
          <p:cNvCxnSpPr>
            <a:cxnSpLocks/>
            <a:stCxn id="11" idx="3"/>
            <a:endCxn id="15" idx="0"/>
          </p:cNvCxnSpPr>
          <p:nvPr/>
        </p:nvCxnSpPr>
        <p:spPr>
          <a:xfrm flipH="1">
            <a:off x="6344580" y="5480184"/>
            <a:ext cx="376438" cy="4774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94E5CB9F-1F03-3649-AB9B-B1AC9A40BFE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6372200" y="4405487"/>
            <a:ext cx="587175" cy="2124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EF599A01-5E5F-6C4D-9EE6-56B7A5DB1F63}"/>
              </a:ext>
            </a:extLst>
          </p:cNvPr>
          <p:cNvSpPr txBox="1"/>
          <p:nvPr/>
        </p:nvSpPr>
        <p:spPr>
          <a:xfrm>
            <a:off x="7679455" y="459414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true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FC6617E-0505-6E4B-BD26-7CDC0AC397CA}"/>
              </a:ext>
            </a:extLst>
          </p:cNvPr>
          <p:cNvSpPr txBox="1"/>
          <p:nvPr/>
        </p:nvSpPr>
        <p:spPr>
          <a:xfrm>
            <a:off x="5896464" y="411129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false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3805382-E558-4F46-B3D5-640190C6F8F8}"/>
              </a:ext>
            </a:extLst>
          </p:cNvPr>
          <p:cNvSpPr txBox="1"/>
          <p:nvPr/>
        </p:nvSpPr>
        <p:spPr>
          <a:xfrm>
            <a:off x="6583890" y="617372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win</a:t>
            </a:r>
            <a:r>
              <a:rPr lang="de-DE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45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18433-1C9E-6949-97BF-F33CC9DA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PLP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5DAF4F-D4D2-2049-AC46-61ECC110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b="1" dirty="0"/>
              <a:t>PRISM </a:t>
            </a:r>
            <a:r>
              <a:rPr lang="de-DE" sz="2200" dirty="0">
                <a:hlinkClick r:id="rId2"/>
              </a:rPr>
              <a:t>https://www.prismmodelchecker.org/</a:t>
            </a:r>
            <a:endParaRPr lang="de-DE" sz="2200" dirty="0"/>
          </a:p>
          <a:p>
            <a:r>
              <a:rPr lang="de-DE" sz="2200" b="1" dirty="0"/>
              <a:t>ProbLog2 </a:t>
            </a:r>
            <a:r>
              <a:rPr lang="de-DE" sz="2200" dirty="0">
                <a:hlinkClick r:id="rId3"/>
              </a:rPr>
              <a:t>http://dtai.cs.kuleuven.be/problog/</a:t>
            </a:r>
            <a:endParaRPr lang="de-DE" sz="2200" b="1" dirty="0"/>
          </a:p>
          <a:p>
            <a:r>
              <a:rPr lang="de-DE" sz="2200" dirty="0" err="1"/>
              <a:t>Yap</a:t>
            </a:r>
            <a:r>
              <a:rPr lang="de-DE" sz="2200" dirty="0"/>
              <a:t> Prolog </a:t>
            </a:r>
            <a:r>
              <a:rPr lang="de-DE" sz="2200" dirty="0">
                <a:hlinkClick r:id="rId4"/>
              </a:rPr>
              <a:t>https://</a:t>
            </a:r>
            <a:r>
              <a:rPr lang="de-DE" sz="2200" dirty="0" err="1">
                <a:hlinkClick r:id="rId4"/>
              </a:rPr>
              <a:t>github.com</a:t>
            </a:r>
            <a:r>
              <a:rPr lang="de-DE" sz="2200" dirty="0">
                <a:hlinkClick r:id="rId4"/>
              </a:rPr>
              <a:t>/</a:t>
            </a:r>
            <a:r>
              <a:rPr lang="de-DE" sz="2200" dirty="0" err="1">
                <a:hlinkClick r:id="rId4"/>
              </a:rPr>
              <a:t>vscosta</a:t>
            </a:r>
            <a:r>
              <a:rPr lang="de-DE" sz="2200" dirty="0">
                <a:hlinkClick r:id="rId4"/>
              </a:rPr>
              <a:t>/yap-6.3 </a:t>
            </a:r>
            <a:r>
              <a:rPr lang="de-DE" sz="2200" dirty="0" err="1"/>
              <a:t>includes</a:t>
            </a:r>
            <a:r>
              <a:rPr lang="de-DE" sz="2200" dirty="0"/>
              <a:t> </a:t>
            </a:r>
          </a:p>
          <a:p>
            <a:pPr lvl="1"/>
            <a:r>
              <a:rPr lang="de-DE" sz="2000" b="1" dirty="0"/>
              <a:t>ProbLog1</a:t>
            </a:r>
          </a:p>
          <a:p>
            <a:pPr lvl="1"/>
            <a:r>
              <a:rPr lang="de-DE" sz="2000" b="1" dirty="0" err="1"/>
              <a:t>cplint</a:t>
            </a:r>
            <a:endParaRPr lang="de-DE" sz="2000" dirty="0"/>
          </a:p>
          <a:p>
            <a:pPr lvl="1"/>
            <a:r>
              <a:rPr lang="de-DE" sz="2000" b="1" dirty="0"/>
              <a:t>CLP(BN)</a:t>
            </a:r>
          </a:p>
          <a:p>
            <a:pPr lvl="1"/>
            <a:r>
              <a:rPr lang="de-DE" sz="2000" b="1" dirty="0"/>
              <a:t>LP2</a:t>
            </a:r>
          </a:p>
          <a:p>
            <a:r>
              <a:rPr lang="de-DE" sz="2200" b="1" dirty="0"/>
              <a:t>PITA </a:t>
            </a:r>
            <a:r>
              <a:rPr lang="de-DE" sz="2200" dirty="0"/>
              <a:t>in XSB Prolog </a:t>
            </a:r>
            <a:r>
              <a:rPr lang="de-DE" sz="2200" dirty="0">
                <a:hlinkClick r:id="rId5"/>
              </a:rPr>
              <a:t>http://</a:t>
            </a:r>
            <a:r>
              <a:rPr lang="de-DE" sz="2200" dirty="0" err="1">
                <a:hlinkClick r:id="rId5"/>
              </a:rPr>
              <a:t>xsb.sourceforge.net</a:t>
            </a:r>
            <a:r>
              <a:rPr lang="de-DE" sz="2200" dirty="0">
                <a:hlinkClick r:id="rId5"/>
              </a:rPr>
              <a:t>/ </a:t>
            </a:r>
            <a:endParaRPr lang="de-DE" sz="2200" dirty="0"/>
          </a:p>
          <a:p>
            <a:r>
              <a:rPr lang="de-DE" sz="2200" b="1" dirty="0"/>
              <a:t>AILog2 </a:t>
            </a:r>
            <a:r>
              <a:rPr lang="de-DE" sz="2200" dirty="0">
                <a:hlinkClick r:id="rId5"/>
              </a:rPr>
              <a:t>http://artint.info/code/ailog/ailog2.html </a:t>
            </a:r>
            <a:endParaRPr lang="de-DE" sz="2200" dirty="0"/>
          </a:p>
          <a:p>
            <a:r>
              <a:rPr lang="de-DE" sz="2200" b="1" dirty="0"/>
              <a:t>SLPs </a:t>
            </a:r>
            <a:r>
              <a:rPr lang="de-DE" sz="2200" dirty="0">
                <a:hlinkClick r:id="rId6"/>
              </a:rPr>
              <a:t>http://</a:t>
            </a:r>
            <a:r>
              <a:rPr lang="de-DE" sz="2200" dirty="0" err="1">
                <a:hlinkClick r:id="rId6"/>
              </a:rPr>
              <a:t>stoics.org.uk</a:t>
            </a:r>
            <a:r>
              <a:rPr lang="de-DE" sz="2200" dirty="0">
                <a:hlinkClick r:id="rId6"/>
              </a:rPr>
              <a:t>/~</a:t>
            </a:r>
            <a:r>
              <a:rPr lang="de-DE" sz="2200" dirty="0" err="1">
                <a:hlinkClick r:id="rId6"/>
              </a:rPr>
              <a:t>nicos</a:t>
            </a:r>
            <a:r>
              <a:rPr lang="de-DE" sz="2200" dirty="0">
                <a:hlinkClick r:id="rId6"/>
              </a:rPr>
              <a:t>/</a:t>
            </a:r>
            <a:r>
              <a:rPr lang="de-DE" sz="2200" dirty="0" err="1">
                <a:hlinkClick r:id="rId6"/>
              </a:rPr>
              <a:t>sware</a:t>
            </a:r>
            <a:r>
              <a:rPr lang="de-DE" sz="2200" dirty="0">
                <a:hlinkClick r:id="rId6"/>
              </a:rPr>
              <a:t>/</a:t>
            </a:r>
            <a:r>
              <a:rPr lang="de-DE" sz="2200" dirty="0" err="1">
                <a:hlinkClick r:id="rId6"/>
              </a:rPr>
              <a:t>pepl</a:t>
            </a:r>
            <a:r>
              <a:rPr lang="de-DE" sz="2200" dirty="0">
                <a:hlinkClick r:id="rId6"/>
              </a:rPr>
              <a:t> </a:t>
            </a:r>
            <a:endParaRPr lang="de-DE" sz="2200" dirty="0"/>
          </a:p>
          <a:p>
            <a:r>
              <a:rPr lang="de-DE" sz="2200" b="1" dirty="0" err="1"/>
              <a:t>contdist</a:t>
            </a:r>
            <a:r>
              <a:rPr lang="de-DE" sz="2200" b="1" dirty="0"/>
              <a:t> </a:t>
            </a:r>
            <a:r>
              <a:rPr lang="de-DE" sz="2200" dirty="0">
                <a:hlinkClick r:id="rId7"/>
              </a:rPr>
              <a:t>http://</a:t>
            </a:r>
            <a:r>
              <a:rPr lang="de-DE" sz="2200" dirty="0" err="1">
                <a:hlinkClick r:id="rId7"/>
              </a:rPr>
              <a:t>www.cs.sunysb.edu</a:t>
            </a:r>
            <a:r>
              <a:rPr lang="de-DE" sz="2200" dirty="0">
                <a:hlinkClick r:id="rId7"/>
              </a:rPr>
              <a:t>/~</a:t>
            </a:r>
            <a:r>
              <a:rPr lang="de-DE" sz="2200" dirty="0" err="1">
                <a:hlinkClick r:id="rId7"/>
              </a:rPr>
              <a:t>cram</a:t>
            </a:r>
            <a:r>
              <a:rPr lang="de-DE" sz="2200" dirty="0">
                <a:hlinkClick r:id="rId7"/>
              </a:rPr>
              <a:t>/</a:t>
            </a:r>
            <a:r>
              <a:rPr lang="de-DE" sz="2200" dirty="0" err="1">
                <a:hlinkClick r:id="rId7"/>
              </a:rPr>
              <a:t>contdist</a:t>
            </a:r>
            <a:r>
              <a:rPr lang="de-DE" sz="2200" dirty="0">
                <a:hlinkClick r:id="rId7"/>
              </a:rPr>
              <a:t>/ </a:t>
            </a:r>
            <a:endParaRPr lang="de-DE" sz="2200" dirty="0"/>
          </a:p>
          <a:p>
            <a:r>
              <a:rPr lang="de-DE" sz="2200" b="1" dirty="0"/>
              <a:t>DC </a:t>
            </a:r>
            <a:r>
              <a:rPr lang="de-DE" sz="2200" dirty="0">
                <a:hlinkClick r:id="rId8"/>
              </a:rPr>
              <a:t>https://</a:t>
            </a:r>
            <a:r>
              <a:rPr lang="de-DE" sz="2200" dirty="0" err="1">
                <a:hlinkClick r:id="rId8"/>
              </a:rPr>
              <a:t>code.google.com</a:t>
            </a:r>
            <a:r>
              <a:rPr lang="de-DE" sz="2200" dirty="0">
                <a:hlinkClick r:id="rId8"/>
              </a:rPr>
              <a:t>/p/distributional-</a:t>
            </a:r>
            <a:r>
              <a:rPr lang="de-DE" sz="2200" dirty="0" err="1">
                <a:hlinkClick r:id="rId8"/>
              </a:rPr>
              <a:t>clauses</a:t>
            </a:r>
            <a:r>
              <a:rPr lang="de-DE" sz="2200" dirty="0">
                <a:hlinkClick r:id="rId8"/>
              </a:rPr>
              <a:t> </a:t>
            </a:r>
            <a:endParaRPr lang="de-DE" sz="2200" dirty="0"/>
          </a:p>
          <a:p>
            <a:r>
              <a:rPr lang="de-DE" sz="2200" b="1" dirty="0"/>
              <a:t>WFOMC </a:t>
            </a:r>
            <a:r>
              <a:rPr lang="de-DE" sz="2200" dirty="0">
                <a:hlinkClick r:id="rId9"/>
              </a:rPr>
              <a:t>http://</a:t>
            </a:r>
            <a:r>
              <a:rPr lang="de-DE" sz="2200" dirty="0" err="1">
                <a:hlinkClick r:id="rId9"/>
              </a:rPr>
              <a:t>dtai.cs.kuleuven.be</a:t>
            </a:r>
            <a:r>
              <a:rPr lang="de-DE" sz="2200" dirty="0">
                <a:hlinkClick r:id="rId9"/>
              </a:rPr>
              <a:t>/ml/</a:t>
            </a:r>
            <a:r>
              <a:rPr lang="de-DE" sz="2200" dirty="0" err="1">
                <a:hlinkClick r:id="rId9"/>
              </a:rPr>
              <a:t>systems</a:t>
            </a:r>
            <a:r>
              <a:rPr lang="de-DE" sz="2200" dirty="0">
                <a:hlinkClick r:id="rId9"/>
              </a:rPr>
              <a:t>/</a:t>
            </a:r>
            <a:r>
              <a:rPr lang="de-DE" sz="2200" dirty="0" err="1">
                <a:hlinkClick r:id="rId9"/>
              </a:rPr>
              <a:t>wfomc</a:t>
            </a:r>
            <a:r>
              <a:rPr lang="de-DE" sz="2200" dirty="0">
                <a:hlinkClick r:id="rId9"/>
              </a:rPr>
              <a:t> </a:t>
            </a:r>
            <a:endParaRPr lang="de-DE" sz="22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0095EF-DCE6-B744-B606-907958ED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158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DB5C86F-81BA-8E43-AF21-F01A57E1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Weighted</a:t>
            </a:r>
            <a:r>
              <a:rPr lang="de-DE" dirty="0"/>
              <a:t> Model </a:t>
            </a:r>
            <a:r>
              <a:rPr lang="de-DE" dirty="0" err="1"/>
              <a:t>Counting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0666BD-5FCA-0A4A-BD24-9EDACFF1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2994372"/>
          </a:xfrm>
        </p:spPr>
        <p:txBody>
          <a:bodyPr/>
          <a:lstStyle/>
          <a:p>
            <a:r>
              <a:rPr lang="de-DE" dirty="0"/>
              <a:t>Simple WMC </a:t>
            </a:r>
            <a:r>
              <a:rPr lang="de-DE" dirty="0" err="1"/>
              <a:t>solvers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generalisation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DPLL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SAT (Davis Putnam </a:t>
            </a:r>
            <a:r>
              <a:rPr lang="de-DE" dirty="0" err="1"/>
              <a:t>Logeman</a:t>
            </a:r>
            <a:r>
              <a:rPr lang="de-DE" dirty="0"/>
              <a:t> </a:t>
            </a:r>
            <a:r>
              <a:rPr lang="de-DE" dirty="0" err="1"/>
              <a:t>Loveland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)</a:t>
            </a:r>
          </a:p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solvers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compilation</a:t>
            </a:r>
            <a:r>
              <a:rPr lang="de-DE" dirty="0"/>
              <a:t> – </a:t>
            </a:r>
            <a:r>
              <a:rPr lang="de-DE" dirty="0" err="1"/>
              <a:t>here</a:t>
            </a:r>
            <a:r>
              <a:rPr lang="de-DE" dirty="0"/>
              <a:t> an </a:t>
            </a:r>
            <a:r>
              <a:rPr lang="de-DE" dirty="0">
                <a:solidFill>
                  <a:srgbClr val="032EF0"/>
                </a:solidFill>
              </a:rPr>
              <a:t>OBDD (</a:t>
            </a:r>
            <a:r>
              <a:rPr lang="de-DE" dirty="0" err="1">
                <a:solidFill>
                  <a:srgbClr val="032EF0"/>
                </a:solidFill>
              </a:rPr>
              <a:t>ordered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binary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decision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diagram</a:t>
            </a:r>
            <a:r>
              <a:rPr lang="de-DE" dirty="0">
                <a:solidFill>
                  <a:srgbClr val="032EF0"/>
                </a:solidFill>
              </a:rPr>
              <a:t>)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s-</a:t>
            </a:r>
            <a:r>
              <a:rPr lang="de-DE" dirty="0" err="1"/>
              <a:t>dDNNF</a:t>
            </a:r>
            <a:r>
              <a:rPr lang="de-DE" dirty="0"/>
              <a:t>, SDDs, (</a:t>
            </a:r>
            <a:r>
              <a:rPr lang="de-DE" dirty="0" err="1"/>
              <a:t>see</a:t>
            </a:r>
            <a:r>
              <a:rPr lang="de-DE" dirty="0"/>
              <a:t> also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lectures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V10-V13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AFE664-8CBE-094A-B8C6-DF5563C3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DA34AE-D8F3-9E49-AB25-B61B28E389F4}"/>
              </a:ext>
            </a:extLst>
          </p:cNvPr>
          <p:cNvSpPr/>
          <p:nvPr/>
        </p:nvSpPr>
        <p:spPr>
          <a:xfrm>
            <a:off x="6853922" y="4036711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h(1)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D3E158-4F58-9F41-B955-24D436513E94}"/>
              </a:ext>
            </a:extLst>
          </p:cNvPr>
          <p:cNvSpPr/>
          <p:nvPr/>
        </p:nvSpPr>
        <p:spPr>
          <a:xfrm>
            <a:off x="6012160" y="4617973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7102A4-747C-4547-BE15-0F2A1B3246C3}"/>
              </a:ext>
            </a:extLst>
          </p:cNvPr>
          <p:cNvSpPr/>
          <p:nvPr/>
        </p:nvSpPr>
        <p:spPr>
          <a:xfrm>
            <a:off x="6615565" y="5111408"/>
            <a:ext cx="720080" cy="43204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h(3)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30C50E-CB4C-A04A-9053-8D0E0394672E}"/>
              </a:ext>
            </a:extLst>
          </p:cNvPr>
          <p:cNvSpPr/>
          <p:nvPr/>
        </p:nvSpPr>
        <p:spPr>
          <a:xfrm>
            <a:off x="7272300" y="5957664"/>
            <a:ext cx="360040" cy="336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7F251E3-9448-8742-BD1B-99D388D6EC20}"/>
              </a:ext>
            </a:extLst>
          </p:cNvPr>
          <p:cNvSpPr/>
          <p:nvPr/>
        </p:nvSpPr>
        <p:spPr>
          <a:xfrm>
            <a:off x="6164560" y="5957664"/>
            <a:ext cx="360040" cy="336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F7F6D7B-B129-D546-A2C7-565A27AEF48A}"/>
              </a:ext>
            </a:extLst>
          </p:cNvPr>
          <p:cNvCxnSpPr>
            <a:stCxn id="8" idx="5"/>
            <a:endCxn id="13" idx="0"/>
          </p:cNvCxnSpPr>
          <p:nvPr/>
        </p:nvCxnSpPr>
        <p:spPr>
          <a:xfrm flipH="1">
            <a:off x="7452320" y="4405487"/>
            <a:ext cx="16229" cy="15521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0EC0D927-118E-A94A-AB92-A97BEB77D4CB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6626787" y="4986749"/>
            <a:ext cx="94231" cy="18793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7B2F2CE-8CB1-2342-8B48-1C5743B3BEF5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6975605" y="5543456"/>
            <a:ext cx="476715" cy="4142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1ABE5674-A934-D84E-8967-603A48D0C54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275131" y="5079454"/>
            <a:ext cx="69449" cy="8782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A426D941-A74C-FE40-9571-0957432421D5}"/>
              </a:ext>
            </a:extLst>
          </p:cNvPr>
          <p:cNvCxnSpPr>
            <a:cxnSpLocks/>
            <a:stCxn id="11" idx="3"/>
            <a:endCxn id="15" idx="0"/>
          </p:cNvCxnSpPr>
          <p:nvPr/>
        </p:nvCxnSpPr>
        <p:spPr>
          <a:xfrm flipH="1">
            <a:off x="6344580" y="5480184"/>
            <a:ext cx="376438" cy="4774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94E5CB9F-1F03-3649-AB9B-B1AC9A40BFE6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6372200" y="4405487"/>
            <a:ext cx="587175" cy="2124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EF599A01-5E5F-6C4D-9EE6-56B7A5DB1F63}"/>
              </a:ext>
            </a:extLst>
          </p:cNvPr>
          <p:cNvSpPr txBox="1"/>
          <p:nvPr/>
        </p:nvSpPr>
        <p:spPr>
          <a:xfrm>
            <a:off x="7519022" y="446101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FC6617E-0505-6E4B-BD26-7CDC0AC397CA}"/>
              </a:ext>
            </a:extLst>
          </p:cNvPr>
          <p:cNvSpPr txBox="1"/>
          <p:nvPr/>
        </p:nvSpPr>
        <p:spPr>
          <a:xfrm>
            <a:off x="6380565" y="414239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0.6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B61D0F4-D460-AB4D-BE64-57DE6F4B2313}"/>
              </a:ext>
            </a:extLst>
          </p:cNvPr>
          <p:cNvSpPr txBox="1"/>
          <p:nvPr/>
        </p:nvSpPr>
        <p:spPr>
          <a:xfrm>
            <a:off x="5805131" y="499690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FBF91D3-9A77-B648-AB2D-8968B5973001}"/>
              </a:ext>
            </a:extLst>
          </p:cNvPr>
          <p:cNvSpPr txBox="1"/>
          <p:nvPr/>
        </p:nvSpPr>
        <p:spPr>
          <a:xfrm>
            <a:off x="6671282" y="480208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4A3792E-7C1D-924B-AE72-00959AF4FD85}"/>
              </a:ext>
            </a:extLst>
          </p:cNvPr>
          <p:cNvSpPr txBox="1"/>
          <p:nvPr/>
        </p:nvSpPr>
        <p:spPr>
          <a:xfrm>
            <a:off x="6524600" y="557541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924C51-2992-BF4A-8DEE-6D8BFD0D1E27}"/>
              </a:ext>
            </a:extLst>
          </p:cNvPr>
          <p:cNvSpPr txBox="1"/>
          <p:nvPr/>
        </p:nvSpPr>
        <p:spPr>
          <a:xfrm>
            <a:off x="6865572" y="573083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0825824-2340-414F-B7C1-DD30B44DE115}"/>
                  </a:ext>
                </a:extLst>
              </p:cNvPr>
              <p:cNvSpPr txBox="1"/>
              <p:nvPr/>
            </p:nvSpPr>
            <p:spPr>
              <a:xfrm>
                <a:off x="885540" y="4617973"/>
                <a:ext cx="318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kern="0" dirty="0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↔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b="0" i="1" kern="0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(3))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0825824-2340-414F-B7C1-DD30B44DE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40" y="4617973"/>
                <a:ext cx="3188629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12AD06D1-1312-0D4D-AF9B-D25410DA6B04}"/>
                  </a:ext>
                </a:extLst>
              </p:cNvPr>
              <p:cNvSpPr txBox="1"/>
              <p:nvPr/>
            </p:nvSpPr>
            <p:spPr>
              <a:xfrm>
                <a:off x="885540" y="5200471"/>
                <a:ext cx="31173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(1)→0.4        ¬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→0.6 </m:t>
                      </m:r>
                    </m:oMath>
                  </m:oMathPara>
                </a14:m>
                <a:endParaRPr lang="de-DE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→0.7         ¬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→0.3</m:t>
                      </m:r>
                    </m:oMath>
                  </m:oMathPara>
                </a14:m>
                <a:endParaRPr lang="de-DE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→0.5        ¬ </m:t>
                      </m:r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i="1" kern="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kern="0" dirty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 kern="0" dirty="0">
                          <a:latin typeface="Cambria Math" panose="02040503050406030204" pitchFamily="18" charset="0"/>
                        </a:rPr>
                        <m:t>→0.5</m:t>
                      </m:r>
                    </m:oMath>
                  </m:oMathPara>
                </a14:m>
                <a:endParaRPr lang="de-DE" kern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12AD06D1-1312-0D4D-AF9B-D25410DA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40" y="5200471"/>
                <a:ext cx="311732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8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6B141-5378-104A-9C50-051A071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inference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C0C4C1-576F-F94C-A5B2-03F9F338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variations</a:t>
            </a:r>
            <a:r>
              <a:rPr lang="de-DE" dirty="0"/>
              <a:t> / </a:t>
            </a:r>
            <a:r>
              <a:rPr lang="de-DE" dirty="0" err="1"/>
              <a:t>extensions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Approximate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Lifted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(</a:t>
            </a:r>
            <a:r>
              <a:rPr lang="de-DE" dirty="0" err="1"/>
              <a:t>lifting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propositional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infected</a:t>
            </a:r>
            <a:r>
              <a:rPr lang="de-DE" dirty="0"/>
              <a:t>(X) :- </a:t>
            </a:r>
            <a:r>
              <a:rPr lang="de-DE" dirty="0" err="1"/>
              <a:t>contact</a:t>
            </a:r>
            <a:r>
              <a:rPr lang="de-DE" dirty="0"/>
              <a:t>(X,Y), sick(Y).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8003E1-B96D-5C44-8936-2D8191DC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07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506EE7-F92F-884B-A070-85B59FE0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9AD087-8575-E64B-A898-ED15E2A72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CCDFC8-E0DB-F743-98E9-A19FEE66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82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F87B4E-0DFD-A44F-BB78-A2F48D2B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 Learning: an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E1504D-97FE-D146-A552-ABCF1FA8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367929"/>
          </a:xfrm>
        </p:spPr>
        <p:txBody>
          <a:bodyPr/>
          <a:lstStyle/>
          <a:p>
            <a:r>
              <a:rPr lang="de-DE" dirty="0"/>
              <a:t>Webpage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Class1, Class2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Word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51E8-07C3-914C-ABA1-88BC1970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86377F-5BEA-D245-8E8E-AC4F1CAA0FC0}"/>
              </a:ext>
            </a:extLst>
          </p:cNvPr>
          <p:cNvSpPr txBox="1"/>
          <p:nvPr/>
        </p:nvSpPr>
        <p:spPr>
          <a:xfrm>
            <a:off x="468313" y="2568159"/>
            <a:ext cx="8496300" cy="2308324"/>
          </a:xfrm>
          <a:prstGeom prst="rect">
            <a:avLst/>
          </a:prstGeom>
          <a:solidFill>
            <a:srgbClr val="92D05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Courier" pitchFamily="2" charset="0"/>
              </a:rPr>
              <a:t>?? ::  </a:t>
            </a:r>
            <a:r>
              <a:rPr lang="de-DE" dirty="0" err="1">
                <a:latin typeface="Courier" pitchFamily="2" charset="0"/>
              </a:rPr>
              <a:t>link_class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Source,Target</a:t>
            </a:r>
            <a:r>
              <a:rPr lang="de-DE" dirty="0">
                <a:latin typeface="Courier" pitchFamily="2" charset="0"/>
              </a:rPr>
              <a:t>, Class1, Class2).</a:t>
            </a:r>
          </a:p>
          <a:p>
            <a:r>
              <a:rPr lang="de-DE" dirty="0">
                <a:latin typeface="Courier" pitchFamily="2" charset="0"/>
              </a:rPr>
              <a:t>?? :: </a:t>
            </a:r>
            <a:r>
              <a:rPr lang="de-DE" dirty="0" err="1">
                <a:latin typeface="Courier" pitchFamily="2" charset="0"/>
              </a:rPr>
              <a:t>word_class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Word,Class</a:t>
            </a:r>
            <a:r>
              <a:rPr lang="de-DE" dirty="0">
                <a:latin typeface="Courier" pitchFamily="2" charset="0"/>
              </a:rPr>
              <a:t>).</a:t>
            </a:r>
          </a:p>
          <a:p>
            <a:endParaRPr lang="de-DE" dirty="0">
              <a:latin typeface="Courier" pitchFamily="2" charset="0"/>
            </a:endParaRPr>
          </a:p>
          <a:p>
            <a:r>
              <a:rPr lang="de-DE" dirty="0" err="1">
                <a:latin typeface="Courier" pitchFamily="2" charset="0"/>
              </a:rPr>
              <a:t>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Page,C</a:t>
            </a:r>
            <a:r>
              <a:rPr lang="de-DE" dirty="0">
                <a:latin typeface="Courier" pitchFamily="2" charset="0"/>
              </a:rPr>
              <a:t>) :- 	</a:t>
            </a:r>
            <a:r>
              <a:rPr lang="de-DE" dirty="0" err="1">
                <a:latin typeface="Courier" pitchFamily="2" charset="0"/>
              </a:rPr>
              <a:t>has_word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Page,W</a:t>
            </a:r>
            <a:r>
              <a:rPr lang="de-DE" dirty="0">
                <a:latin typeface="Courier" pitchFamily="2" charset="0"/>
              </a:rPr>
              <a:t>), </a:t>
            </a:r>
            <a:r>
              <a:rPr lang="de-DE" dirty="0" err="1">
                <a:latin typeface="Courier" pitchFamily="2" charset="0"/>
              </a:rPr>
              <a:t>word_class</a:t>
            </a:r>
            <a:r>
              <a:rPr lang="de-DE" dirty="0">
                <a:latin typeface="Courier" pitchFamily="2" charset="0"/>
              </a:rPr>
              <a:t>(W,C). </a:t>
            </a:r>
          </a:p>
          <a:p>
            <a:r>
              <a:rPr lang="de-DE" dirty="0" err="1">
                <a:latin typeface="Courier" pitchFamily="2" charset="0"/>
              </a:rPr>
              <a:t>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Page,C</a:t>
            </a:r>
            <a:r>
              <a:rPr lang="de-DE" dirty="0">
                <a:latin typeface="Courier" pitchFamily="2" charset="0"/>
              </a:rPr>
              <a:t>) :-	</a:t>
            </a:r>
            <a:r>
              <a:rPr lang="de-DE" dirty="0" err="1">
                <a:latin typeface="Courier" pitchFamily="2" charset="0"/>
              </a:rPr>
              <a:t>links_to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OtherPage,Page</a:t>
            </a:r>
            <a:r>
              <a:rPr lang="de-DE" dirty="0">
                <a:latin typeface="Courier" pitchFamily="2" charset="0"/>
              </a:rPr>
              <a:t>), 				   		</a:t>
            </a:r>
            <a:r>
              <a:rPr lang="de-DE" dirty="0" err="1">
                <a:latin typeface="Courier" pitchFamily="2" charset="0"/>
              </a:rPr>
              <a:t>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OtherPage,OtherClass</a:t>
            </a:r>
            <a:r>
              <a:rPr lang="de-DE" dirty="0">
                <a:latin typeface="Courier" pitchFamily="2" charset="0"/>
              </a:rPr>
              <a:t>), </a:t>
            </a:r>
          </a:p>
          <a:p>
            <a:r>
              <a:rPr lang="de-DE" dirty="0">
                <a:latin typeface="Courier" pitchFamily="2" charset="0"/>
              </a:rPr>
              <a:t>	          	</a:t>
            </a:r>
            <a:r>
              <a:rPr lang="de-DE" dirty="0" err="1">
                <a:latin typeface="Courier" pitchFamily="2" charset="0"/>
              </a:rPr>
              <a:t>link_class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OtherPage,Page,OtherClass,C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8B0BB03-2870-3243-8A4F-3B6C2D146856}"/>
              </a:ext>
            </a:extLst>
          </p:cNvPr>
          <p:cNvSpPr/>
          <p:nvPr/>
        </p:nvSpPr>
        <p:spPr>
          <a:xfrm>
            <a:off x="323528" y="2593810"/>
            <a:ext cx="648246" cy="54715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FD1B0F3-ACEF-F543-89F9-AA4CDD6EB1CF}"/>
              </a:ext>
            </a:extLst>
          </p:cNvPr>
          <p:cNvSpPr/>
          <p:nvPr/>
        </p:nvSpPr>
        <p:spPr>
          <a:xfrm>
            <a:off x="444795" y="3428999"/>
            <a:ext cx="8587374" cy="1329723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0A9CC7-411F-3241-95F4-E8A553CAE2AB}"/>
              </a:ext>
            </a:extLst>
          </p:cNvPr>
          <p:cNvSpPr/>
          <p:nvPr/>
        </p:nvSpPr>
        <p:spPr>
          <a:xfrm>
            <a:off x="1331640" y="2632200"/>
            <a:ext cx="6192688" cy="54715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F87B4E-0DFD-A44F-BB78-A2F48D2B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Sampling </a:t>
            </a:r>
            <a:r>
              <a:rPr lang="de-DE" dirty="0" err="1"/>
              <a:t>interpretations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51E8-07C3-914C-ABA1-88BC1970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8B0BB03-2870-3243-8A4F-3B6C2D146856}"/>
              </a:ext>
            </a:extLst>
          </p:cNvPr>
          <p:cNvSpPr/>
          <p:nvPr/>
        </p:nvSpPr>
        <p:spPr>
          <a:xfrm>
            <a:off x="251520" y="1217840"/>
            <a:ext cx="504056" cy="26694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FD1B0F3-ACEF-F543-89F9-AA4CDD6EB1CF}"/>
              </a:ext>
            </a:extLst>
          </p:cNvPr>
          <p:cNvSpPr/>
          <p:nvPr/>
        </p:nvSpPr>
        <p:spPr>
          <a:xfrm>
            <a:off x="107504" y="3011867"/>
            <a:ext cx="2304256" cy="83426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8CE322E-1525-694B-B440-1AF664AF7973}"/>
              </a:ext>
            </a:extLst>
          </p:cNvPr>
          <p:cNvSpPr/>
          <p:nvPr/>
        </p:nvSpPr>
        <p:spPr>
          <a:xfrm>
            <a:off x="251520" y="1556792"/>
            <a:ext cx="504056" cy="26694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45706E0-685B-A64F-8ED4-42E725CFFF42}"/>
              </a:ext>
            </a:extLst>
          </p:cNvPr>
          <p:cNvSpPr/>
          <p:nvPr/>
        </p:nvSpPr>
        <p:spPr>
          <a:xfrm>
            <a:off x="251520" y="1916832"/>
            <a:ext cx="504056" cy="26694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8159605-9A6B-124F-95F2-439DAEB28C9F}"/>
              </a:ext>
            </a:extLst>
          </p:cNvPr>
          <p:cNvSpPr/>
          <p:nvPr/>
        </p:nvSpPr>
        <p:spPr>
          <a:xfrm>
            <a:off x="251520" y="2255784"/>
            <a:ext cx="504056" cy="26694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F4F838F-0B3C-574C-9D5F-DFD7D8B1C62E}"/>
              </a:ext>
            </a:extLst>
          </p:cNvPr>
          <p:cNvSpPr/>
          <p:nvPr/>
        </p:nvSpPr>
        <p:spPr>
          <a:xfrm>
            <a:off x="251520" y="2607080"/>
            <a:ext cx="504056" cy="26694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A45246-4A2F-8242-889D-C5C3FDC8AC1E}"/>
              </a:ext>
            </a:extLst>
          </p:cNvPr>
          <p:cNvSpPr/>
          <p:nvPr/>
        </p:nvSpPr>
        <p:spPr>
          <a:xfrm>
            <a:off x="899592" y="1217840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9929D87-0A2E-7C42-ACE3-3227D70B5859}"/>
              </a:ext>
            </a:extLst>
          </p:cNvPr>
          <p:cNvSpPr/>
          <p:nvPr/>
        </p:nvSpPr>
        <p:spPr>
          <a:xfrm>
            <a:off x="899592" y="1556792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BA391DD-9B72-394E-9805-9916DFC914F9}"/>
              </a:ext>
            </a:extLst>
          </p:cNvPr>
          <p:cNvSpPr/>
          <p:nvPr/>
        </p:nvSpPr>
        <p:spPr>
          <a:xfrm>
            <a:off x="899592" y="1916832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1D4C66C-B6A6-2041-9DFE-42ECC55B72A9}"/>
              </a:ext>
            </a:extLst>
          </p:cNvPr>
          <p:cNvSpPr/>
          <p:nvPr/>
        </p:nvSpPr>
        <p:spPr>
          <a:xfrm>
            <a:off x="899592" y="2255784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C8CFD89-AAFD-4F42-BA62-AC99D41F5BDF}"/>
              </a:ext>
            </a:extLst>
          </p:cNvPr>
          <p:cNvSpPr/>
          <p:nvPr/>
        </p:nvSpPr>
        <p:spPr>
          <a:xfrm>
            <a:off x="899592" y="2607080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EC3CE5-E2FB-AB42-9E6C-4017DF3E13A3}"/>
              </a:ext>
            </a:extLst>
          </p:cNvPr>
          <p:cNvSpPr/>
          <p:nvPr/>
        </p:nvSpPr>
        <p:spPr>
          <a:xfrm>
            <a:off x="2699791" y="1217840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8B3DB16-27D6-2E4F-A958-65BCB6557320}"/>
              </a:ext>
            </a:extLst>
          </p:cNvPr>
          <p:cNvSpPr/>
          <p:nvPr/>
        </p:nvSpPr>
        <p:spPr>
          <a:xfrm>
            <a:off x="3448888" y="1436207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118A260-F572-F14E-9224-1448F698CA18}"/>
              </a:ext>
            </a:extLst>
          </p:cNvPr>
          <p:cNvSpPr/>
          <p:nvPr/>
        </p:nvSpPr>
        <p:spPr>
          <a:xfrm>
            <a:off x="3203848" y="1772816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C149A32-A848-884E-B8D5-9CC1F3AE84E1}"/>
              </a:ext>
            </a:extLst>
          </p:cNvPr>
          <p:cNvSpPr/>
          <p:nvPr/>
        </p:nvSpPr>
        <p:spPr>
          <a:xfrm>
            <a:off x="2843808" y="2109968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78C80F3-71FD-1540-BED4-706E21DD37B8}"/>
              </a:ext>
            </a:extLst>
          </p:cNvPr>
          <p:cNvSpPr/>
          <p:nvPr/>
        </p:nvSpPr>
        <p:spPr>
          <a:xfrm>
            <a:off x="3154541" y="2436760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C87B322-B248-3E4F-9DA9-B1B2058A370C}"/>
              </a:ext>
            </a:extLst>
          </p:cNvPr>
          <p:cNvSpPr/>
          <p:nvPr/>
        </p:nvSpPr>
        <p:spPr>
          <a:xfrm>
            <a:off x="3436932" y="2798416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A5014E9-336A-6245-ACD2-446EF1875835}"/>
              </a:ext>
            </a:extLst>
          </p:cNvPr>
          <p:cNvSpPr/>
          <p:nvPr/>
        </p:nvSpPr>
        <p:spPr>
          <a:xfrm>
            <a:off x="3890011" y="2265586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8A6F6F2-3B61-1349-8094-BF7600CD41AA}"/>
              </a:ext>
            </a:extLst>
          </p:cNvPr>
          <p:cNvSpPr/>
          <p:nvPr/>
        </p:nvSpPr>
        <p:spPr>
          <a:xfrm>
            <a:off x="4593336" y="2644722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8A5EA45-7340-E740-BCF4-F7C4816ABF12}"/>
              </a:ext>
            </a:extLst>
          </p:cNvPr>
          <p:cNvSpPr/>
          <p:nvPr/>
        </p:nvSpPr>
        <p:spPr>
          <a:xfrm>
            <a:off x="4355975" y="3055719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FCD19CF-05B0-5545-8DE0-4E1A01E1D90B}"/>
              </a:ext>
            </a:extLst>
          </p:cNvPr>
          <p:cNvSpPr/>
          <p:nvPr/>
        </p:nvSpPr>
        <p:spPr>
          <a:xfrm>
            <a:off x="3365834" y="3157956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CF3BE16-368C-2B49-AD8B-5E1DF1F85FF7}"/>
              </a:ext>
            </a:extLst>
          </p:cNvPr>
          <p:cNvSpPr/>
          <p:nvPr/>
        </p:nvSpPr>
        <p:spPr>
          <a:xfrm>
            <a:off x="4260305" y="1556900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95084CB-3731-3D4F-BCBA-4779B1C8DCC5}"/>
              </a:ext>
            </a:extLst>
          </p:cNvPr>
          <p:cNvSpPr/>
          <p:nvPr/>
        </p:nvSpPr>
        <p:spPr>
          <a:xfrm>
            <a:off x="4562676" y="1916757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85838E-0C2E-2542-824E-23059F211291}"/>
              </a:ext>
            </a:extLst>
          </p:cNvPr>
          <p:cNvSpPr/>
          <p:nvPr/>
        </p:nvSpPr>
        <p:spPr>
          <a:xfrm>
            <a:off x="5856077" y="1189350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FE6D8FD-2FC0-FE47-B5C2-8AF0149EADF0}"/>
              </a:ext>
            </a:extLst>
          </p:cNvPr>
          <p:cNvSpPr/>
          <p:nvPr/>
        </p:nvSpPr>
        <p:spPr>
          <a:xfrm>
            <a:off x="6605174" y="1407717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9F48309-A382-F44F-B229-7AE6E67840C4}"/>
              </a:ext>
            </a:extLst>
          </p:cNvPr>
          <p:cNvSpPr/>
          <p:nvPr/>
        </p:nvSpPr>
        <p:spPr>
          <a:xfrm>
            <a:off x="6360134" y="1744326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E8E220F-30D8-7841-B6E8-209FFD3104A6}"/>
              </a:ext>
            </a:extLst>
          </p:cNvPr>
          <p:cNvSpPr/>
          <p:nvPr/>
        </p:nvSpPr>
        <p:spPr>
          <a:xfrm>
            <a:off x="6000094" y="2081478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EBF89DC-DCDE-8B4E-B8B3-34850FCC2AB8}"/>
              </a:ext>
            </a:extLst>
          </p:cNvPr>
          <p:cNvSpPr/>
          <p:nvPr/>
        </p:nvSpPr>
        <p:spPr>
          <a:xfrm>
            <a:off x="6310827" y="2408270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D95E426D-D6AB-2F40-BDCD-057AF80510C3}"/>
              </a:ext>
            </a:extLst>
          </p:cNvPr>
          <p:cNvSpPr/>
          <p:nvPr/>
        </p:nvSpPr>
        <p:spPr>
          <a:xfrm>
            <a:off x="6593218" y="2769926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DD7A916-8998-8345-8913-1B8C3FB1126F}"/>
              </a:ext>
            </a:extLst>
          </p:cNvPr>
          <p:cNvSpPr/>
          <p:nvPr/>
        </p:nvSpPr>
        <p:spPr>
          <a:xfrm>
            <a:off x="7046297" y="2237096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C2967889-1030-A844-A09D-444A2AE5C341}"/>
              </a:ext>
            </a:extLst>
          </p:cNvPr>
          <p:cNvSpPr/>
          <p:nvPr/>
        </p:nvSpPr>
        <p:spPr>
          <a:xfrm>
            <a:off x="7749622" y="2616232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E5E08233-1C09-E840-8C2C-D3DE42C0ADA8}"/>
              </a:ext>
            </a:extLst>
          </p:cNvPr>
          <p:cNvSpPr/>
          <p:nvPr/>
        </p:nvSpPr>
        <p:spPr>
          <a:xfrm>
            <a:off x="7512261" y="3027229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D429891-5F02-F94B-AFFA-21473CB9809D}"/>
              </a:ext>
            </a:extLst>
          </p:cNvPr>
          <p:cNvSpPr/>
          <p:nvPr/>
        </p:nvSpPr>
        <p:spPr>
          <a:xfrm>
            <a:off x="6522120" y="3129466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8D4D025-62FA-3645-9180-DCDB0BEC08A5}"/>
              </a:ext>
            </a:extLst>
          </p:cNvPr>
          <p:cNvSpPr/>
          <p:nvPr/>
        </p:nvSpPr>
        <p:spPr>
          <a:xfrm>
            <a:off x="7416591" y="1528410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D03F1FA-9CA4-3F45-B026-577EE97B7C80}"/>
              </a:ext>
            </a:extLst>
          </p:cNvPr>
          <p:cNvSpPr/>
          <p:nvPr/>
        </p:nvSpPr>
        <p:spPr>
          <a:xfrm>
            <a:off x="7718962" y="1888267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23EFA38-32F3-5E48-A998-331E82784322}"/>
              </a:ext>
            </a:extLst>
          </p:cNvPr>
          <p:cNvSpPr/>
          <p:nvPr/>
        </p:nvSpPr>
        <p:spPr>
          <a:xfrm>
            <a:off x="2742103" y="3869612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224D9A1B-E3F6-3144-A9D2-404EF82F4E4C}"/>
              </a:ext>
            </a:extLst>
          </p:cNvPr>
          <p:cNvSpPr/>
          <p:nvPr/>
        </p:nvSpPr>
        <p:spPr>
          <a:xfrm>
            <a:off x="3491200" y="4087979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956EE34-E68E-5D48-B900-C9688684A386}"/>
              </a:ext>
            </a:extLst>
          </p:cNvPr>
          <p:cNvSpPr/>
          <p:nvPr/>
        </p:nvSpPr>
        <p:spPr>
          <a:xfrm>
            <a:off x="3246160" y="4424588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933E4FD-642E-1A49-A53C-90347902C6AD}"/>
              </a:ext>
            </a:extLst>
          </p:cNvPr>
          <p:cNvSpPr/>
          <p:nvPr/>
        </p:nvSpPr>
        <p:spPr>
          <a:xfrm>
            <a:off x="2886120" y="4761740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388B331C-DE19-294A-A9F2-1E1FB3D1FFE6}"/>
              </a:ext>
            </a:extLst>
          </p:cNvPr>
          <p:cNvSpPr/>
          <p:nvPr/>
        </p:nvSpPr>
        <p:spPr>
          <a:xfrm>
            <a:off x="3196853" y="5088532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57CA7123-3044-444A-AA01-4CD47B8916F8}"/>
              </a:ext>
            </a:extLst>
          </p:cNvPr>
          <p:cNvSpPr/>
          <p:nvPr/>
        </p:nvSpPr>
        <p:spPr>
          <a:xfrm>
            <a:off x="3479244" y="5450188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872C7CA-2779-0B44-943C-1253A7B49705}"/>
              </a:ext>
            </a:extLst>
          </p:cNvPr>
          <p:cNvSpPr/>
          <p:nvPr/>
        </p:nvSpPr>
        <p:spPr>
          <a:xfrm>
            <a:off x="3932323" y="4917358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A924CAB-800D-8D4E-9798-8512E88A3100}"/>
              </a:ext>
            </a:extLst>
          </p:cNvPr>
          <p:cNvSpPr/>
          <p:nvPr/>
        </p:nvSpPr>
        <p:spPr>
          <a:xfrm>
            <a:off x="4635648" y="5296494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3B66AF9-7484-984F-A615-0BB78094D457}"/>
              </a:ext>
            </a:extLst>
          </p:cNvPr>
          <p:cNvSpPr/>
          <p:nvPr/>
        </p:nvSpPr>
        <p:spPr>
          <a:xfrm>
            <a:off x="4398287" y="5707491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C9A025F-B424-C84D-8B7D-D841B7CA0B7C}"/>
              </a:ext>
            </a:extLst>
          </p:cNvPr>
          <p:cNvSpPr/>
          <p:nvPr/>
        </p:nvSpPr>
        <p:spPr>
          <a:xfrm>
            <a:off x="3408146" y="5809728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F93CB08-1C12-5345-9745-E4ED5025723D}"/>
              </a:ext>
            </a:extLst>
          </p:cNvPr>
          <p:cNvSpPr/>
          <p:nvPr/>
        </p:nvSpPr>
        <p:spPr>
          <a:xfrm>
            <a:off x="4302617" y="4208672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652E58D-05D8-E041-813C-8D1B5B70F151}"/>
              </a:ext>
            </a:extLst>
          </p:cNvPr>
          <p:cNvSpPr/>
          <p:nvPr/>
        </p:nvSpPr>
        <p:spPr>
          <a:xfrm>
            <a:off x="4604988" y="4568529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F5DE14A-9E8D-714F-B803-C6C1F710072E}"/>
              </a:ext>
            </a:extLst>
          </p:cNvPr>
          <p:cNvSpPr/>
          <p:nvPr/>
        </p:nvSpPr>
        <p:spPr>
          <a:xfrm>
            <a:off x="5855508" y="3846132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7D581A8B-9D56-FA4C-B703-7F6D52FAD759}"/>
              </a:ext>
            </a:extLst>
          </p:cNvPr>
          <p:cNvSpPr/>
          <p:nvPr/>
        </p:nvSpPr>
        <p:spPr>
          <a:xfrm>
            <a:off x="6604605" y="4064499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8D57FB8F-5971-A144-97BF-CA1292611EC4}"/>
              </a:ext>
            </a:extLst>
          </p:cNvPr>
          <p:cNvSpPr/>
          <p:nvPr/>
        </p:nvSpPr>
        <p:spPr>
          <a:xfrm>
            <a:off x="6359565" y="4401108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D605BC08-9F99-8647-B94A-A9605C3D0E31}"/>
              </a:ext>
            </a:extLst>
          </p:cNvPr>
          <p:cNvSpPr/>
          <p:nvPr/>
        </p:nvSpPr>
        <p:spPr>
          <a:xfrm>
            <a:off x="5999525" y="4738260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8A212E0-B100-0747-8DBF-F4844DAA8565}"/>
              </a:ext>
            </a:extLst>
          </p:cNvPr>
          <p:cNvSpPr/>
          <p:nvPr/>
        </p:nvSpPr>
        <p:spPr>
          <a:xfrm>
            <a:off x="6310258" y="5065052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D76CA800-EF44-7147-A9A1-46C4EE49C713}"/>
              </a:ext>
            </a:extLst>
          </p:cNvPr>
          <p:cNvSpPr/>
          <p:nvPr/>
        </p:nvSpPr>
        <p:spPr>
          <a:xfrm>
            <a:off x="6592649" y="5426708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E872576-C93A-7346-B026-C03A6CCEA8A0}"/>
              </a:ext>
            </a:extLst>
          </p:cNvPr>
          <p:cNvSpPr/>
          <p:nvPr/>
        </p:nvSpPr>
        <p:spPr>
          <a:xfrm>
            <a:off x="7045728" y="4893878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305E617-7E41-5044-9995-98061C22C75B}"/>
              </a:ext>
            </a:extLst>
          </p:cNvPr>
          <p:cNvSpPr/>
          <p:nvPr/>
        </p:nvSpPr>
        <p:spPr>
          <a:xfrm>
            <a:off x="7749053" y="5273014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C7A15F36-7AF6-494F-A8EE-D932FB72DB43}"/>
              </a:ext>
            </a:extLst>
          </p:cNvPr>
          <p:cNvSpPr/>
          <p:nvPr/>
        </p:nvSpPr>
        <p:spPr>
          <a:xfrm>
            <a:off x="7511692" y="5684011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161152A7-9829-9148-A6BA-9C246CA6D196}"/>
              </a:ext>
            </a:extLst>
          </p:cNvPr>
          <p:cNvSpPr/>
          <p:nvPr/>
        </p:nvSpPr>
        <p:spPr>
          <a:xfrm>
            <a:off x="6521551" y="5786248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C4C16909-F841-804D-8F79-98AAA0B6E614}"/>
              </a:ext>
            </a:extLst>
          </p:cNvPr>
          <p:cNvSpPr/>
          <p:nvPr/>
        </p:nvSpPr>
        <p:spPr>
          <a:xfrm>
            <a:off x="7416022" y="4185192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34551F67-0C0D-9E4E-AAFC-0D7FD983AD60}"/>
              </a:ext>
            </a:extLst>
          </p:cNvPr>
          <p:cNvSpPr/>
          <p:nvPr/>
        </p:nvSpPr>
        <p:spPr>
          <a:xfrm>
            <a:off x="7718393" y="4545049"/>
            <a:ext cx="894471" cy="3143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1A28E1A2-37D4-FA4B-B0C3-FE5E4E3E2BDC}"/>
                  </a:ext>
                </a:extLst>
              </p:cNvPr>
              <p:cNvSpPr txBox="1"/>
              <p:nvPr/>
            </p:nvSpPr>
            <p:spPr>
              <a:xfrm>
                <a:off x="142329" y="5542300"/>
                <a:ext cx="3203954" cy="666593"/>
              </a:xfrm>
              <a:prstGeom prst="rect">
                <a:avLst/>
              </a:prstGeom>
              <a:solidFill>
                <a:srgbClr val="00B0F0">
                  <a:alpha val="2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𝑓𝑎𝑐𝑡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𝑓𝑎𝑐𝑡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𝑖𝑛𝑡𝑒𝑟𝑝𝑟𝑒𝑡𝑎𝑡𝑖𝑜𝑛𝑠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1A28E1A2-37D4-FA4B-B0C3-FE5E4E3E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9" y="5542300"/>
                <a:ext cx="3203954" cy="666593"/>
              </a:xfrm>
              <a:prstGeom prst="rect">
                <a:avLst/>
              </a:prstGeom>
              <a:blipFill>
                <a:blip r:embed="rId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9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4177-BD90-9D4A-8E7F-6ACBFBFF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 </a:t>
            </a:r>
            <a:r>
              <a:rPr lang="de-DE" dirty="0" err="1"/>
              <a:t>interpretations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82504-0165-184C-AD02-A99B0FFC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Not all </a:t>
            </a:r>
            <a:r>
              <a:rPr lang="de-DE" dirty="0" err="1"/>
              <a:t>facts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Note: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some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     </a:t>
            </a:r>
            <a:r>
              <a:rPr lang="de-DE" dirty="0" err="1"/>
              <a:t>facts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false</a:t>
            </a:r>
            <a:r>
              <a:rPr lang="de-DE" dirty="0"/>
              <a:t>  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  EM-</a:t>
            </a:r>
            <a:r>
              <a:rPr lang="de-DE" dirty="0" err="1"/>
              <a:t>algorithm</a:t>
            </a:r>
            <a:r>
              <a:rPr lang="de-DE" dirty="0"/>
              <a:t> (</a:t>
            </a:r>
            <a:r>
              <a:rPr lang="de-DE" dirty="0" err="1"/>
              <a:t>Expectation</a:t>
            </a:r>
            <a:r>
              <a:rPr lang="de-DE" dirty="0"/>
              <a:t> </a:t>
            </a:r>
            <a:r>
              <a:rPr lang="de-DE" dirty="0" err="1"/>
              <a:t>maximization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count</a:t>
            </a:r>
            <a:endParaRPr lang="de-DE" dirty="0"/>
          </a:p>
          <a:p>
            <a:pPr lvl="1"/>
            <a:r>
              <a:rPr lang="de-DE" dirty="0"/>
              <a:t>P(Q|E) –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queries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68CBEB-46B7-E444-BD5A-0DC93DE7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716A1C-6B5C-864A-A26E-C8FA49B0707E}"/>
              </a:ext>
            </a:extLst>
          </p:cNvPr>
          <p:cNvSpPr/>
          <p:nvPr/>
        </p:nvSpPr>
        <p:spPr>
          <a:xfrm>
            <a:off x="6072101" y="1207701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4CE187-7F92-DC4F-987C-53A6D8367572}"/>
              </a:ext>
            </a:extLst>
          </p:cNvPr>
          <p:cNvSpPr/>
          <p:nvPr/>
        </p:nvSpPr>
        <p:spPr>
          <a:xfrm>
            <a:off x="7262321" y="2255447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4AB54DD-3A6A-804C-853C-5F5E331E0EA1}"/>
              </a:ext>
            </a:extLst>
          </p:cNvPr>
          <p:cNvSpPr/>
          <p:nvPr/>
        </p:nvSpPr>
        <p:spPr>
          <a:xfrm>
            <a:off x="7965646" y="2634583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2D01B6-1A68-1C4B-94E8-A645F54B8732}"/>
              </a:ext>
            </a:extLst>
          </p:cNvPr>
          <p:cNvSpPr/>
          <p:nvPr/>
        </p:nvSpPr>
        <p:spPr>
          <a:xfrm>
            <a:off x="7728285" y="3045580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5F597B-9D19-8E45-8736-7E350362C657}"/>
              </a:ext>
            </a:extLst>
          </p:cNvPr>
          <p:cNvSpPr/>
          <p:nvPr/>
        </p:nvSpPr>
        <p:spPr>
          <a:xfrm>
            <a:off x="6738144" y="3147817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C4F42E-29EE-854F-B94C-B0FA31A883CB}"/>
              </a:ext>
            </a:extLst>
          </p:cNvPr>
          <p:cNvSpPr/>
          <p:nvPr/>
        </p:nvSpPr>
        <p:spPr>
          <a:xfrm>
            <a:off x="7632615" y="1546761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395D35-CB69-654E-9A34-F3705F751AC9}"/>
              </a:ext>
            </a:extLst>
          </p:cNvPr>
          <p:cNvSpPr/>
          <p:nvPr/>
        </p:nvSpPr>
        <p:spPr>
          <a:xfrm>
            <a:off x="7934986" y="1906618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6EEB92B-5B0D-0C45-B9F2-7FB8BE934160}"/>
              </a:ext>
            </a:extLst>
          </p:cNvPr>
          <p:cNvSpPr/>
          <p:nvPr/>
        </p:nvSpPr>
        <p:spPr>
          <a:xfrm>
            <a:off x="6821198" y="1426068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DAD851E-6912-054C-8366-57D41851C384}"/>
              </a:ext>
            </a:extLst>
          </p:cNvPr>
          <p:cNvSpPr/>
          <p:nvPr/>
        </p:nvSpPr>
        <p:spPr>
          <a:xfrm>
            <a:off x="6576158" y="1762677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B9AE6F1-7785-EF4E-9343-7A802BD102EC}"/>
              </a:ext>
            </a:extLst>
          </p:cNvPr>
          <p:cNvSpPr/>
          <p:nvPr/>
        </p:nvSpPr>
        <p:spPr>
          <a:xfrm>
            <a:off x="6216118" y="2099829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1099A3-FEC2-364B-BE43-EA0A84A62C53}"/>
              </a:ext>
            </a:extLst>
          </p:cNvPr>
          <p:cNvSpPr/>
          <p:nvPr/>
        </p:nvSpPr>
        <p:spPr>
          <a:xfrm>
            <a:off x="6526851" y="2426621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E6A0F1C-D802-D94D-8DE4-7D9C40BC1EBC}"/>
              </a:ext>
            </a:extLst>
          </p:cNvPr>
          <p:cNvSpPr/>
          <p:nvPr/>
        </p:nvSpPr>
        <p:spPr>
          <a:xfrm>
            <a:off x="6809242" y="2788277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9125FC-53B0-3741-97EC-8F68BB3882FC}"/>
              </a:ext>
            </a:extLst>
          </p:cNvPr>
          <p:cNvSpPr/>
          <p:nvPr/>
        </p:nvSpPr>
        <p:spPr>
          <a:xfrm>
            <a:off x="5580112" y="3798259"/>
            <a:ext cx="3036403" cy="249482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83C18A6-4B06-3E40-A492-AD8745B54858}"/>
              </a:ext>
            </a:extLst>
          </p:cNvPr>
          <p:cNvSpPr/>
          <p:nvPr/>
        </p:nvSpPr>
        <p:spPr>
          <a:xfrm>
            <a:off x="6329209" y="4016626"/>
            <a:ext cx="720080" cy="266944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884FBB4-0090-7944-B6DB-38957F4F8832}"/>
              </a:ext>
            </a:extLst>
          </p:cNvPr>
          <p:cNvSpPr/>
          <p:nvPr/>
        </p:nvSpPr>
        <p:spPr>
          <a:xfrm>
            <a:off x="6034862" y="5017179"/>
            <a:ext cx="720080" cy="2669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133AAC2-A838-AA41-BA8A-5407AFD1FB4C}"/>
              </a:ext>
            </a:extLst>
          </p:cNvPr>
          <p:cNvSpPr/>
          <p:nvPr/>
        </p:nvSpPr>
        <p:spPr>
          <a:xfrm>
            <a:off x="6770332" y="4846005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FF95F97-FF31-1148-ACB5-FB8E2F1CD279}"/>
              </a:ext>
            </a:extLst>
          </p:cNvPr>
          <p:cNvSpPr/>
          <p:nvPr/>
        </p:nvSpPr>
        <p:spPr>
          <a:xfrm>
            <a:off x="7236296" y="5636138"/>
            <a:ext cx="894471" cy="314337"/>
          </a:xfrm>
          <a:prstGeom prst="rect">
            <a:avLst/>
          </a:prstGeom>
          <a:solidFill>
            <a:srgbClr val="7030A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2CF68E2-C51A-3D40-8669-50D41B8E0FD9}"/>
              </a:ext>
            </a:extLst>
          </p:cNvPr>
          <p:cNvSpPr/>
          <p:nvPr/>
        </p:nvSpPr>
        <p:spPr>
          <a:xfrm>
            <a:off x="6246155" y="5738375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03EFDF3-AA31-3E40-849C-67BE5DE0044C}"/>
              </a:ext>
            </a:extLst>
          </p:cNvPr>
          <p:cNvSpPr/>
          <p:nvPr/>
        </p:nvSpPr>
        <p:spPr>
          <a:xfrm>
            <a:off x="7140626" y="4137319"/>
            <a:ext cx="894471" cy="31433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59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0E8986E-C48E-7546-90FD-9FB8882834CB}"/>
              </a:ext>
            </a:extLst>
          </p:cNvPr>
          <p:cNvSpPr/>
          <p:nvPr/>
        </p:nvSpPr>
        <p:spPr>
          <a:xfrm>
            <a:off x="179387" y="1114489"/>
            <a:ext cx="8840564" cy="530464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Reminder: </a:t>
            </a:r>
            <a:r>
              <a:rPr lang="en-GB" b="0" dirty="0"/>
              <a:t>EM: How it Works on Naive Bayes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8" y="1272331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Consider the following data, 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</a:rPr>
              <a:t>N </a:t>
            </a:r>
            <a:r>
              <a:rPr lang="en-GB" sz="2000" dirty="0">
                <a:solidFill>
                  <a:srgbClr val="000000"/>
                </a:solidFill>
              </a:rPr>
              <a:t>examples with Boolean attributes </a:t>
            </a:r>
            <a:r>
              <a:rPr lang="en-GB" sz="2000" dirty="0">
                <a:solidFill>
                  <a:srgbClr val="008380"/>
                </a:solidFill>
              </a:rPr>
              <a:t>X1, X2, X3, X4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which we want to categorize in one of three possible values of class </a:t>
            </a:r>
            <a:r>
              <a:rPr lang="en-GB" sz="2400" dirty="0">
                <a:solidFill>
                  <a:srgbClr val="008380"/>
                </a:solidFill>
              </a:rPr>
              <a:t>C = {1,2,3}  (</a:t>
            </a:r>
            <a:r>
              <a:rPr lang="en-GB" sz="2400" dirty="0"/>
              <a:t>hidden, no observations given)</a:t>
            </a:r>
          </a:p>
          <a:p>
            <a:pPr marL="342900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We use a Naive Bayes classifier with hidden variable </a:t>
            </a:r>
            <a:r>
              <a:rPr lang="en-GB" sz="2400" dirty="0">
                <a:solidFill>
                  <a:srgbClr val="008380"/>
                </a:solidFill>
              </a:rPr>
              <a:t>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635526" y="4941168"/>
            <a:ext cx="312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948264" y="1340768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899" y="4645123"/>
            <a:ext cx="1257301" cy="177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38384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8AFB0F6-39A1-3745-98BA-972ED63B9C2F}"/>
              </a:ext>
            </a:extLst>
          </p:cNvPr>
          <p:cNvSpPr/>
          <p:nvPr/>
        </p:nvSpPr>
        <p:spPr>
          <a:xfrm>
            <a:off x="179387" y="1114489"/>
            <a:ext cx="8840564" cy="530464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Reminder: EM: General Idea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57606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to solve the learning problem, i.e.</a:t>
            </a:r>
          </a:p>
          <a:p>
            <a:pPr marL="800100" lvl="1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 (CPT in Bayesian networks)</a:t>
            </a:r>
          </a:p>
        </p:txBody>
      </p:sp>
      <p:pic>
        <p:nvPicPr>
          <p:cNvPr id="2" name="Bild 1" descr="Münchhausen-Sumpf-Hosema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40" y="1124744"/>
            <a:ext cx="2095500" cy="231457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350100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FF"/>
                </a:solidFill>
                <a:cs typeface="Times New Roman" charset="0"/>
              </a:rPr>
              <a:t>Expectation (E)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: update the data with predictions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FF"/>
                </a:solidFill>
                <a:cs typeface="Times New Roman" charset="0"/>
              </a:rPr>
              <a:t>Maximization (M)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: given the updated data,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This is the same step that is used for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370070605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412989A4-5176-744C-AD11-212CA5BF303A}"/>
              </a:ext>
            </a:extLst>
          </p:cNvPr>
          <p:cNvSpPr/>
          <p:nvPr/>
        </p:nvSpPr>
        <p:spPr>
          <a:xfrm>
            <a:off x="179387" y="1114489"/>
            <a:ext cx="8840564" cy="530464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 Cycle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4616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3428579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1772816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Expected Counts</a:t>
            </a:r>
            <a:br>
              <a:rPr lang="en-US" sz="2400">
                <a:solidFill>
                  <a:schemeClr val="tx1"/>
                </a:solidFill>
                <a:latin typeface="+mn-lt"/>
              </a:rPr>
            </a:br>
            <a:r>
              <a:rPr lang="en-US" sz="2400">
                <a:solidFill>
                  <a:schemeClr val="tx1"/>
                </a:solidFill>
                <a:latin typeface="+mn-lt"/>
              </a:rPr>
              <a:t>(“Augmented data”)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131591"/>
            <a:ext cx="1783256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Probabilities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3B0818-D56B-064E-983A-FAA4CA2FAE9F}"/>
              </a:ext>
            </a:extLst>
          </p:cNvPr>
          <p:cNvSpPr txBox="1"/>
          <p:nvPr/>
        </p:nvSpPr>
        <p:spPr>
          <a:xfrm>
            <a:off x="6156325" y="4833447"/>
            <a:ext cx="2807179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Note: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</a:p>
          <a:p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E-</a:t>
            </a:r>
            <a:r>
              <a:rPr lang="de-DE" dirty="0" err="1"/>
              <a:t>step</a:t>
            </a:r>
            <a:endParaRPr lang="de-DE" dirty="0"/>
          </a:p>
          <a:p>
            <a:r>
              <a:rPr lang="de-DE" dirty="0"/>
              <a:t>but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counts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470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5D710-7E6B-3345-A657-E218E612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Rules/</a:t>
            </a:r>
            <a:r>
              <a:rPr lang="de-DE" dirty="0" err="1"/>
              <a:t>Structures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C908F0D-3BC7-8F4C-8C20-4359DCC6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1" y="1197136"/>
            <a:ext cx="6624951" cy="496871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6942AE-75FA-C64B-9DEC-EA11DEF8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30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2997E-EB6D-4549-AABB-C5941179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 </a:t>
            </a:r>
            <a:r>
              <a:rPr lang="de-DE" sz="1200" dirty="0"/>
              <a:t>(in </a:t>
            </a:r>
            <a:r>
              <a:rPr lang="de-DE" sz="1200" dirty="0" err="1"/>
              <a:t>classical</a:t>
            </a:r>
            <a:r>
              <a:rPr lang="de-DE" sz="1200" dirty="0"/>
              <a:t> linear form)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8F9F9-4E97-E04B-8962-465716E0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299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Modeling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Reasoning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Learning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4E000F-93EF-264F-A38E-3203BA3A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3D4870-16B9-CF4C-87E8-8D22F243C1CB}"/>
              </a:ext>
            </a:extLst>
          </p:cNvPr>
          <p:cNvSpPr txBox="1"/>
          <p:nvPr/>
        </p:nvSpPr>
        <p:spPr>
          <a:xfrm>
            <a:off x="457200" y="1553268"/>
            <a:ext cx="4721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Probabilistic</a:t>
            </a:r>
            <a:r>
              <a:rPr lang="de-DE" sz="2600" dirty="0"/>
              <a:t> </a:t>
            </a:r>
            <a:r>
              <a:rPr lang="de-DE" sz="2600" dirty="0" err="1"/>
              <a:t>Logic</a:t>
            </a:r>
            <a:r>
              <a:rPr lang="de-DE" sz="2600" dirty="0"/>
              <a:t> </a:t>
            </a:r>
            <a:r>
              <a:rPr lang="de-DE" sz="2600" dirty="0" err="1"/>
              <a:t>Programming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695548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C1C2-A789-B941-B422-B88D71F3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ProbFOIL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5187C-9669-A34A-B8AD-BCE89E29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Upgrade </a:t>
            </a:r>
            <a:r>
              <a:rPr lang="de-DE" dirty="0" err="1"/>
              <a:t>rule-learning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a relational </a:t>
            </a:r>
            <a:r>
              <a:rPr lang="de-DE" dirty="0" err="1"/>
              <a:t>learning</a:t>
            </a:r>
            <a:r>
              <a:rPr lang="de-DE" dirty="0"/>
              <a:t> / </a:t>
            </a:r>
            <a:r>
              <a:rPr lang="de-DE" dirty="0" err="1"/>
              <a:t>inductive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Works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deterministic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ProbFOIL</a:t>
            </a:r>
            <a:r>
              <a:rPr lang="de-DE" dirty="0"/>
              <a:t>, an </a:t>
            </a:r>
            <a:r>
              <a:rPr lang="de-DE" dirty="0" err="1"/>
              <a:t>adaption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Quinlan’s</a:t>
            </a:r>
            <a:r>
              <a:rPr lang="de-DE" dirty="0"/>
              <a:t> FOIL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like NELL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968EBF-AB25-B442-B17F-F44CF9F3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948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443E-3351-5F46-A9D9-1257A01A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in Pro Log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9EDCB-2444-F047-98E8-0D7C953E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D19F498-7913-764E-8E00-CE10693712E9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30963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(X) :- not rain(X), </a:t>
            </a:r>
            <a:r>
              <a:rPr lang="de-DE" sz="1600" kern="0" dirty="0" err="1">
                <a:latin typeface="Courier" pitchFamily="2" charset="0"/>
              </a:rPr>
              <a:t>windOK</a:t>
            </a:r>
            <a:r>
              <a:rPr lang="de-DE" sz="1600" kern="0" dirty="0">
                <a:latin typeface="Courier" pitchFamily="2" charset="0"/>
              </a:rPr>
              <a:t>(X).       %H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(X) :- not rain(X), </a:t>
            </a:r>
            <a:r>
              <a:rPr lang="de-DE" sz="1600" kern="0" dirty="0" err="1">
                <a:latin typeface="Courier" pitchFamily="2" charset="0"/>
              </a:rPr>
              <a:t>sunshine</a:t>
            </a:r>
            <a:r>
              <a:rPr lang="de-DE" sz="1600" kern="0" dirty="0">
                <a:latin typeface="Courier" pitchFamily="2" charset="0"/>
              </a:rPr>
              <a:t>(X).      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rain(e1).                                   %B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windOK</a:t>
            </a:r>
            <a:r>
              <a:rPr lang="de-DE" sz="1600" kern="0" dirty="0">
                <a:latin typeface="Courier" pitchFamily="2" charset="0"/>
              </a:rPr>
              <a:t>(e1).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sunshine</a:t>
            </a:r>
            <a:r>
              <a:rPr lang="de-DE" sz="1600" kern="0" dirty="0">
                <a:latin typeface="Courier" pitchFamily="2" charset="0"/>
              </a:rPr>
              <a:t>(e1).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?- </a:t>
            </a: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(e1).  % Query </a:t>
            </a:r>
          </a:p>
          <a:p>
            <a:pPr marL="0" indent="0">
              <a:buNone/>
            </a:pPr>
            <a:r>
              <a:rPr lang="de-DE" sz="1600" kern="0" dirty="0" err="1">
                <a:latin typeface="Courier" pitchFamily="2" charset="0"/>
              </a:rPr>
              <a:t>No</a:t>
            </a:r>
            <a:r>
              <a:rPr lang="de-DE" sz="1600" kern="0" dirty="0">
                <a:latin typeface="Courier" pitchFamily="2" charset="0"/>
              </a:rPr>
              <a:t>  % </a:t>
            </a:r>
            <a:r>
              <a:rPr lang="de-DE" sz="1600" kern="0" dirty="0" err="1">
                <a:latin typeface="Courier" pitchFamily="2" charset="0"/>
              </a:rPr>
              <a:t>Answer</a:t>
            </a:r>
            <a:r>
              <a:rPr lang="de-DE" sz="1600" kern="0" dirty="0">
                <a:latin typeface="Courier" pitchFamily="2" charset="0"/>
              </a:rPr>
              <a:t> </a:t>
            </a:r>
            <a:r>
              <a:rPr lang="de-DE" sz="1600" kern="0" dirty="0" err="1">
                <a:latin typeface="Courier" pitchFamily="2" charset="0"/>
              </a:rPr>
              <a:t>no</a:t>
            </a:r>
            <a:r>
              <a:rPr lang="de-DE" sz="1600" kern="0" dirty="0">
                <a:latin typeface="Courier" pitchFamily="2" charset="0"/>
              </a:rPr>
              <a:t>, </a:t>
            </a:r>
            <a:r>
              <a:rPr lang="de-DE" sz="1600" kern="0" dirty="0" err="1">
                <a:latin typeface="Courier" pitchFamily="2" charset="0"/>
              </a:rPr>
              <a:t>because</a:t>
            </a:r>
            <a:r>
              <a:rPr lang="de-DE" sz="1600" kern="0" dirty="0">
                <a:latin typeface="Courier" pitchFamily="2" charset="0"/>
              </a:rPr>
              <a:t> </a:t>
            </a: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(e1) </a:t>
            </a:r>
            <a:r>
              <a:rPr lang="de-DE" sz="1600" kern="0" dirty="0" err="1">
                <a:latin typeface="Courier" pitchFamily="2" charset="0"/>
              </a:rPr>
              <a:t>does</a:t>
            </a:r>
            <a:r>
              <a:rPr lang="de-DE" sz="1600" kern="0" dirty="0">
                <a:latin typeface="Courier" pitchFamily="2" charset="0"/>
              </a:rPr>
              <a:t> not follow </a:t>
            </a:r>
            <a:r>
              <a:rPr lang="de-DE" sz="1600" kern="0" dirty="0" err="1">
                <a:latin typeface="Courier" pitchFamily="2" charset="0"/>
              </a:rPr>
              <a:t>from</a:t>
            </a:r>
            <a:r>
              <a:rPr lang="de-DE" sz="1600" kern="0" dirty="0">
                <a:latin typeface="Courier" pitchFamily="2" charset="0"/>
              </a:rPr>
              <a:t> H </a:t>
            </a:r>
            <a:r>
              <a:rPr lang="de-DE" sz="1600" kern="0" dirty="0" err="1">
                <a:latin typeface="Courier" pitchFamily="2" charset="0"/>
              </a:rPr>
              <a:t>u</a:t>
            </a:r>
            <a:r>
              <a:rPr lang="de-DE" sz="1600" kern="0" dirty="0">
                <a:latin typeface="Courier" pitchFamily="2" charset="0"/>
              </a:rPr>
              <a:t> B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64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D443E-3351-5F46-A9D9-1257A01A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in </a:t>
            </a:r>
            <a:r>
              <a:rPr lang="de-DE" dirty="0" err="1"/>
              <a:t>ProbLog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9EDCB-2444-F047-98E8-0D7C953E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D19F498-7913-764E-8E00-CE10693712E9}"/>
              </a:ext>
            </a:extLst>
          </p:cNvPr>
          <p:cNvSpPr txBox="1">
            <a:spLocks/>
          </p:cNvSpPr>
          <p:nvPr/>
        </p:nvSpPr>
        <p:spPr bwMode="auto">
          <a:xfrm>
            <a:off x="482044" y="1340769"/>
            <a:ext cx="8215869" cy="4032447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p1 :: </a:t>
            </a: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(X) :- not rain(X), </a:t>
            </a:r>
            <a:r>
              <a:rPr lang="de-DE" sz="1600" kern="0" dirty="0" err="1">
                <a:latin typeface="Courier" pitchFamily="2" charset="0"/>
              </a:rPr>
              <a:t>windOK</a:t>
            </a:r>
            <a:r>
              <a:rPr lang="de-DE" sz="1600" kern="0" dirty="0">
                <a:latin typeface="Courier" pitchFamily="2" charset="0"/>
              </a:rPr>
              <a:t>(X).    % H 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p2 ::</a:t>
            </a: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(X) :- not rain(X), </a:t>
            </a:r>
            <a:r>
              <a:rPr lang="de-DE" sz="1600" kern="0" dirty="0" err="1">
                <a:latin typeface="Courier" pitchFamily="2" charset="0"/>
              </a:rPr>
              <a:t>sunshine</a:t>
            </a:r>
            <a:r>
              <a:rPr lang="de-DE" sz="1600" kern="0" dirty="0">
                <a:latin typeface="Courier" pitchFamily="2" charset="0"/>
              </a:rPr>
              <a:t>(X).      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0.2 :: rain(e1).   				 %  B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0.7 :: </a:t>
            </a:r>
            <a:r>
              <a:rPr lang="de-DE" sz="1600" kern="0" dirty="0" err="1">
                <a:latin typeface="Courier" pitchFamily="2" charset="0"/>
              </a:rPr>
              <a:t>windOK</a:t>
            </a:r>
            <a:r>
              <a:rPr lang="de-DE" sz="1600" kern="0" dirty="0">
                <a:latin typeface="Courier" pitchFamily="2" charset="0"/>
              </a:rPr>
              <a:t>(e1).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0.6 :: Sunshine(e1).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?- P(</a:t>
            </a:r>
            <a:r>
              <a:rPr lang="de-DE" sz="1600" kern="0" dirty="0" err="1">
                <a:latin typeface="Courier" pitchFamily="2" charset="0"/>
              </a:rPr>
              <a:t>surfing</a:t>
            </a:r>
            <a:r>
              <a:rPr lang="de-DE" sz="1600" kern="0" dirty="0">
                <a:latin typeface="Courier" pitchFamily="2" charset="0"/>
              </a:rPr>
              <a:t>(e1)).  % Query </a:t>
            </a: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  % </a:t>
            </a:r>
            <a:r>
              <a:rPr lang="de-DE" sz="1600" kern="0" dirty="0" err="1">
                <a:latin typeface="Courier" pitchFamily="2" charset="0"/>
              </a:rPr>
              <a:t>gives</a:t>
            </a:r>
            <a:r>
              <a:rPr lang="de-DE" sz="1600" kern="0" dirty="0">
                <a:latin typeface="Courier" pitchFamily="2" charset="0"/>
              </a:rPr>
              <a:t> </a:t>
            </a:r>
            <a:r>
              <a:rPr lang="de-DE" sz="1600" kern="0" dirty="0" err="1">
                <a:latin typeface="Courier" pitchFamily="2" charset="0"/>
              </a:rPr>
              <a:t>asnwer</a:t>
            </a:r>
            <a:r>
              <a:rPr lang="de-DE" sz="1600" kern="0" dirty="0">
                <a:latin typeface="Courier" pitchFamily="2" charset="0"/>
              </a:rPr>
              <a:t> </a:t>
            </a:r>
            <a:r>
              <a:rPr lang="de-DE" sz="1600" kern="0" dirty="0" err="1">
                <a:latin typeface="Courier" pitchFamily="2" charset="0"/>
              </a:rPr>
              <a:t>probability</a:t>
            </a:r>
            <a:r>
              <a:rPr lang="de-DE" sz="1600" kern="0" dirty="0">
                <a:latin typeface="Courier" pitchFamily="2" charset="0"/>
              </a:rPr>
              <a:t> </a:t>
            </a:r>
            <a:r>
              <a:rPr lang="de-DE" sz="1600" dirty="0">
                <a:latin typeface="Courier" pitchFamily="2" charset="0"/>
              </a:rPr>
              <a:t>P(B U H |= </a:t>
            </a:r>
            <a:r>
              <a:rPr lang="de-DE" sz="1600" dirty="0" err="1">
                <a:latin typeface="Courier" pitchFamily="2" charset="0"/>
              </a:rPr>
              <a:t>e</a:t>
            </a:r>
            <a:r>
              <a:rPr lang="de-DE" sz="1600" dirty="0">
                <a:latin typeface="Courier" pitchFamily="2" charset="0"/>
              </a:rPr>
              <a:t>) = </a:t>
            </a:r>
            <a:endParaRPr lang="de-DE" sz="1600" kern="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600" kern="0" dirty="0">
                <a:latin typeface="Courier" pitchFamily="2" charset="0"/>
              </a:rPr>
              <a:t>  % </a:t>
            </a:r>
            <a:r>
              <a:rPr lang="de-DE" sz="1600" dirty="0">
                <a:latin typeface="Courier" pitchFamily="2" charset="0"/>
              </a:rPr>
              <a:t>(1-0.2) x    0.7 x p1 + (1-0.2) x 0.6     x (1-0.7)     x p2 </a:t>
            </a:r>
          </a:p>
          <a:p>
            <a:pPr marL="0" indent="0">
              <a:buNone/>
            </a:pPr>
            <a:r>
              <a:rPr lang="de-DE" sz="1600" dirty="0">
                <a:latin typeface="Courier" pitchFamily="2" charset="0"/>
              </a:rPr>
              <a:t>  % </a:t>
            </a:r>
            <a:r>
              <a:rPr lang="de-DE" sz="1600" dirty="0" err="1">
                <a:latin typeface="Courier" pitchFamily="2" charset="0"/>
              </a:rPr>
              <a:t>no</a:t>
            </a:r>
            <a:r>
              <a:rPr lang="de-DE" sz="1600" dirty="0">
                <a:latin typeface="Courier" pitchFamily="2" charset="0"/>
              </a:rPr>
              <a:t> rain x </a:t>
            </a:r>
            <a:r>
              <a:rPr lang="de-DE" sz="1600" dirty="0" err="1">
                <a:latin typeface="Courier" pitchFamily="2" charset="0"/>
              </a:rPr>
              <a:t>windok</a:t>
            </a:r>
            <a:r>
              <a:rPr lang="de-DE" sz="1600" dirty="0">
                <a:latin typeface="Courier" pitchFamily="2" charset="0"/>
              </a:rPr>
              <a:t> x p1 + </a:t>
            </a:r>
            <a:r>
              <a:rPr lang="de-DE" sz="1600" dirty="0" err="1">
                <a:latin typeface="Courier" pitchFamily="2" charset="0"/>
              </a:rPr>
              <a:t>no</a:t>
            </a:r>
            <a:r>
              <a:rPr lang="de-DE" sz="1600" dirty="0">
                <a:latin typeface="Courier" pitchFamily="2" charset="0"/>
              </a:rPr>
              <a:t> rain x </a:t>
            </a:r>
            <a:r>
              <a:rPr lang="de-DE" sz="1600" dirty="0" err="1">
                <a:latin typeface="Courier" pitchFamily="2" charset="0"/>
              </a:rPr>
              <a:t>sunshine</a:t>
            </a:r>
            <a:r>
              <a:rPr lang="de-DE" sz="1600" dirty="0">
                <a:latin typeface="Courier" pitchFamily="2" charset="0"/>
              </a:rPr>
              <a:t> x not </a:t>
            </a:r>
            <a:r>
              <a:rPr lang="de-DE" sz="1600" dirty="0" err="1">
                <a:latin typeface="Courier" pitchFamily="2" charset="0"/>
              </a:rPr>
              <a:t>windOk</a:t>
            </a:r>
            <a:r>
              <a:rPr lang="de-DE" sz="1600" dirty="0">
                <a:latin typeface="Courier" pitchFamily="2" charset="0"/>
              </a:rPr>
              <a:t> x p2</a:t>
            </a:r>
          </a:p>
          <a:p>
            <a:pPr marL="0" indent="0">
              <a:buNone/>
            </a:pPr>
            <a:endParaRPr lang="de-DE" sz="1600" kern="0" dirty="0">
              <a:latin typeface="Courier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1C0D8E6-F55E-1040-B4A0-19EEF882276E}"/>
                  </a:ext>
                </a:extLst>
              </p:cNvPr>
              <p:cNvSpPr txBox="1"/>
              <p:nvPr/>
            </p:nvSpPr>
            <p:spPr>
              <a:xfrm>
                <a:off x="514565" y="5702342"/>
                <a:ext cx="6226320" cy="369332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Note: </a:t>
                </a:r>
                <a:r>
                  <a:rPr lang="de-DE" dirty="0" err="1"/>
                  <a:t>probabilities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in front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syntactic</a:t>
                </a:r>
                <a:r>
                  <a:rPr lang="de-DE" dirty="0"/>
                  <a:t> </a:t>
                </a:r>
                <a:r>
                  <a:rPr lang="de-DE" dirty="0" err="1"/>
                  <a:t>sugar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1C0D8E6-F55E-1040-B4A0-19EEF882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65" y="5702342"/>
                <a:ext cx="6226320" cy="369332"/>
              </a:xfrm>
              <a:prstGeom prst="rect">
                <a:avLst/>
              </a:prstGeom>
              <a:blipFill>
                <a:blip r:embed="rId2"/>
                <a:stretch>
                  <a:fillRect l="-815" t="-645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9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B4B84-BDFB-D14D-B3C7-D9D7477B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Classical</a:t>
            </a:r>
            <a:r>
              <a:rPr lang="de-DE" dirty="0"/>
              <a:t> FOIL (</a:t>
            </a:r>
            <a:r>
              <a:rPr lang="de-DE" dirty="0" err="1"/>
              <a:t>Quinlan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AB42720-B98C-3449-B7BE-F4A569915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Input</a:t>
                </a:r>
              </a:p>
              <a:p>
                <a:pPr lvl="1"/>
                <a:r>
                  <a:rPr lang="de-DE" dirty="0"/>
                  <a:t>Prolog </a:t>
                </a:r>
                <a:r>
                  <a:rPr lang="de-DE" dirty="0" err="1"/>
                  <a:t>program</a:t>
                </a:r>
                <a:r>
                  <a:rPr lang="de-DE" dirty="0"/>
                  <a:t> (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any</a:t>
                </a:r>
                <a:r>
                  <a:rPr lang="de-DE" dirty="0"/>
                  <a:t> FOL </a:t>
                </a:r>
                <a:r>
                  <a:rPr lang="de-DE" dirty="0" err="1"/>
                  <a:t>theory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Observed</a:t>
                </a:r>
                <a:r>
                  <a:rPr lang="de-DE" dirty="0"/>
                  <a:t> </a:t>
                </a:r>
                <a:r>
                  <a:rPr lang="de-DE" dirty="0" err="1"/>
                  <a:t>sequence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facts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(such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>
                    <a:latin typeface="Courier" pitchFamily="2" charset="0"/>
                  </a:rPr>
                  <a:t>surfing</a:t>
                </a:r>
                <a:r>
                  <a:rPr lang="de-DE" dirty="0">
                    <a:latin typeface="Courier" pitchFamily="2" charset="0"/>
                  </a:rPr>
                  <a:t>(e1))</a:t>
                </a:r>
              </a:p>
              <a:p>
                <a:pPr lvl="1"/>
                <a:r>
                  <a:rPr lang="de-DE" dirty="0">
                    <a:latin typeface="Myriad Pro" panose="020B0503030403020204" pitchFamily="34" charset="0"/>
                  </a:rPr>
                  <a:t>Space </a:t>
                </a:r>
                <a:r>
                  <a:rPr lang="de-DE" dirty="0" err="1">
                    <a:latin typeface="Myriad Pro" panose="020B0503030403020204" pitchFamily="34" charset="0"/>
                  </a:rPr>
                  <a:t>of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hypotheses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 </a:t>
                </a:r>
              </a:p>
              <a:p>
                <a:r>
                  <a:rPr lang="de-DE" dirty="0"/>
                  <a:t>Output: Hypothesis set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 (</a:t>
                </a:r>
                <a:r>
                  <a:rPr lang="de-DE" dirty="0" err="1"/>
                  <a:t>rules</a:t>
                </a:r>
                <a:r>
                  <a:rPr lang="de-DE" dirty="0"/>
                  <a:t>) s.t.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∪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⊨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Hypothesis </a:t>
                </a:r>
                <a:r>
                  <a:rPr lang="de-DE" dirty="0" err="1"/>
                  <a:t>space</a:t>
                </a:r>
                <a:r>
                  <a:rPr lang="de-DE" dirty="0"/>
                  <a:t> </a:t>
                </a:r>
                <a:r>
                  <a:rPr lang="de-DE" dirty="0" err="1"/>
                  <a:t>contains</a:t>
                </a:r>
                <a:r>
                  <a:rPr lang="de-DE" dirty="0"/>
                  <a:t> all </a:t>
                </a:r>
                <a:r>
                  <a:rPr lang="de-DE" dirty="0" err="1"/>
                  <a:t>admissible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 </a:t>
                </a:r>
                <a:r>
                  <a:rPr lang="de-DE" dirty="0" err="1"/>
                  <a:t>up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complexity</a:t>
                </a:r>
                <a:endParaRPr lang="de-DE" dirty="0"/>
              </a:p>
              <a:p>
                <a:r>
                  <a:rPr lang="de-DE" dirty="0" err="1"/>
                  <a:t>Various</a:t>
                </a:r>
                <a:r>
                  <a:rPr lang="de-DE" dirty="0"/>
                  <a:t> </a:t>
                </a:r>
                <a:r>
                  <a:rPr lang="de-DE" dirty="0" err="1"/>
                  <a:t>heuristics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AB42720-B98C-3449-B7BE-F4A56991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55A8F2-12DA-7343-9237-77C47FBC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04918-D0D5-B440-A4C7-FE0F9F7A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Inductive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61EE25F-B300-5F43-9195-877CC2D4E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Input</a:t>
                </a:r>
              </a:p>
              <a:p>
                <a:pPr lvl="1"/>
                <a:r>
                  <a:rPr lang="de-DE" sz="2600" dirty="0"/>
                  <a:t>a </a:t>
                </a:r>
                <a:r>
                  <a:rPr lang="de-DE" sz="2600" dirty="0" err="1"/>
                  <a:t>set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example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facts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600" dirty="0">
                    <a:solidFill>
                      <a:srgbClr val="3C8C93"/>
                    </a:solidFill>
                  </a:rPr>
                  <a:t> </a:t>
                </a:r>
                <a:r>
                  <a:rPr lang="de-DE" sz="2600" dirty="0" err="1"/>
                  <a:t>together</a:t>
                </a:r>
                <a:r>
                  <a:rPr lang="de-DE" sz="2600" dirty="0"/>
                  <a:t> </a:t>
                </a:r>
                <a:r>
                  <a:rPr lang="de-DE" sz="2600" dirty="0" err="1"/>
                  <a:t>with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probability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that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they</a:t>
                </a:r>
                <a:r>
                  <a:rPr lang="de-DE" sz="2600" dirty="0"/>
                  <a:t> hold </a:t>
                </a:r>
                <a:endParaRPr lang="de-DE" dirty="0"/>
              </a:p>
              <a:p>
                <a:pPr lvl="1"/>
                <a:r>
                  <a:rPr lang="de-DE" sz="2600" dirty="0"/>
                  <a:t>a </a:t>
                </a:r>
                <a:r>
                  <a:rPr lang="de-DE" sz="2600" dirty="0" err="1"/>
                  <a:t>background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theory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600" dirty="0"/>
                  <a:t> in </a:t>
                </a:r>
                <a:r>
                  <a:rPr lang="de-DE" sz="2600" dirty="0" err="1"/>
                  <a:t>ProbLog</a:t>
                </a:r>
                <a:r>
                  <a:rPr lang="de-DE" sz="2600" dirty="0"/>
                  <a:t> </a:t>
                </a:r>
              </a:p>
              <a:p>
                <a:pPr marL="457200" lvl="1" indent="0">
                  <a:buNone/>
                </a:pPr>
                <a:r>
                  <a:rPr lang="de-DE" sz="2600" dirty="0"/>
                  <a:t>  (</a:t>
                </a:r>
                <a:r>
                  <a:rPr lang="de-DE" sz="2600" dirty="0" err="1"/>
                  <a:t>note</a:t>
                </a:r>
                <a:r>
                  <a:rPr lang="de-DE" sz="2600" dirty="0"/>
                  <a:t>: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may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contain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facts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and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rules</a:t>
                </a:r>
                <a:r>
                  <a:rPr lang="de-DE" sz="2600" dirty="0"/>
                  <a:t>, </a:t>
                </a:r>
                <a:r>
                  <a:rPr lang="de-DE" sz="2600" dirty="0" err="1"/>
                  <a:t>which</a:t>
                </a:r>
                <a:r>
                  <a:rPr lang="de-DE" sz="2600" dirty="0"/>
                  <a:t> </a:t>
                </a:r>
                <a:r>
                  <a:rPr lang="de-DE" sz="2600" dirty="0" err="1"/>
                  <a:t>we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know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hold)</a:t>
                </a:r>
              </a:p>
              <a:p>
                <a:pPr lvl="1"/>
                <a:r>
                  <a:rPr lang="de-DE" sz="2600" dirty="0"/>
                  <a:t>a </a:t>
                </a:r>
                <a:r>
                  <a:rPr lang="de-DE" sz="2600" dirty="0" err="1"/>
                  <a:t>hypothesis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space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sz="2600" dirty="0"/>
                  <a:t> (a </a:t>
                </a:r>
                <a:r>
                  <a:rPr lang="de-DE" sz="2600" dirty="0" err="1"/>
                  <a:t>set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clauses</a:t>
                </a:r>
                <a:r>
                  <a:rPr lang="de-DE" sz="2600" dirty="0"/>
                  <a:t>)</a:t>
                </a:r>
              </a:p>
              <a:p>
                <a:pPr lvl="1"/>
                <a:endParaRPr lang="de-DE" sz="2600" dirty="0"/>
              </a:p>
              <a:p>
                <a:r>
                  <a:rPr lang="de-DE" sz="2800" dirty="0"/>
                  <a:t>Output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𝑎𝑟𝑚𝑖𝑛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        </a:t>
                </a:r>
                <a:r>
                  <a:rPr lang="de-DE" sz="2000" dirty="0" err="1"/>
                  <a:t>with</a:t>
                </a:r>
                <a:r>
                  <a:rPr lang="de-DE" sz="2000" dirty="0"/>
                  <a:t> optimal </a:t>
                </a:r>
                <a:r>
                  <a:rPr lang="de-DE" sz="2000" dirty="0" err="1"/>
                  <a:t>probabilities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rules</a:t>
                </a:r>
                <a:r>
                  <a:rPr lang="de-DE" sz="2000" dirty="0"/>
                  <a:t>. 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61EE25F-B300-5F43-9195-877CC2D4E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1276" b="-275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43A493-AE5B-F645-84EB-43033E3A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136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3B4CD-918A-9D41-A0D7-C3051F0D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weeks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A0B073-03CF-A149-B915-60919282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1D7339-726D-9142-81CF-1838102A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818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3BD7B04-289A-5245-82E7-D262BC35D477}"/>
              </a:ext>
            </a:extLst>
          </p:cNvPr>
          <p:cNvSpPr/>
          <p:nvPr/>
        </p:nvSpPr>
        <p:spPr>
          <a:xfrm>
            <a:off x="287660" y="1121420"/>
            <a:ext cx="8676953" cy="52793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theory basics reminder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ea typeface="ＭＳ Ｐゴシック" charset="0"/>
              </a:rPr>
              <a:t>Random variable (RV)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1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possible worlds defined by assignment of values to random variables.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Boolean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(do I have a cavity?)</a:t>
            </a:r>
            <a:r>
              <a:rPr lang="en-US" sz="1400" dirty="0">
                <a:ea typeface="ＭＳ Ｐゴシック" charset="0"/>
              </a:rPr>
              <a:t>.                Domain is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&lt; true , false 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Discrete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possible value of 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</a:t>
            </a:r>
            <a:r>
              <a:rPr lang="en-US" sz="1400" dirty="0">
                <a:ea typeface="ＭＳ Ｐゴシック" charset="0"/>
              </a:rPr>
              <a:t>  is one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of         &lt; sunny, rainy, cloudy, snow &gt;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Domain values must be exhaustive and mutually exclusive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Elementary propositions </a:t>
            </a:r>
            <a:r>
              <a:rPr lang="en-US" sz="1400" dirty="0">
                <a:ea typeface="ＭＳ Ｐゴシック" charset="0"/>
              </a:rPr>
              <a:t>are constructed by assignment of a value to a</a:t>
            </a:r>
            <a:br>
              <a:rPr lang="en-US" sz="1400" dirty="0">
                <a:ea typeface="ＭＳ Ｐゴシック" charset="0"/>
              </a:rPr>
            </a:br>
            <a:r>
              <a:rPr lang="en-US" sz="1400" dirty="0">
                <a:ea typeface="ＭＳ Ｐゴシック" charset="0"/>
              </a:rPr>
              <a:t>random variable: e.g.,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true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(Complex) propositions </a:t>
            </a:r>
            <a:r>
              <a:rPr lang="en-US" sz="1400" dirty="0">
                <a:ea typeface="ＭＳ Ｐゴシック" charset="0"/>
              </a:rPr>
              <a:t>formed from elementary propositions and standard logical connectives, 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 = sunny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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600" b="1" dirty="0">
                    <a:solidFill>
                      <a:srgbClr val="032EF0"/>
                    </a:solidFill>
                  </a:rPr>
                  <a:t>Probabilities</a:t>
                </a:r>
                <a:r>
                  <a:rPr lang="de-DE" sz="1600" dirty="0"/>
                  <a:t> </a:t>
                </a:r>
              </a:p>
              <a:p>
                <a:pPr eaLnBrk="1" hangingPunct="1"/>
                <a:r>
                  <a:rPr lang="de-DE" sz="1400" dirty="0"/>
                  <a:t>Axioms (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propositions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⊤= (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, </a:t>
                </a:r>
                <a:r>
                  <a:rPr lang="en-US" sz="1400" dirty="0">
                    <a:ea typeface="ＭＳ Ｐゴシック" charset="0"/>
                  </a:rPr>
                  <a:t>and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⊥ 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⊤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</a:t>
                </a:r>
                <a:r>
                  <a:rPr lang="de-DE" sz="1400" dirty="0"/>
                  <a:t>:</a:t>
                </a:r>
              </a:p>
              <a:p>
                <a:pPr lvl="1" eaLnBrk="1" hangingPunct="1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dirty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𝑎</m:t>
                        </m:r>
                      </m:e>
                    </m:d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1</m:t>
                    </m:r>
                    <m:r>
                      <a:rPr lang="de-DE" sz="1400" b="0" i="0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(⊤)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1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(⊥) = 0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+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−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Joint probability distribution of</a:t>
                </a:r>
                <a:r>
                  <a:rPr lang="en-US" sz="14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1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𝐗</m:t>
                    </m:r>
                    <m:r>
                      <a:rPr lang="de-DE" sz="1400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 …,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0000FF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0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00" dirty="0">
                    <a:solidFill>
                      <a:srgbClr val="0000FF"/>
                    </a:solidFill>
                    <a:ea typeface="ＭＳ Ｐゴシック" charset="0"/>
                  </a:rPr>
                  <a:t>  </a:t>
                </a:r>
              </a:p>
              <a:p>
                <a:pPr lvl="1" eaLnBrk="1" hangingPunct="1"/>
                <a:r>
                  <a:rPr lang="en-US" sz="1000" dirty="0">
                    <a:ea typeface="ＭＳ Ｐゴシック" charset="0"/>
                  </a:rPr>
                  <a:t>gives the probability of every atomic event on </a:t>
                </a:r>
                <a14:m>
                  <m:oMath xmlns:m="http://schemas.openxmlformats.org/officeDocument/2006/math">
                    <m:r>
                      <a:rPr lang="de-DE" sz="10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𝑿</m:t>
                    </m:r>
                  </m:oMath>
                </a14:m>
                <a:endParaRPr lang="en-US" sz="1000" b="1" dirty="0"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Conditional probability                                    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|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/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&gt; 0</m:t>
                    </m:r>
                  </m:oMath>
                </a14:m>
                <a:endParaRPr lang="en-US" sz="1400" dirty="0">
                  <a:solidFill>
                    <a:srgbClr val="032EF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Chain rule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𝑷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𝑛</m:t>
                          </m:r>
                        </m:sup>
                        <m:e>
                          <m:r>
                            <a:rPr lang="de-DE" sz="1400" b="1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𝑷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Marginalization: 	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Conditioning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400" dirty="0">
                    <a:solidFill>
                      <a:srgbClr val="008380"/>
                    </a:solidFill>
                    <a:ea typeface="ＭＳ Ｐゴシック" charset="0"/>
                  </a:rPr>
                  <a:t> 	(discrete)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4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  (continuous)</a:t>
                </a:r>
                <a:b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</a:b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	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sz="14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8380"/>
                    </a:solidFill>
                    <a:ea typeface="ＭＳ Ｐゴシック" charset="0"/>
                  </a:rPr>
                  <a:t>P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(</a:t>
                </a:r>
                <a:r>
                  <a:rPr lang="en-US" sz="1400" dirty="0" err="1">
                    <a:solidFill>
                      <a:srgbClr val="008380"/>
                    </a:solidFill>
                    <a:ea typeface="ＭＳ Ｐゴシック" charset="0"/>
                  </a:rPr>
                  <a:t>Y|z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    (expected value 				 notation)</a:t>
                </a:r>
              </a:p>
              <a:p>
                <a:pPr eaLnBrk="1" hangingPunct="1"/>
                <a:r>
                  <a:rPr lang="de-DE" sz="1400" dirty="0" err="1">
                    <a:solidFill>
                      <a:srgbClr val="032EF0"/>
                    </a:solidFill>
                  </a:rPr>
                  <a:t>Bayes</a:t>
                </a:r>
                <a:r>
                  <a:rPr lang="de-DE" sz="1400" dirty="0">
                    <a:solidFill>
                      <a:srgbClr val="032EF0"/>
                    </a:solidFill>
                  </a:rPr>
                  <a:t>‘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Rule</a:t>
                </a:r>
                <a:endParaRPr lang="de-DE" sz="1400" dirty="0">
                  <a:solidFill>
                    <a:srgbClr val="032EF0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  <a:blipFill>
                <a:blip r:embed="rId3"/>
                <a:stretch>
                  <a:fillRect l="-912" t="-248" r="-304" b="-14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184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dirty="0">
                <a:solidFill>
                  <a:srgbClr val="0000FF"/>
                </a:solidFill>
              </a:rPr>
              <a:t>Newly introduced terminology and definitions</a:t>
            </a:r>
            <a:endParaRPr lang="en-US" dirty="0"/>
          </a:p>
          <a:p>
            <a:r>
              <a:rPr lang="en-US" dirty="0"/>
              <a:t>Important </a:t>
            </a:r>
            <a:r>
              <a:rPr lang="en-US" dirty="0">
                <a:solidFill>
                  <a:srgbClr val="FF0000"/>
                </a:solidFill>
              </a:rPr>
              <a:t>results (observations, theorems) </a:t>
            </a:r>
            <a:r>
              <a:rPr lang="en-US" dirty="0"/>
              <a:t>as well as emphasizing some aspects </a:t>
            </a:r>
          </a:p>
          <a:p>
            <a:r>
              <a:rPr lang="en-US" dirty="0">
                <a:solidFill>
                  <a:srgbClr val="FF6600"/>
                </a:solidFill>
              </a:rPr>
              <a:t>Examples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are given </a:t>
            </a:r>
            <a:r>
              <a:rPr lang="en-US" dirty="0">
                <a:solidFill>
                  <a:srgbClr val="FF6600"/>
                </a:solidFill>
              </a:rPr>
              <a:t>with standard orange with possibly light orange frame </a:t>
            </a:r>
            <a:endParaRPr lang="en-US" dirty="0"/>
          </a:p>
          <a:p>
            <a:r>
              <a:rPr lang="en-US" dirty="0"/>
              <a:t>Comments and notes in nearly opaque post-it</a:t>
            </a:r>
            <a:endParaRPr lang="en-US" dirty="0">
              <a:solidFill>
                <a:srgbClr val="FFFF99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program code</a:t>
            </a:r>
          </a:p>
          <a:p>
            <a:r>
              <a:rPr lang="en-US" dirty="0">
                <a:solidFill>
                  <a:schemeClr val="tx1"/>
                </a:solidFill>
              </a:rPr>
              <a:t>Reminders (in the grey fog of your memory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7315700" y="2635971"/>
            <a:ext cx="1578941" cy="433342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7315697" y="3456092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7315698" y="3973814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7315698" y="4491536"/>
            <a:ext cx="1578942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392D8D7-157A-0B4E-88D7-428B3ACC6B7E}"/>
              </a:ext>
            </a:extLst>
          </p:cNvPr>
          <p:cNvSpPr/>
          <p:nvPr/>
        </p:nvSpPr>
        <p:spPr>
          <a:xfrm>
            <a:off x="7315697" y="5007113"/>
            <a:ext cx="1578941" cy="42043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540DD9C-88D1-414F-842A-4ED77956E9B1}"/>
              </a:ext>
            </a:extLst>
          </p:cNvPr>
          <p:cNvSpPr/>
          <p:nvPr/>
        </p:nvSpPr>
        <p:spPr>
          <a:xfrm>
            <a:off x="7332638" y="1727916"/>
            <a:ext cx="1578941" cy="433342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2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err="1"/>
              <a:t>Mainly</a:t>
            </a:r>
            <a:endParaRPr lang="de-DE" sz="2200" dirty="0"/>
          </a:p>
          <a:p>
            <a:pPr lvl="1"/>
            <a:r>
              <a:rPr lang="de-DE" sz="2000" dirty="0"/>
              <a:t>Luc de </a:t>
            </a:r>
            <a:r>
              <a:rPr lang="de-DE" sz="2000" dirty="0" err="1"/>
              <a:t>Raedt</a:t>
            </a:r>
            <a:r>
              <a:rPr lang="de-DE" sz="2000" dirty="0"/>
              <a:t>: </a:t>
            </a:r>
            <a:r>
              <a:rPr lang="de-DE" sz="2000" dirty="0" err="1"/>
              <a:t>Probabilistic</a:t>
            </a:r>
            <a:r>
              <a:rPr lang="de-DE" sz="2000" dirty="0"/>
              <a:t> </a:t>
            </a:r>
            <a:r>
              <a:rPr lang="de-DE" sz="2000" dirty="0" err="1"/>
              <a:t>Logic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Applications</a:t>
            </a:r>
            <a:r>
              <a:rPr lang="de-DE" sz="2000" dirty="0"/>
              <a:t>. Tutorial </a:t>
            </a:r>
            <a:r>
              <a:rPr lang="de-DE" sz="2000" dirty="0" err="1"/>
              <a:t>given</a:t>
            </a:r>
            <a:r>
              <a:rPr lang="de-DE" sz="2000" dirty="0"/>
              <a:t> at The Turing, London, September 11, 2017 </a:t>
            </a:r>
          </a:p>
          <a:p>
            <a:pPr marL="457200" lvl="1" indent="0">
              <a:buNone/>
            </a:pPr>
            <a:r>
              <a:rPr lang="de-DE" sz="2000" dirty="0">
                <a:hlinkClick r:id="rId3"/>
              </a:rPr>
              <a:t>https://logic-data-science.github.io/Slides/DeRaedt.pdf </a:t>
            </a:r>
            <a:endParaRPr lang="de-DE" sz="2000" dirty="0"/>
          </a:p>
          <a:p>
            <a:pPr lvl="1"/>
            <a:r>
              <a:rPr lang="de-DE" sz="2000" dirty="0"/>
              <a:t>L. De </a:t>
            </a:r>
            <a:r>
              <a:rPr lang="de-DE" sz="2000" dirty="0" err="1"/>
              <a:t>Raedt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A. Kimmig. </a:t>
            </a:r>
            <a:r>
              <a:rPr lang="de-DE" sz="2000" dirty="0" err="1"/>
              <a:t>Probabilistic</a:t>
            </a:r>
            <a:r>
              <a:rPr lang="de-DE" sz="2000" dirty="0"/>
              <a:t> (</a:t>
            </a:r>
            <a:r>
              <a:rPr lang="de-DE" sz="2000" dirty="0" err="1"/>
              <a:t>logic</a:t>
            </a:r>
            <a:r>
              <a:rPr lang="de-DE" sz="2000" dirty="0"/>
              <a:t>) </a:t>
            </a:r>
            <a:r>
              <a:rPr lang="de-DE" sz="2000" dirty="0" err="1"/>
              <a:t>programming</a:t>
            </a:r>
            <a:r>
              <a:rPr lang="de-DE" sz="2000" dirty="0"/>
              <a:t> </a:t>
            </a:r>
            <a:r>
              <a:rPr lang="de-DE" sz="2000" dirty="0" err="1"/>
              <a:t>concepts</a:t>
            </a:r>
            <a:r>
              <a:rPr lang="de-DE" sz="2000" dirty="0"/>
              <a:t>. </a:t>
            </a:r>
            <a:r>
              <a:rPr lang="de-DE" sz="2000" dirty="0" err="1"/>
              <a:t>Machine</a:t>
            </a:r>
            <a:r>
              <a:rPr lang="de-DE" sz="2000" dirty="0"/>
              <a:t> Learning, 100(1):5–47, 2015.</a:t>
            </a:r>
          </a:p>
          <a:p>
            <a:r>
              <a:rPr lang="de-DE" sz="2200" dirty="0"/>
              <a:t>A </a:t>
            </a:r>
            <a:r>
              <a:rPr lang="de-DE" sz="2200" dirty="0" err="1"/>
              <a:t>little</a:t>
            </a:r>
            <a:r>
              <a:rPr lang="de-DE" sz="2200" dirty="0"/>
              <a:t> </a:t>
            </a:r>
            <a:r>
              <a:rPr lang="de-DE" sz="2200" dirty="0" err="1"/>
              <a:t>bit</a:t>
            </a:r>
            <a:r>
              <a:rPr lang="de-DE" sz="2200" dirty="0"/>
              <a:t> </a:t>
            </a:r>
          </a:p>
          <a:p>
            <a:pPr lvl="1"/>
            <a:r>
              <a:rPr lang="de-DE" sz="2000" dirty="0"/>
              <a:t>Tutorial on </a:t>
            </a:r>
          </a:p>
          <a:p>
            <a:pPr marL="457200" lvl="1" indent="0">
              <a:buNone/>
            </a:pPr>
            <a:r>
              <a:rPr lang="de-DE" sz="2000" dirty="0"/>
              <a:t>  </a:t>
            </a:r>
            <a:r>
              <a:rPr lang="de-DE" sz="2000" dirty="0">
                <a:hlinkClick r:id="rId4"/>
              </a:rPr>
              <a:t>https://dtai.cs.kuleuven.be/problog/tutorial.html</a:t>
            </a:r>
            <a:endParaRPr lang="de-DE" sz="2000" dirty="0"/>
          </a:p>
          <a:p>
            <a:pPr lvl="1">
              <a:buFontTx/>
              <a:buChar char="-"/>
            </a:pPr>
            <a:r>
              <a:rPr lang="de-DE" sz="2000" dirty="0"/>
              <a:t>Book: L. D. </a:t>
            </a:r>
            <a:r>
              <a:rPr lang="de-DE" sz="2000" dirty="0" err="1"/>
              <a:t>Raedt</a:t>
            </a:r>
            <a:r>
              <a:rPr lang="de-DE" sz="2000" dirty="0"/>
              <a:t>. Logical </a:t>
            </a:r>
            <a:r>
              <a:rPr lang="de-DE" sz="2000" dirty="0" err="1"/>
              <a:t>and</a:t>
            </a:r>
            <a:r>
              <a:rPr lang="de-DE" sz="2000" dirty="0"/>
              <a:t> relational </a:t>
            </a:r>
            <a:r>
              <a:rPr lang="de-DE" sz="2000" dirty="0" err="1"/>
              <a:t>learning</a:t>
            </a:r>
            <a:r>
              <a:rPr lang="de-DE" sz="2000" dirty="0"/>
              <a:t>. </a:t>
            </a:r>
            <a:r>
              <a:rPr lang="de-DE" sz="2000" dirty="0" err="1"/>
              <a:t>Cognitive</a:t>
            </a:r>
            <a:r>
              <a:rPr lang="de-DE" sz="2000" dirty="0"/>
              <a:t> Technologies. Springer, 2008.</a:t>
            </a:r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endParaRPr lang="de-DE" sz="2000" dirty="0"/>
          </a:p>
          <a:p>
            <a:endParaRPr lang="de-DE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31DAC-D0A7-F940-9F06-A8AFC959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C131B3-3A6F-054A-8BE4-EF6A559DC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F85DD4-3AF7-2D47-99C5-A93B311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4148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 T. Sato. A </a:t>
            </a:r>
            <a:r>
              <a:rPr lang="de-DE" sz="1200" dirty="0" err="1"/>
              <a:t>statistical</a:t>
            </a:r>
            <a:r>
              <a:rPr lang="de-DE" sz="1200" dirty="0"/>
              <a:t> </a:t>
            </a:r>
            <a:r>
              <a:rPr lang="de-DE" sz="1200" dirty="0" err="1"/>
              <a:t>learning</a:t>
            </a:r>
            <a:r>
              <a:rPr lang="de-DE" sz="1200" dirty="0"/>
              <a:t> </a:t>
            </a:r>
            <a:r>
              <a:rPr lang="de-DE" sz="1200" dirty="0" err="1"/>
              <a:t>method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programs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distribution</a:t>
            </a:r>
            <a:r>
              <a:rPr lang="de-DE" sz="1200" dirty="0"/>
              <a:t> </a:t>
            </a:r>
            <a:r>
              <a:rPr lang="de-DE" sz="1200" dirty="0" err="1"/>
              <a:t>semantics</a:t>
            </a:r>
            <a:r>
              <a:rPr lang="de-DE" sz="1200" dirty="0"/>
              <a:t>. In IN PROCEED- INGS OF THE 12TH INTERNATIONAL CONFERENCE ON LOGIC PROGRAMMING (ICLP’95, </a:t>
            </a:r>
            <a:r>
              <a:rPr lang="de-DE" sz="1200" dirty="0" err="1"/>
              <a:t>pages</a:t>
            </a:r>
            <a:r>
              <a:rPr lang="de-DE" sz="1200" dirty="0"/>
              <a:t> 715–729. MIT Press, 1995.</a:t>
            </a:r>
          </a:p>
          <a:p>
            <a:r>
              <a:rPr lang="de-DE" sz="1200" dirty="0"/>
              <a:t>[1] M. Huth </a:t>
            </a:r>
            <a:r>
              <a:rPr lang="de-DE" sz="1200" dirty="0" err="1"/>
              <a:t>and</a:t>
            </a:r>
            <a:r>
              <a:rPr lang="de-DE" sz="1200" dirty="0"/>
              <a:t> M. Ryan. </a:t>
            </a:r>
            <a:r>
              <a:rPr lang="de-DE" sz="1200" dirty="0" err="1"/>
              <a:t>Logic</a:t>
            </a:r>
            <a:r>
              <a:rPr lang="de-DE" sz="1200" dirty="0"/>
              <a:t> in Computer Science: </a:t>
            </a:r>
            <a:r>
              <a:rPr lang="de-DE" sz="1200" dirty="0" err="1"/>
              <a:t>Modelling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Systems. Cambridge University Press, 2000.</a:t>
            </a:r>
          </a:p>
          <a:p>
            <a:r>
              <a:rPr lang="de-DE" sz="1200" dirty="0"/>
              <a:t>M. Ben-Ari. </a:t>
            </a:r>
            <a:r>
              <a:rPr lang="de-DE" sz="1200" dirty="0" err="1"/>
              <a:t>Mathematical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Computer Science. Springer, 2. </a:t>
            </a:r>
            <a:r>
              <a:rPr lang="de-DE" sz="1200" dirty="0" err="1"/>
              <a:t>edition</a:t>
            </a:r>
            <a:r>
              <a:rPr lang="de-DE" sz="1200" dirty="0"/>
              <a:t>, 2001.</a:t>
            </a:r>
          </a:p>
          <a:p>
            <a:pPr lvl="1"/>
            <a:endParaRPr lang="de-DE" dirty="0"/>
          </a:p>
          <a:p>
            <a:pPr lvl="1"/>
            <a:endParaRPr lang="de-DE" sz="1000" dirty="0"/>
          </a:p>
          <a:p>
            <a:pPr lvl="1"/>
            <a:endParaRPr lang="de-DE" sz="10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5A92D13-6C3F-6649-A3EE-10C099B4FD15}"/>
              </a:ext>
            </a:extLst>
          </p:cNvPr>
          <p:cNvSpPr/>
          <p:nvPr/>
        </p:nvSpPr>
        <p:spPr>
          <a:xfrm>
            <a:off x="3100270" y="1277528"/>
            <a:ext cx="2877649" cy="2743976"/>
          </a:xfrm>
          <a:prstGeom prst="ellipse">
            <a:avLst/>
          </a:prstGeom>
          <a:solidFill>
            <a:srgbClr val="76D6FF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4F0D057-495E-C745-9D38-4BA1DDE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/>
              <a:t>Motivation (</a:t>
            </a:r>
            <a:r>
              <a:rPr lang="de-DE" sz="1200" dirty="0" err="1"/>
              <a:t>suffering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Vennitis</a:t>
            </a:r>
            <a:r>
              <a:rPr lang="de-DE" sz="1200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536001-A3D5-9642-BD12-34E9BF698532}"/>
              </a:ext>
            </a:extLst>
          </p:cNvPr>
          <p:cNvSpPr/>
          <p:nvPr/>
        </p:nvSpPr>
        <p:spPr>
          <a:xfrm>
            <a:off x="2627784" y="2251656"/>
            <a:ext cx="3145497" cy="304955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D39F35-FB3D-0045-B5CB-9BDD1E7D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8EE9E-C217-3D4B-A1BB-8CC67CCB348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BF4489-534B-FD4D-80B9-7C3CA840C45D}"/>
              </a:ext>
            </a:extLst>
          </p:cNvPr>
          <p:cNvSpPr/>
          <p:nvPr/>
        </p:nvSpPr>
        <p:spPr>
          <a:xfrm>
            <a:off x="3470071" y="2251656"/>
            <a:ext cx="3015967" cy="309279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2A6C40-232C-0746-9729-A2F58C842BC0}"/>
              </a:ext>
            </a:extLst>
          </p:cNvPr>
          <p:cNvSpPr txBox="1"/>
          <p:nvPr/>
        </p:nvSpPr>
        <p:spPr>
          <a:xfrm>
            <a:off x="517769" y="2505670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Reasoning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with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Relational </a:t>
            </a:r>
            <a:r>
              <a:rPr lang="de-DE" dirty="0" err="1">
                <a:solidFill>
                  <a:srgbClr val="00B050"/>
                </a:solidFill>
              </a:rPr>
              <a:t>data</a:t>
            </a:r>
            <a:endParaRPr lang="de-DE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D7BEAC-341B-B54D-98E8-F414A68B4CA7}"/>
              </a:ext>
            </a:extLst>
          </p:cNvPr>
          <p:cNvSpPr txBox="1"/>
          <p:nvPr/>
        </p:nvSpPr>
        <p:spPr>
          <a:xfrm>
            <a:off x="6377045" y="1277528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F0"/>
                </a:solidFill>
              </a:rPr>
              <a:t>Dealing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with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Uncertainty</a:t>
            </a:r>
            <a:endParaRPr lang="de-DE" dirty="0">
              <a:solidFill>
                <a:srgbClr val="00B0F0"/>
              </a:solidFill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CA313D-19DC-5E44-9448-F9F5BA54A462}"/>
              </a:ext>
            </a:extLst>
          </p:cNvPr>
          <p:cNvSpPr txBox="1"/>
          <p:nvPr/>
        </p:nvSpPr>
        <p:spPr>
          <a:xfrm>
            <a:off x="7000515" y="2858013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Learning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81E14E-7F88-C243-BD15-386C45F02E93}"/>
              </a:ext>
            </a:extLst>
          </p:cNvPr>
          <p:cNvSpPr txBox="1"/>
          <p:nvPr/>
        </p:nvSpPr>
        <p:spPr>
          <a:xfrm>
            <a:off x="4061642" y="2719513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Various</a:t>
            </a:r>
            <a:r>
              <a:rPr lang="de-DE" dirty="0"/>
              <a:t> </a:t>
            </a:r>
          </a:p>
          <a:p>
            <a:r>
              <a:rPr lang="de-DE" dirty="0" err="1"/>
              <a:t>formalisms</a:t>
            </a:r>
            <a:r>
              <a:rPr lang="de-DE" dirty="0"/>
              <a:t> </a:t>
            </a:r>
          </a:p>
          <a:p>
            <a:r>
              <a:rPr lang="de-DE" dirty="0" err="1"/>
              <a:t>Here</a:t>
            </a:r>
            <a:r>
              <a:rPr lang="de-DE" dirty="0"/>
              <a:t>:  PLP</a:t>
            </a:r>
          </a:p>
        </p:txBody>
      </p:sp>
    </p:spTree>
    <p:extLst>
      <p:ext uri="{BB962C8B-B14F-4D97-AF65-F5344CB8AC3E}">
        <p14:creationId xmlns:p14="http://schemas.microsoft.com/office/powerpoint/2010/main" val="418857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5A92D13-6C3F-6649-A3EE-10C099B4FD15}"/>
              </a:ext>
            </a:extLst>
          </p:cNvPr>
          <p:cNvSpPr/>
          <p:nvPr/>
        </p:nvSpPr>
        <p:spPr>
          <a:xfrm>
            <a:off x="3100270" y="1277528"/>
            <a:ext cx="2877649" cy="2743976"/>
          </a:xfrm>
          <a:prstGeom prst="ellipse">
            <a:avLst/>
          </a:prstGeom>
          <a:solidFill>
            <a:srgbClr val="76D6FF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4F0D057-495E-C745-9D38-4BA1DDE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/>
              <a:t>Motivation (</a:t>
            </a:r>
            <a:r>
              <a:rPr lang="de-DE" sz="1200" dirty="0" err="1"/>
              <a:t>suffering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Vennitia</a:t>
            </a:r>
            <a:r>
              <a:rPr lang="de-DE" sz="1200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536001-A3D5-9642-BD12-34E9BF698532}"/>
              </a:ext>
            </a:extLst>
          </p:cNvPr>
          <p:cNvSpPr/>
          <p:nvPr/>
        </p:nvSpPr>
        <p:spPr>
          <a:xfrm>
            <a:off x="2627784" y="2251656"/>
            <a:ext cx="3145497" cy="304955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D39F35-FB3D-0045-B5CB-9BDD1E7D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8EE9E-C217-3D4B-A1BB-8CC67CCB348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BF4489-534B-FD4D-80B9-7C3CA840C45D}"/>
              </a:ext>
            </a:extLst>
          </p:cNvPr>
          <p:cNvSpPr/>
          <p:nvPr/>
        </p:nvSpPr>
        <p:spPr>
          <a:xfrm>
            <a:off x="3470071" y="2251656"/>
            <a:ext cx="3015967" cy="309279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2A6C40-232C-0746-9729-A2F58C842BC0}"/>
              </a:ext>
            </a:extLst>
          </p:cNvPr>
          <p:cNvSpPr txBox="1"/>
          <p:nvPr/>
        </p:nvSpPr>
        <p:spPr>
          <a:xfrm>
            <a:off x="517769" y="250567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Prolog/ </a:t>
            </a:r>
            <a:r>
              <a:rPr lang="de-DE" dirty="0" err="1">
                <a:solidFill>
                  <a:srgbClr val="00B050"/>
                </a:solidFill>
              </a:rPr>
              <a:t>logic</a:t>
            </a:r>
            <a:r>
              <a:rPr lang="de-DE" dirty="0">
                <a:solidFill>
                  <a:srgbClr val="00B050"/>
                </a:solidFill>
              </a:rPr>
              <a:t> </a:t>
            </a:r>
          </a:p>
          <a:p>
            <a:r>
              <a:rPr lang="de-DE" dirty="0" err="1">
                <a:solidFill>
                  <a:srgbClr val="00B050"/>
                </a:solidFill>
              </a:rPr>
              <a:t>programming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D7BEAC-341B-B54D-98E8-F414A68B4CA7}"/>
              </a:ext>
            </a:extLst>
          </p:cNvPr>
          <p:cNvSpPr txBox="1"/>
          <p:nvPr/>
        </p:nvSpPr>
        <p:spPr>
          <a:xfrm>
            <a:off x="5057774" y="354198"/>
            <a:ext cx="39068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Courier" pitchFamily="2" charset="0"/>
              </a:rPr>
              <a:t>0.8::stress(</a:t>
            </a:r>
            <a:r>
              <a:rPr lang="de-DE" dirty="0" err="1">
                <a:latin typeface="Courier" pitchFamily="2" charset="0"/>
              </a:rPr>
              <a:t>ann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r>
              <a:rPr lang="de-DE" dirty="0">
                <a:latin typeface="Courier" pitchFamily="2" charset="0"/>
              </a:rPr>
              <a:t>0.6::</a:t>
            </a:r>
            <a:r>
              <a:rPr lang="de-DE" dirty="0" err="1">
                <a:latin typeface="Courier" pitchFamily="2" charset="0"/>
              </a:rPr>
              <a:t>influences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ann,bob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r>
              <a:rPr lang="de-DE" dirty="0">
                <a:latin typeface="Courier" pitchFamily="2" charset="0"/>
              </a:rPr>
              <a:t>0.2::</a:t>
            </a:r>
            <a:r>
              <a:rPr lang="de-DE" dirty="0" err="1">
                <a:latin typeface="Courier" pitchFamily="2" charset="0"/>
              </a:rPr>
              <a:t>influences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bob,carl</a:t>
            </a:r>
            <a:r>
              <a:rPr lang="de-DE" dirty="0">
                <a:latin typeface="Courier" pitchFamily="2" charset="0"/>
              </a:rPr>
              <a:t>).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CA313D-19DC-5E44-9448-F9F5BA54A462}"/>
              </a:ext>
            </a:extLst>
          </p:cNvPr>
          <p:cNvSpPr txBox="1"/>
          <p:nvPr/>
        </p:nvSpPr>
        <p:spPr>
          <a:xfrm>
            <a:off x="6575981" y="2817431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Parameter </a:t>
            </a:r>
            <a:r>
              <a:rPr lang="de-DE" dirty="0" err="1">
                <a:solidFill>
                  <a:srgbClr val="FF0000"/>
                </a:solidFill>
              </a:rPr>
              <a:t>learning</a:t>
            </a:r>
            <a:r>
              <a:rPr lang="de-DE" dirty="0">
                <a:solidFill>
                  <a:srgbClr val="FF0000"/>
                </a:solidFill>
              </a:rPr>
              <a:t>,</a:t>
            </a:r>
          </a:p>
          <a:p>
            <a:r>
              <a:rPr lang="de-DE" dirty="0" err="1">
                <a:solidFill>
                  <a:srgbClr val="FF0000"/>
                </a:solidFill>
              </a:rPr>
              <a:t>Adapted</a:t>
            </a:r>
            <a:r>
              <a:rPr lang="de-DE" dirty="0">
                <a:solidFill>
                  <a:srgbClr val="FF0000"/>
                </a:solidFill>
              </a:rPr>
              <a:t> relational</a:t>
            </a:r>
          </a:p>
          <a:p>
            <a:r>
              <a:rPr lang="de-DE" dirty="0">
                <a:solidFill>
                  <a:srgbClr val="FF0000"/>
                </a:solidFill>
              </a:rPr>
              <a:t>Learning </a:t>
            </a:r>
            <a:r>
              <a:rPr lang="de-DE" dirty="0" err="1">
                <a:solidFill>
                  <a:srgbClr val="FF0000"/>
                </a:solidFill>
              </a:rPr>
              <a:t>techniques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81E14E-7F88-C243-BD15-386C45F02E93}"/>
              </a:ext>
            </a:extLst>
          </p:cNvPr>
          <p:cNvSpPr txBox="1"/>
          <p:nvPr/>
        </p:nvSpPr>
        <p:spPr>
          <a:xfrm>
            <a:off x="4061642" y="2719513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Various</a:t>
            </a:r>
            <a:r>
              <a:rPr lang="de-DE" dirty="0"/>
              <a:t> </a:t>
            </a:r>
          </a:p>
          <a:p>
            <a:r>
              <a:rPr lang="de-DE" dirty="0" err="1"/>
              <a:t>formalisms</a:t>
            </a:r>
            <a:r>
              <a:rPr lang="de-DE" dirty="0"/>
              <a:t> </a:t>
            </a:r>
          </a:p>
          <a:p>
            <a:r>
              <a:rPr lang="de-DE" dirty="0" err="1"/>
              <a:t>Here</a:t>
            </a:r>
            <a:r>
              <a:rPr lang="de-DE" dirty="0"/>
              <a:t>:  PLP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3A7C74-9BF3-F54E-88AF-3AB3217BAFF2}"/>
              </a:ext>
            </a:extLst>
          </p:cNvPr>
          <p:cNvSpPr txBox="1"/>
          <p:nvPr/>
        </p:nvSpPr>
        <p:spPr>
          <a:xfrm>
            <a:off x="63364" y="4190901"/>
            <a:ext cx="6884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urier" pitchFamily="2" charset="0"/>
              </a:rPr>
              <a:t>stress(</a:t>
            </a:r>
            <a:r>
              <a:rPr lang="de-DE" dirty="0" err="1">
                <a:latin typeface="Courier" pitchFamily="2" charset="0"/>
              </a:rPr>
              <a:t>ann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r>
              <a:rPr lang="de-DE" dirty="0" err="1">
                <a:latin typeface="Courier" pitchFamily="2" charset="0"/>
              </a:rPr>
              <a:t>influences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ann,bob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r>
              <a:rPr lang="de-DE" dirty="0" err="1">
                <a:latin typeface="Courier" pitchFamily="2" charset="0"/>
              </a:rPr>
              <a:t>influences</a:t>
            </a:r>
            <a:r>
              <a:rPr lang="de-DE" dirty="0">
                <a:latin typeface="Courier" pitchFamily="2" charset="0"/>
              </a:rPr>
              <a:t>(</a:t>
            </a:r>
            <a:r>
              <a:rPr lang="de-DE" dirty="0" err="1">
                <a:latin typeface="Courier" pitchFamily="2" charset="0"/>
              </a:rPr>
              <a:t>bob,carl</a:t>
            </a:r>
            <a:r>
              <a:rPr lang="de-DE" dirty="0">
                <a:latin typeface="Courier" pitchFamily="2" charset="0"/>
              </a:rPr>
              <a:t>). </a:t>
            </a:r>
          </a:p>
          <a:p>
            <a:endParaRPr lang="de-DE" dirty="0">
              <a:latin typeface="Courier" pitchFamily="2" charset="0"/>
            </a:endParaRPr>
          </a:p>
          <a:p>
            <a:r>
              <a:rPr lang="de-DE" dirty="0" err="1">
                <a:latin typeface="Courier" pitchFamily="2" charset="0"/>
              </a:rPr>
              <a:t>smokes</a:t>
            </a:r>
            <a:r>
              <a:rPr lang="de-DE" dirty="0">
                <a:latin typeface="Courier" pitchFamily="2" charset="0"/>
              </a:rPr>
              <a:t>(X) :- stress(X).  </a:t>
            </a:r>
          </a:p>
          <a:p>
            <a:r>
              <a:rPr lang="de-DE" dirty="0" err="1">
                <a:latin typeface="Courier" pitchFamily="2" charset="0"/>
              </a:rPr>
              <a:t>smokes</a:t>
            </a:r>
            <a:r>
              <a:rPr lang="de-DE" dirty="0">
                <a:latin typeface="Courier" pitchFamily="2" charset="0"/>
              </a:rPr>
              <a:t>(X) :-    </a:t>
            </a:r>
            <a:r>
              <a:rPr lang="de-DE" dirty="0" err="1">
                <a:latin typeface="Courier" pitchFamily="2" charset="0"/>
              </a:rPr>
              <a:t>influences</a:t>
            </a:r>
            <a:r>
              <a:rPr lang="de-DE" dirty="0">
                <a:latin typeface="Courier" pitchFamily="2" charset="0"/>
              </a:rPr>
              <a:t>(Y,X), </a:t>
            </a:r>
            <a:r>
              <a:rPr lang="de-DE" dirty="0" err="1">
                <a:latin typeface="Courier" pitchFamily="2" charset="0"/>
              </a:rPr>
              <a:t>smokes</a:t>
            </a:r>
            <a:r>
              <a:rPr lang="de-DE" dirty="0">
                <a:latin typeface="Courier" pitchFamily="2" charset="0"/>
              </a:rPr>
              <a:t>(Y</a:t>
            </a:r>
            <a:r>
              <a:rPr lang="de-DE" b="1" dirty="0"/>
              <a:t>). </a:t>
            </a:r>
            <a:endParaRPr lang="de-DE" dirty="0"/>
          </a:p>
          <a:p>
            <a:endParaRPr lang="de-DE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F73E2924-D274-8640-A40B-6F07482AC96C}"/>
              </a:ext>
            </a:extLst>
          </p:cNvPr>
          <p:cNvSpPr/>
          <p:nvPr/>
        </p:nvSpPr>
        <p:spPr>
          <a:xfrm>
            <a:off x="28549" y="4032291"/>
            <a:ext cx="2927045" cy="1279704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A4B879-D376-2C46-884B-D31819BEC066}"/>
              </a:ext>
            </a:extLst>
          </p:cNvPr>
          <p:cNvSpPr txBox="1"/>
          <p:nvPr/>
        </p:nvSpPr>
        <p:spPr>
          <a:xfrm>
            <a:off x="798286" y="374468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One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world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03A663-0730-F748-B08E-4C0C8F3D591C}"/>
              </a:ext>
            </a:extLst>
          </p:cNvPr>
          <p:cNvSpPr txBox="1"/>
          <p:nvPr/>
        </p:nvSpPr>
        <p:spPr>
          <a:xfrm>
            <a:off x="6575981" y="1517639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Atoms </a:t>
            </a:r>
            <a:r>
              <a:rPr lang="de-DE" dirty="0" err="1">
                <a:solidFill>
                  <a:srgbClr val="00B0F0"/>
                </a:solidFill>
              </a:rPr>
              <a:t>as</a:t>
            </a:r>
            <a:r>
              <a:rPr lang="de-DE" dirty="0">
                <a:solidFill>
                  <a:srgbClr val="00B0F0"/>
                </a:solidFill>
              </a:rPr>
              <a:t> RVs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DBAA26D4-6585-D04D-B231-20D6E726A323}"/>
              </a:ext>
            </a:extLst>
          </p:cNvPr>
          <p:cNvSpPr/>
          <p:nvPr/>
        </p:nvSpPr>
        <p:spPr>
          <a:xfrm>
            <a:off x="5057774" y="354198"/>
            <a:ext cx="3906839" cy="92333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C82909-5D1E-1744-BF9B-118B10294CDA}"/>
              </a:ext>
            </a:extLst>
          </p:cNvPr>
          <p:cNvSpPr txBox="1"/>
          <p:nvPr/>
        </p:nvSpPr>
        <p:spPr>
          <a:xfrm>
            <a:off x="6324688" y="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Several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possible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worlds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5DD914-B389-D543-A7FF-67DCB7CD6B7D}"/>
              </a:ext>
            </a:extLst>
          </p:cNvPr>
          <p:cNvSpPr txBox="1"/>
          <p:nvPr/>
        </p:nvSpPr>
        <p:spPr>
          <a:xfrm>
            <a:off x="128182" y="625801"/>
            <a:ext cx="388600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Distribution </a:t>
            </a:r>
            <a:r>
              <a:rPr lang="de-DE" dirty="0" err="1">
                <a:solidFill>
                  <a:srgbClr val="032EF0"/>
                </a:solidFill>
              </a:rPr>
              <a:t>Semantics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/>
              <a:t>(Sato, 95): </a:t>
            </a:r>
          </a:p>
          <a:p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choices</a:t>
            </a:r>
            <a:r>
              <a:rPr lang="de-DE" dirty="0"/>
              <a:t> +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</a:p>
          <a:p>
            <a:r>
              <a:rPr lang="de-DE" dirty="0"/>
              <a:t>→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853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7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661F6-1B8F-B44A-8E12-D941B98A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motto</a:t>
            </a:r>
            <a:r>
              <a:rPr lang="de-DE" dirty="0"/>
              <a:t>: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everywhere</a:t>
            </a:r>
            <a:endParaRPr lang="de-DE" dirty="0"/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73CB81-9C70-3D43-8300-C80E3E73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868" y="1484784"/>
            <a:ext cx="2376264" cy="3433992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3493DC-3308-FA44-97CF-C5AF9FF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C844D2-30D1-A848-B0FB-2FD962157DCE}"/>
              </a:ext>
            </a:extLst>
          </p:cNvPr>
          <p:cNvSpPr txBox="1"/>
          <p:nvPr/>
        </p:nvSpPr>
        <p:spPr>
          <a:xfrm>
            <a:off x="975360" y="5686697"/>
            <a:ext cx="409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 also IFIS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>
                <a:highlight>
                  <a:srgbClr val="FF40FF"/>
                </a:highlight>
              </a:rPr>
              <a:t> </a:t>
            </a:r>
            <a:r>
              <a:rPr lang="de-DE" dirty="0">
                <a:solidFill>
                  <a:schemeClr val="bg1"/>
                </a:solidFill>
                <a:highlight>
                  <a:srgbClr val="FF40FF"/>
                </a:highlight>
              </a:rPr>
              <a:t>Information </a:t>
            </a:r>
            <a:r>
              <a:rPr lang="de-DE" dirty="0" err="1">
                <a:solidFill>
                  <a:schemeClr val="bg1"/>
                </a:solidFill>
                <a:highlight>
                  <a:srgbClr val="FF40FF"/>
                </a:highlight>
              </a:rPr>
              <a:t>systems</a:t>
            </a:r>
            <a:endParaRPr lang="de-DE" dirty="0">
              <a:solidFill>
                <a:schemeClr val="bg1"/>
              </a:solidFill>
              <a:highlight>
                <a:srgbClr val="FF4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80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82E08-9244-9E49-86B8-AE242499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(LP) </a:t>
            </a:r>
            <a:r>
              <a:rPr lang="de-DE" dirty="0" err="1"/>
              <a:t>paradigm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40B9DB-E606-CB49-8B9C-738495759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paradigms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  <a:p>
            <a:pPr lvl="1"/>
            <a:r>
              <a:rPr lang="de-DE" dirty="0"/>
              <a:t>Imperative (e.g. C)</a:t>
            </a:r>
          </a:p>
          <a:p>
            <a:pPr lvl="1"/>
            <a:r>
              <a:rPr lang="de-DE" dirty="0" err="1"/>
              <a:t>Functional</a:t>
            </a:r>
            <a:r>
              <a:rPr lang="de-DE" dirty="0"/>
              <a:t> (e.g., Lisp)</a:t>
            </a:r>
          </a:p>
          <a:p>
            <a:pPr lvl="1"/>
            <a:r>
              <a:rPr lang="de-DE" dirty="0" err="1"/>
              <a:t>Object-oriented</a:t>
            </a:r>
            <a:r>
              <a:rPr lang="de-DE" dirty="0"/>
              <a:t> (e.g. Java)</a:t>
            </a:r>
          </a:p>
          <a:p>
            <a:r>
              <a:rPr lang="de-DE" dirty="0" err="1"/>
              <a:t>Distinguishing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LP: Problem 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specifying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What</a:t>
            </a:r>
            <a:r>
              <a:rPr lang="de-DE" dirty="0"/>
              <a:t>“ not </a:t>
            </a:r>
            <a:r>
              <a:rPr lang="de-DE" dirty="0" err="1"/>
              <a:t>the</a:t>
            </a:r>
            <a:r>
              <a:rPr lang="de-DE" dirty="0"/>
              <a:t> “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“</a:t>
            </a:r>
          </a:p>
          <a:p>
            <a:r>
              <a:rPr lang="de-DE" dirty="0" err="1"/>
              <a:t>Abstracting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lvl="1"/>
            <a:r>
              <a:rPr lang="de-DE" dirty="0"/>
              <a:t>Control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r>
              <a:rPr lang="de-DE" dirty="0"/>
              <a:t>Memory </a:t>
            </a:r>
            <a:r>
              <a:rPr lang="de-DE" dirty="0" err="1"/>
              <a:t>layout</a:t>
            </a:r>
            <a:endParaRPr lang="de-DE" dirty="0"/>
          </a:p>
          <a:p>
            <a:pPr lvl="1"/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direction</a:t>
            </a:r>
            <a:endParaRPr lang="de-DE" dirty="0"/>
          </a:p>
          <a:p>
            <a:r>
              <a:rPr lang="de-DE" dirty="0"/>
              <a:t>Prominent </a:t>
            </a:r>
            <a:r>
              <a:rPr lang="de-DE" dirty="0" err="1"/>
              <a:t>examples</a:t>
            </a:r>
            <a:r>
              <a:rPr lang="de-DE" dirty="0"/>
              <a:t>: Prolog, </a:t>
            </a:r>
            <a:r>
              <a:rPr lang="de-DE" dirty="0" err="1"/>
              <a:t>Datalog</a:t>
            </a:r>
            <a:r>
              <a:rPr lang="de-DE" dirty="0"/>
              <a:t>, ASP (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programing</a:t>
            </a:r>
            <a:r>
              <a:rPr lang="de-DE" dirty="0"/>
              <a:t>)</a:t>
            </a:r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1556C-9D44-2148-9682-FA6111C0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5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3613</Words>
  <Application>Microsoft Macintosh PowerPoint</Application>
  <PresentationFormat>Bildschirmpräsentation (4:3)</PresentationFormat>
  <Paragraphs>767</Paragraphs>
  <Slides>50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Courier</vt:lpstr>
      <vt:lpstr>Myriad Pro</vt:lpstr>
      <vt:lpstr>Times New Roman</vt:lpstr>
      <vt:lpstr>Wingdings</vt:lpstr>
      <vt:lpstr>7_Standarddesign</vt:lpstr>
      <vt:lpstr>PROBABILISTIC AND DIFFERENTIABLE PROGRAMMING V9:  Probabilistic Programming II   </vt:lpstr>
      <vt:lpstr>Probabilistic Logic Programs (PLP)</vt:lpstr>
      <vt:lpstr>PLP Systems</vt:lpstr>
      <vt:lpstr>Today‘s Agenda (in classical linear form)</vt:lpstr>
      <vt:lpstr>Modeling</vt:lpstr>
      <vt:lpstr>Motivation (suffering from Vennitis)</vt:lpstr>
      <vt:lpstr>Motivation (suffering from Vennitia)</vt:lpstr>
      <vt:lpstr>The motto: Logic everywhere</vt:lpstr>
      <vt:lpstr>The Logic programming (LP) paradigm</vt:lpstr>
      <vt:lpstr>Logic</vt:lpstr>
      <vt:lpstr>Where is the logic in logic programming?</vt:lpstr>
      <vt:lpstr>Prolog</vt:lpstr>
      <vt:lpstr>A bit of gambling with ProbLog</vt:lpstr>
      <vt:lpstr>Queries</vt:lpstr>
      <vt:lpstr>Possible Worlds </vt:lpstr>
      <vt:lpstr>Possible Worlds </vt:lpstr>
      <vt:lpstr>All Possible Worlds</vt:lpstr>
      <vt:lpstr>Most likely world with W (win = true)?</vt:lpstr>
      <vt:lpstr>P(win = true)= P(win) = Σ_(world with w=true) = 0.562  </vt:lpstr>
      <vt:lpstr>P(win|col(2,green))  = 0.036/0.3= 0.12 P(win,col(2,green))/P(col(2,green)) = Σ/Σ </vt:lpstr>
      <vt:lpstr>Distribution semantics (Sato, 95)</vt:lpstr>
      <vt:lpstr>Inference</vt:lpstr>
      <vt:lpstr>The challenge: disjoint sum problem</vt:lpstr>
      <vt:lpstr>Idea: Weighted Model Counting (WMC) </vt:lpstr>
      <vt:lpstr>Recap on some terminlogy from logic</vt:lpstr>
      <vt:lpstr>Recap on some terminlogy from logic</vt:lpstr>
      <vt:lpstr>Recap on some terminology from logic</vt:lpstr>
      <vt:lpstr>Weighted Model Counting</vt:lpstr>
      <vt:lpstr>Weighted Model Counting</vt:lpstr>
      <vt:lpstr>Weighted Model Counting</vt:lpstr>
      <vt:lpstr>More inference</vt:lpstr>
      <vt:lpstr>Learning</vt:lpstr>
      <vt:lpstr>Parameter Learning: an example</vt:lpstr>
      <vt:lpstr>Sampling interpretations</vt:lpstr>
      <vt:lpstr>Partial interpretations</vt:lpstr>
      <vt:lpstr>Reminder: EM: How it Works on Naive Bayes</vt:lpstr>
      <vt:lpstr>Reminder: EM: General Idea</vt:lpstr>
      <vt:lpstr>EM Cycle</vt:lpstr>
      <vt:lpstr>Learning Rules/Structures</vt:lpstr>
      <vt:lpstr>ProbFOIL</vt:lpstr>
      <vt:lpstr>Example in Pro Log</vt:lpstr>
      <vt:lpstr>Example in ProbLog</vt:lpstr>
      <vt:lpstr>Classical FOIL (Quinlan)</vt:lpstr>
      <vt:lpstr>Inductive Probabilistic Logic Programming</vt:lpstr>
      <vt:lpstr>Next weeks</vt:lpstr>
      <vt:lpstr>APPENDIX</vt:lpstr>
      <vt:lpstr>Probability theory basics reminder</vt:lpstr>
      <vt:lpstr>Color Convention in this Course </vt:lpstr>
      <vt:lpstr>Today‘s lecture is based on the following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AND DIFFERENTIABLE PROGRAMMING V4:  Deep Learning III (Autoencoders, GANS, Attention)   </dc:title>
  <dc:creator>Özgür Özcep</dc:creator>
  <cp:lastModifiedBy>Özgür Özcep</cp:lastModifiedBy>
  <cp:revision>790</cp:revision>
  <cp:lastPrinted>2020-12-04T10:37:01Z</cp:lastPrinted>
  <dcterms:created xsi:type="dcterms:W3CDTF">2020-11-24T09:55:36Z</dcterms:created>
  <dcterms:modified xsi:type="dcterms:W3CDTF">2021-01-06T14:45:53Z</dcterms:modified>
</cp:coreProperties>
</file>