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73" r:id="rId2"/>
    <p:sldId id="378" r:id="rId3"/>
    <p:sldId id="486" r:id="rId4"/>
    <p:sldId id="496" r:id="rId5"/>
    <p:sldId id="365" r:id="rId6"/>
    <p:sldId id="302" r:id="rId7"/>
    <p:sldId id="494" r:id="rId8"/>
    <p:sldId id="490" r:id="rId9"/>
    <p:sldId id="278" r:id="rId10"/>
    <p:sldId id="497" r:id="rId11"/>
    <p:sldId id="500" r:id="rId12"/>
    <p:sldId id="283" r:id="rId13"/>
    <p:sldId id="1267" r:id="rId14"/>
    <p:sldId id="1284" r:id="rId15"/>
    <p:sldId id="1285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0" autoAdjust="0"/>
    <p:restoredTop sz="93435"/>
  </p:normalViewPr>
  <p:slideViewPr>
    <p:cSldViewPr>
      <p:cViewPr varScale="1">
        <p:scale>
          <a:sx n="135" d="100"/>
          <a:sy n="135" d="100"/>
        </p:scale>
        <p:origin x="184" y="1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03.02.21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03.02.21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V13:  ROUND-UP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5D6E7-8D87-F947-9E78-F381C412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C216FC4-689C-0744-A70D-4BE519747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144054"/>
            <a:ext cx="6007709" cy="525674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39BFF7-2B4A-EB47-9F2A-A80F339D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ED2C46-1967-2A4C-A7C3-2CDB0769F4B8}"/>
              </a:ext>
            </a:extLst>
          </p:cNvPr>
          <p:cNvSpPr txBox="1"/>
          <p:nvPr/>
        </p:nvSpPr>
        <p:spPr>
          <a:xfrm>
            <a:off x="8244928" y="39425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V7</a:t>
            </a:r>
          </a:p>
        </p:txBody>
      </p:sp>
    </p:spTree>
    <p:extLst>
      <p:ext uri="{BB962C8B-B14F-4D97-AF65-F5344CB8AC3E}">
        <p14:creationId xmlns:p14="http://schemas.microsoft.com/office/powerpoint/2010/main" val="6676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7408A-8C7F-A746-B6F8-216FBA13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A80333B-A135-A348-8BCC-FDF6FA75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629" y="1196752"/>
            <a:ext cx="7811753" cy="552674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414369-AE09-C045-A865-53B8450E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E71102-795A-4141-A322-466CB40AED20}"/>
              </a:ext>
            </a:extLst>
          </p:cNvPr>
          <p:cNvSpPr txBox="1"/>
          <p:nvPr/>
        </p:nvSpPr>
        <p:spPr>
          <a:xfrm>
            <a:off x="646618" y="6022627"/>
            <a:ext cx="78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Ex: F. Wood: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, PPAML Summer School, Portland 2016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AEA76B-458E-1C45-901B-215853214E75}"/>
              </a:ext>
            </a:extLst>
          </p:cNvPr>
          <p:cNvSpPr txBox="1"/>
          <p:nvPr/>
        </p:nvSpPr>
        <p:spPr>
          <a:xfrm>
            <a:off x="8244408" y="39425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V8/9</a:t>
            </a:r>
          </a:p>
        </p:txBody>
      </p:sp>
    </p:spTree>
    <p:extLst>
      <p:ext uri="{BB962C8B-B14F-4D97-AF65-F5344CB8AC3E}">
        <p14:creationId xmlns:p14="http://schemas.microsoft.com/office/powerpoint/2010/main" val="386651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39A34-7B7D-D24E-9A6A-BAC12F5C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A93D7C-B239-7844-8157-505C7D8A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7836351-7EF7-3845-91A5-4EA2F86EE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96" y="1484784"/>
            <a:ext cx="9047593" cy="28803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4C1A4AE-E19E-724F-A009-13487951DD1C}"/>
              </a:ext>
            </a:extLst>
          </p:cNvPr>
          <p:cNvSpPr txBox="1"/>
          <p:nvPr/>
        </p:nvSpPr>
        <p:spPr>
          <a:xfrm>
            <a:off x="323528" y="4365104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Hidden </a:t>
            </a:r>
            <a:r>
              <a:rPr lang="de-DE" dirty="0" err="1"/>
              <a:t>markov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 in Julia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B0EFE2-6B93-2240-B424-0EB2D17BAC75}"/>
              </a:ext>
            </a:extLst>
          </p:cNvPr>
          <p:cNvSpPr txBox="1"/>
          <p:nvPr/>
        </p:nvSpPr>
        <p:spPr>
          <a:xfrm>
            <a:off x="8244408" y="39425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V8/9</a:t>
            </a:r>
          </a:p>
        </p:txBody>
      </p:sp>
    </p:spTree>
    <p:extLst>
      <p:ext uri="{BB962C8B-B14F-4D97-AF65-F5344CB8AC3E}">
        <p14:creationId xmlns:p14="http://schemas.microsoft.com/office/powerpoint/2010/main" val="237484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34897" y="751555"/>
            <a:ext cx="9378897" cy="5439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object 3"/>
          <p:cNvSpPr txBox="1"/>
          <p:nvPr/>
        </p:nvSpPr>
        <p:spPr>
          <a:xfrm>
            <a:off x="2627784" y="1076607"/>
            <a:ext cx="4552889" cy="46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0"/>
              </a:lnSpc>
              <a:spcBef>
                <a:spcPts val="0"/>
              </a:spcBef>
              <a:spcAft>
                <a:spcPts val="0"/>
              </a:spcAft>
            </a:pPr>
            <a:r>
              <a:rPr sz="2305" dirty="0">
                <a:solidFill>
                  <a:srgbClr val="F55A00"/>
                </a:solidFill>
                <a:latin typeface="LDWEMO+CMSY10"/>
                <a:cs typeface="LDWEMO+CMSY10"/>
              </a:rPr>
              <a:t>Q</a:t>
            </a:r>
            <a:r>
              <a:rPr sz="2225" dirty="0">
                <a:solidFill>
                  <a:srgbClr val="000000"/>
                </a:solidFill>
                <a:latin typeface="EIFJJB+OpenSans"/>
                <a:cs typeface="EIFJJB+OpenSans"/>
              </a:rPr>
              <a:t>:</a:t>
            </a:r>
            <a:r>
              <a:rPr lang="de-DE" sz="2225" dirty="0">
                <a:solidFill>
                  <a:srgbClr val="000000"/>
                </a:solidFill>
                <a:latin typeface="EIFJJB+OpenSans"/>
                <a:cs typeface="EIFJJB+OpenSans"/>
              </a:rPr>
              <a:t>      </a:t>
            </a:r>
            <a:r>
              <a:rPr sz="1907" baseline="14250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EV</a:t>
            </a:r>
            <a:r>
              <a:rPr sz="1907" baseline="14250" dirty="0">
                <a:solidFill>
                  <a:srgbClr val="FFFFFF"/>
                </a:solidFill>
                <a:latin typeface="IWBTCG+OpenSans-BoldItalic"/>
                <a:cs typeface="IWBTCG+OpenSans-BoldItalic"/>
              </a:rPr>
              <a:t>I</a:t>
            </a:r>
            <a:r>
              <a:rPr lang="de-DE" sz="1907" baseline="14250" dirty="0">
                <a:solidFill>
                  <a:srgbClr val="FFFFFF"/>
                </a:solidFill>
                <a:latin typeface="IWBTCG+OpenSans-BoldItalic"/>
                <a:cs typeface="IWBTCG+OpenSans-BoldItalic"/>
              </a:rPr>
              <a:t>        </a:t>
            </a: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MAR</a:t>
            </a:r>
            <a:r>
              <a:rPr lang="de-DE" sz="1272" spc="15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CON</a:t>
            </a:r>
            <a:r>
              <a:rPr sz="1272" spc="162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MAP</a:t>
            </a:r>
            <a:r>
              <a:rPr sz="1272" spc="161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MMAP</a:t>
            </a:r>
            <a:r>
              <a:rPr sz="1272" spc="13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de-DE" sz="1272" spc="130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ADV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8225" y="1371839"/>
            <a:ext cx="595348" cy="46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0"/>
              </a:lnSpc>
              <a:spcBef>
                <a:spcPts val="0"/>
              </a:spcBef>
              <a:spcAft>
                <a:spcPts val="0"/>
              </a:spcAft>
            </a:pPr>
            <a:r>
              <a:rPr sz="2305" dirty="0">
                <a:solidFill>
                  <a:srgbClr val="BF0040"/>
                </a:solidFill>
                <a:latin typeface="LDWEMO+CMSY10"/>
                <a:cs typeface="LDWEMO+CMSY10"/>
              </a:rPr>
              <a:t>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47010" y="1844824"/>
            <a:ext cx="654102" cy="20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GANs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1601" y="2416997"/>
            <a:ext cx="674799" cy="693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373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sz="1272" spc="-16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VAEs</a:t>
            </a:r>
          </a:p>
          <a:p>
            <a:pPr>
              <a:lnSpc>
                <a:spcPts val="1734"/>
              </a:lnSpc>
              <a:spcBef>
                <a:spcPts val="2079"/>
              </a:spcBef>
              <a:spcAft>
                <a:spcPts val="0"/>
              </a:spcAft>
            </a:pP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Flows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0167" y="2708427"/>
            <a:ext cx="375478" cy="1526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sz="3179" dirty="0">
                <a:solidFill>
                  <a:srgbClr val="24A5AF"/>
                </a:solidFill>
                <a:latin typeface="AFROHD+OpenSans-Bold"/>
                <a:cs typeface="AFROHD+OpenSans-Bold"/>
              </a:rPr>
              <a:t>I</a:t>
            </a:r>
          </a:p>
          <a:p>
            <a:pPr>
              <a:lnSpc>
                <a:spcPts val="3815"/>
              </a:lnSpc>
              <a:spcBef>
                <a:spcPts val="0"/>
              </a:spcBef>
              <a:spcAft>
                <a:spcPts val="0"/>
              </a:spcAft>
            </a:pPr>
            <a:r>
              <a:rPr sz="3179" dirty="0">
                <a:solidFill>
                  <a:srgbClr val="24A5AF"/>
                </a:solidFill>
                <a:latin typeface="AFROHD+OpenSans-Bold"/>
                <a:cs typeface="AFROHD+OpenSans-Bold"/>
              </a:rPr>
              <a:t>I</a:t>
            </a:r>
          </a:p>
          <a:p>
            <a:pPr>
              <a:lnSpc>
                <a:spcPts val="3815"/>
              </a:lnSpc>
              <a:spcBef>
                <a:spcPts val="0"/>
              </a:spcBef>
              <a:spcAft>
                <a:spcPts val="0"/>
              </a:spcAft>
            </a:pPr>
            <a:r>
              <a:rPr sz="3179" dirty="0">
                <a:solidFill>
                  <a:srgbClr val="24A5AF"/>
                </a:solidFill>
                <a:latin typeface="AFROHD+OpenSans-Bold"/>
                <a:cs typeface="AFROHD+OpenSans-Bold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82502" y="3387380"/>
            <a:ext cx="652995" cy="20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sz="1272" spc="-19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Trees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7375" y="3961576"/>
            <a:ext cx="1051027" cy="693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55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Mixtures</a:t>
            </a:r>
          </a:p>
          <a:p>
            <a:pPr>
              <a:lnSpc>
                <a:spcPts val="1734"/>
              </a:lnSpc>
              <a:spcBef>
                <a:spcPts val="2081"/>
              </a:spcBef>
              <a:spcAft>
                <a:spcPts val="0"/>
              </a:spcAft>
            </a:pPr>
            <a:r>
              <a:rPr sz="1272" dirty="0">
                <a:solidFill>
                  <a:srgbClr val="FFFFFF"/>
                </a:solidFill>
                <a:latin typeface="MFLBCI+OpenSans-BoldItalic"/>
                <a:cs typeface="MFLBCI+OpenSans-BoldItalic"/>
              </a:rPr>
              <a:t>Factorized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30150" y="4162051"/>
            <a:ext cx="375478" cy="52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sz="3179" dirty="0">
                <a:solidFill>
                  <a:srgbClr val="24A5AF"/>
                </a:solidFill>
                <a:latin typeface="AFROHD+OpenSans-Bold"/>
                <a:cs typeface="AFROHD+OpenSans-Bold"/>
              </a:rPr>
              <a:t>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34285" y="4162051"/>
            <a:ext cx="375478" cy="52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  <a:spcBef>
                <a:spcPts val="0"/>
              </a:spcBef>
              <a:spcAft>
                <a:spcPts val="0"/>
              </a:spcAft>
            </a:pPr>
            <a:r>
              <a:rPr sz="3179" dirty="0">
                <a:solidFill>
                  <a:srgbClr val="24A5AF"/>
                </a:solidFill>
                <a:latin typeface="AFROHD+OpenSans-Bold"/>
                <a:cs typeface="AFROHD+OpenSans-Bold"/>
              </a:rPr>
              <a:t>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37561" y="4960901"/>
            <a:ext cx="2675719" cy="408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2"/>
              </a:lnSpc>
              <a:spcBef>
                <a:spcPts val="0"/>
              </a:spcBef>
              <a:spcAft>
                <a:spcPts val="0"/>
              </a:spcAft>
            </a:pPr>
            <a:r>
              <a:rPr sz="2464" i="1" dirty="0">
                <a:solidFill>
                  <a:srgbClr val="24A5AF"/>
                </a:solidFill>
                <a:latin typeface="DHLIHO+Open Sans Extrabold Italic"/>
                <a:cs typeface="DHLIHO+Open Sans Extrabold Italic"/>
              </a:rPr>
              <a:t>tractable</a:t>
            </a:r>
            <a:r>
              <a:rPr sz="2464" i="1" spc="22" dirty="0">
                <a:solidFill>
                  <a:srgbClr val="24A5AF"/>
                </a:solidFill>
                <a:latin typeface="Times New Roman"/>
                <a:cs typeface="Times New Roman"/>
              </a:rPr>
              <a:t> </a:t>
            </a:r>
            <a:r>
              <a:rPr sz="2464" i="1" dirty="0">
                <a:solidFill>
                  <a:srgbClr val="24A5AF"/>
                </a:solidFill>
                <a:latin typeface="DHLIHO+Open Sans Extrabold Italic"/>
                <a:cs typeface="DHLIHO+Open Sans Extrabold Italic"/>
              </a:rPr>
              <a:t>bands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324C78B-84D2-974C-A579-924AE0994500}"/>
              </a:ext>
            </a:extLst>
          </p:cNvPr>
          <p:cNvCxnSpPr/>
          <p:nvPr/>
        </p:nvCxnSpPr>
        <p:spPr>
          <a:xfrm>
            <a:off x="683568" y="3887220"/>
            <a:ext cx="432048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28CD01E-9A29-1F43-92D7-81C5685E552E}"/>
              </a:ext>
            </a:extLst>
          </p:cNvPr>
          <p:cNvCxnSpPr/>
          <p:nvPr/>
        </p:nvCxnSpPr>
        <p:spPr>
          <a:xfrm>
            <a:off x="611560" y="4565876"/>
            <a:ext cx="432048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B5FEF85D-DAC8-AD44-ABE8-E146223CEB6F}"/>
              </a:ext>
            </a:extLst>
          </p:cNvPr>
          <p:cNvSpPr txBox="1"/>
          <p:nvPr/>
        </p:nvSpPr>
        <p:spPr>
          <a:xfrm>
            <a:off x="261055" y="2795793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</a:p>
          <a:p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61C105-45FC-6844-8583-FD95E0AA75DA}"/>
              </a:ext>
            </a:extLst>
          </p:cNvPr>
          <p:cNvSpPr txBox="1"/>
          <p:nvPr/>
        </p:nvSpPr>
        <p:spPr>
          <a:xfrm>
            <a:off x="195323" y="5082756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Eat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cake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“       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86B45C1-ECC1-7F42-9F52-D0E295481FC4}"/>
              </a:ext>
            </a:extLst>
          </p:cNvPr>
          <p:cNvSpPr txBox="1"/>
          <p:nvPr/>
        </p:nvSpPr>
        <p:spPr>
          <a:xfrm>
            <a:off x="8172400" y="39425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V10-12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A31160-5420-8D46-B88F-C51EC1735B0A}"/>
              </a:ext>
            </a:extLst>
          </p:cNvPr>
          <p:cNvSpPr txBox="1"/>
          <p:nvPr/>
        </p:nvSpPr>
        <p:spPr>
          <a:xfrm>
            <a:off x="396168" y="395900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Sum-node</a:t>
            </a:r>
            <a:r>
              <a:rPr lang="de-DE" dirty="0"/>
              <a:t>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3E7FB2-4A6A-A349-8ABA-053D30303B3B}"/>
              </a:ext>
            </a:extLst>
          </p:cNvPr>
          <p:cNvSpPr txBox="1"/>
          <p:nvPr/>
        </p:nvSpPr>
        <p:spPr>
          <a:xfrm>
            <a:off x="396168" y="460849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75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BC51A-8F64-F84A-8605-D079A7F2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6693261-10D3-4042-8338-63EB64977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1196752"/>
            <a:ext cx="7893961" cy="432048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7C7C0-5909-7940-BF14-C50F2595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82E684-7DAC-404E-A62D-620FC39C6AEB}"/>
              </a:ext>
            </a:extLst>
          </p:cNvPr>
          <p:cNvSpPr txBox="1"/>
          <p:nvPr/>
        </p:nvSpPr>
        <p:spPr>
          <a:xfrm>
            <a:off x="7956550" y="26035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V10-12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218865-C749-BF40-BD8F-ADEC5A6AAB2E}"/>
              </a:ext>
            </a:extLst>
          </p:cNvPr>
          <p:cNvSpPr txBox="1"/>
          <p:nvPr/>
        </p:nvSpPr>
        <p:spPr>
          <a:xfrm>
            <a:off x="7044281" y="1458851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</a:p>
          <a:p>
            <a:r>
              <a:rPr lang="de-DE" dirty="0" err="1"/>
              <a:t>constraints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9D22A9-AC8E-4146-80C9-6B15CE911CF8}"/>
              </a:ext>
            </a:extLst>
          </p:cNvPr>
          <p:cNvSpPr txBox="1"/>
          <p:nvPr/>
        </p:nvSpPr>
        <p:spPr>
          <a:xfrm>
            <a:off x="5393348" y="5807538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also in </a:t>
            </a:r>
            <a:r>
              <a:rPr lang="de-DE" dirty="0" err="1"/>
              <a:t>learning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30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7AD8D-FDDE-2C4B-A4DE-F07628B0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77D62A-EC26-C743-9BA1-5B5F7E38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891A91-640E-FC42-8C2C-79EDD33A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142987"/>
            <a:ext cx="10915296" cy="62373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77A2051-01DB-6144-BC77-F16F44C5B618}"/>
              </a:ext>
            </a:extLst>
          </p:cNvPr>
          <p:cNvSpPr txBox="1"/>
          <p:nvPr/>
        </p:nvSpPr>
        <p:spPr>
          <a:xfrm>
            <a:off x="3725761" y="4581128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Thanks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interest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944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6DB63-88F1-DF4C-A883-6D8B2AE2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was </a:t>
            </a:r>
            <a:r>
              <a:rPr lang="de-DE" dirty="0" err="1"/>
              <a:t>about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88F494-ED03-6549-82C8-F81345CD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93688A-462B-7040-A084-979119E699C5}"/>
              </a:ext>
            </a:extLst>
          </p:cNvPr>
          <p:cNvSpPr txBox="1">
            <a:spLocks/>
          </p:cNvSpPr>
          <p:nvPr/>
        </p:nvSpPr>
        <p:spPr bwMode="auto">
          <a:xfrm>
            <a:off x="2202998" y="2312987"/>
            <a:ext cx="6753944" cy="14396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kern="0" dirty="0" err="1"/>
              <a:t>Differentiable</a:t>
            </a:r>
            <a:r>
              <a:rPr lang="de-DE" kern="0" dirty="0"/>
              <a:t> </a:t>
            </a:r>
            <a:r>
              <a:rPr lang="de-DE" kern="0" dirty="0" err="1"/>
              <a:t>Programming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</a:p>
          <a:p>
            <a:pPr marL="0" indent="0">
              <a:buNone/>
            </a:pPr>
            <a:r>
              <a:rPr lang="de-DE" kern="0" dirty="0" err="1"/>
              <a:t>Probabilistic</a:t>
            </a:r>
            <a:r>
              <a:rPr lang="de-DE" kern="0" dirty="0"/>
              <a:t> </a:t>
            </a:r>
            <a:r>
              <a:rPr lang="de-DE" kern="0" dirty="0" err="1"/>
              <a:t>Programming</a:t>
            </a:r>
            <a:r>
              <a:rPr lang="de-DE" kern="0" dirty="0"/>
              <a:t>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</a:p>
          <a:p>
            <a:pPr marL="0" indent="0">
              <a:buNone/>
            </a:pPr>
            <a:r>
              <a:rPr lang="de-DE" kern="0" dirty="0" err="1"/>
              <a:t>Machine</a:t>
            </a:r>
            <a:r>
              <a:rPr lang="de-DE" kern="0" dirty="0"/>
              <a:t> Learning</a:t>
            </a:r>
          </a:p>
          <a:p>
            <a:pPr marL="0" indent="0">
              <a:buFontTx/>
              <a:buNone/>
            </a:pPr>
            <a:endParaRPr lang="de-DE" kern="0" dirty="0"/>
          </a:p>
          <a:p>
            <a:endParaRPr lang="de-DE" kern="0" dirty="0"/>
          </a:p>
          <a:p>
            <a:endParaRPr lang="de-DE" kern="0" dirty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50057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6DB63-88F1-DF4C-A883-6D8B2AE2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V</a:t>
            </a:r>
            <a:r>
              <a:rPr lang="de-DE" baseline="-25000" dirty="0"/>
              <a:t>13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88F494-ED03-6549-82C8-F81345CD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55BE67-E8CB-C843-8403-3E237E15330E}"/>
              </a:ext>
            </a:extLst>
          </p:cNvPr>
          <p:cNvSpPr txBox="1"/>
          <p:nvPr/>
        </p:nvSpPr>
        <p:spPr>
          <a:xfrm>
            <a:off x="2628143" y="1968079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as</a:t>
            </a:r>
            <a:r>
              <a:rPr lang="de-DE" dirty="0"/>
              <a:t> V1, but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shorter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57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F32CE9-B7BE-FA45-9524-89AC60C9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E445AF-5AD5-9043-B1B0-166B6DFC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59" y="1634284"/>
            <a:ext cx="4608512" cy="3262535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81FDE6E-A332-244E-A044-BA91898C035E}"/>
              </a:ext>
            </a:extLst>
          </p:cNvPr>
          <p:cNvSpPr/>
          <p:nvPr/>
        </p:nvSpPr>
        <p:spPr>
          <a:xfrm rot="1878111">
            <a:off x="2355852" y="3654863"/>
            <a:ext cx="1357403" cy="3693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6ACA39-634A-1D46-9BAB-52D6FCE22FAC}"/>
              </a:ext>
            </a:extLst>
          </p:cNvPr>
          <p:cNvSpPr txBox="1"/>
          <p:nvPr/>
        </p:nvSpPr>
        <p:spPr>
          <a:xfrm>
            <a:off x="1778259" y="1525541"/>
            <a:ext cx="22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EF3F3D-3F59-EE43-B881-9165E821EE60}"/>
              </a:ext>
            </a:extLst>
          </p:cNvPr>
          <p:cNvSpPr txBox="1"/>
          <p:nvPr/>
        </p:nvSpPr>
        <p:spPr>
          <a:xfrm>
            <a:off x="5683880" y="4034905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ph</a:t>
            </a:r>
            <a:r>
              <a:rPr lang="de-DE" sz="3600" dirty="0"/>
              <a:t>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77BC2F-F456-2443-AC37-D2DCDCBBB408}"/>
              </a:ext>
            </a:extLst>
          </p:cNvPr>
          <p:cNvSpPr txBox="1"/>
          <p:nvPr/>
        </p:nvSpPr>
        <p:spPr>
          <a:xfrm>
            <a:off x="6386771" y="41324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04495B-A2A1-2E4F-AAE1-01EE90E6E5A6}"/>
              </a:ext>
            </a:extLst>
          </p:cNvPr>
          <p:cNvSpPr txBox="1"/>
          <p:nvPr/>
        </p:nvSpPr>
        <p:spPr>
          <a:xfrm>
            <a:off x="717491" y="493455"/>
            <a:ext cx="718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–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was not </a:t>
            </a:r>
            <a:r>
              <a:rPr lang="de-DE" dirty="0" err="1"/>
              <a:t>already</a:t>
            </a:r>
            <a:r>
              <a:rPr lang="de-DE" dirty="0"/>
              <a:t> 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1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349CF-69A0-9F45-8CEF-63E552A2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Gradient </a:t>
            </a:r>
            <a:r>
              <a:rPr lang="de-DE" dirty="0" err="1"/>
              <a:t>Descent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0A871CF-B9EA-E94D-9437-52F6D5D8A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6226672" cy="4968875"/>
              </a:xfrm>
            </p:spPr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Total </a:t>
                </a:r>
                <a:r>
                  <a:rPr lang="de-DE" dirty="0" err="1">
                    <a:solidFill>
                      <a:srgbClr val="032EF0"/>
                    </a:solidFill>
                  </a:rPr>
                  <a:t>loss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 = 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    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loss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l</a:t>
                </a:r>
                <a:r>
                  <a:rPr lang="de-DE" dirty="0"/>
                  <a:t>, </a:t>
                </a:r>
                <a:r>
                  <a:rPr lang="de-DE" dirty="0" err="1"/>
                  <a:t>dataset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D   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3C8C93"/>
                    </a:solidFill>
                  </a:rPr>
                  <a:t>      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3C8C93"/>
                    </a:solidFill>
                  </a:rPr>
                  <a:t>g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parameters</a:t>
                </a:r>
                <a:r>
                  <a:rPr lang="de-DE" dirty="0"/>
                  <a:t> </a:t>
                </a:r>
                <a:r>
                  <a:rPr lang="el-GR" dirty="0">
                    <a:solidFill>
                      <a:srgbClr val="3C8C93"/>
                    </a:solidFill>
                  </a:rPr>
                  <a:t>θ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Define</a:t>
                </a:r>
                <a:r>
                  <a:rPr lang="de-DE" dirty="0"/>
                  <a:t> </a:t>
                </a:r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/>
                  <a:t>passes</a:t>
                </a:r>
                <a:r>
                  <a:rPr lang="de-DE" dirty="0"/>
                  <a:t> (</a:t>
                </a:r>
                <a:r>
                  <a:rPr lang="de-DE" dirty="0" err="1">
                    <a:solidFill>
                      <a:srgbClr val="032EF0"/>
                    </a:solidFill>
                  </a:rPr>
                  <a:t>epochs</a:t>
                </a:r>
                <a:r>
                  <a:rPr lang="de-DE" dirty="0"/>
                  <a:t>)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make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learning</a:t>
                </a:r>
                <a:r>
                  <a:rPr lang="de-DE" dirty="0"/>
                  <a:t> rate </a:t>
                </a:r>
                <a:r>
                  <a:rPr lang="el-GR" dirty="0">
                    <a:solidFill>
                      <a:srgbClr val="3C8C93"/>
                    </a:solidFill>
                  </a:rPr>
                  <a:t>η</a:t>
                </a:r>
                <a:r>
                  <a:rPr lang="el-GR" dirty="0"/>
                  <a:t> </a:t>
                </a:r>
              </a:p>
              <a:p>
                <a:r>
                  <a:rPr lang="de-DE" dirty="0">
                    <a:solidFill>
                      <a:srgbClr val="032EF0"/>
                    </a:solidFill>
                  </a:rPr>
                  <a:t>Gradient </a:t>
                </a:r>
                <a:r>
                  <a:rPr lang="de-DE" dirty="0" err="1">
                    <a:solidFill>
                      <a:srgbClr val="032EF0"/>
                    </a:solidFill>
                  </a:rPr>
                  <a:t>Descent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r>
                  <a:rPr lang="de-DE" dirty="0"/>
                  <a:t>update </a:t>
                </a:r>
                <a:r>
                  <a:rPr lang="el-GR" dirty="0">
                    <a:solidFill>
                      <a:srgbClr val="3C8C93"/>
                    </a:solidFill>
                  </a:rPr>
                  <a:t>θ</a:t>
                </a:r>
                <a:r>
                  <a:rPr lang="el-GR" dirty="0"/>
                  <a:t> 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gradient</a:t>
                </a:r>
                <a:r>
                  <a:rPr lang="de-DE" dirty="0"/>
                  <a:t> in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epoch</a:t>
                </a:r>
                <a:r>
                  <a:rPr lang="de-DE" dirty="0"/>
                  <a:t>    </a:t>
                </a:r>
                <a:r>
                  <a:rPr lang="el-GR" dirty="0">
                    <a:solidFill>
                      <a:srgbClr val="3C8C93"/>
                    </a:solidFill>
                  </a:rPr>
                  <a:t>θ ← θ − </a:t>
                </a:r>
                <a:r>
                  <a:rPr lang="el-GR" dirty="0" err="1">
                    <a:solidFill>
                      <a:srgbClr val="3C8C93"/>
                    </a:solidFill>
                  </a:rPr>
                  <a:t>η∇</a:t>
                </a:r>
                <a:r>
                  <a:rPr lang="el-GR" baseline="-25000" dirty="0" err="1">
                    <a:solidFill>
                      <a:srgbClr val="3C8C93"/>
                    </a:solidFill>
                  </a:rPr>
                  <a:t>θ</a:t>
                </a:r>
                <a:r>
                  <a:rPr lang="de-DE" dirty="0">
                    <a:solidFill>
                      <a:srgbClr val="3C8C93"/>
                    </a:solidFill>
                  </a:rPr>
                  <a:t>L 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                                   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0A871CF-B9EA-E94D-9437-52F6D5D8A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6226672" cy="4968875"/>
              </a:xfrm>
              <a:blipFill>
                <a:blip r:embed="rId2"/>
                <a:stretch>
                  <a:fillRect l="-1629" t="-22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6DC04F-515B-324D-8D07-49DE360C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Εικόνα 19">
            <a:extLst>
              <a:ext uri="{FF2B5EF4-FFF2-40B4-BE49-F238E27FC236}">
                <a16:creationId xmlns:a16="http://schemas.microsoft.com/office/drawing/2014/main" id="{D1CE53C3-6F8E-1C49-8A2A-C2B34A14B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628800"/>
            <a:ext cx="2086155" cy="16561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CEECC4-BCF1-1F4E-A8A3-855E46C79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871" y="3858264"/>
            <a:ext cx="2014041" cy="212490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254DD23-03A8-FA46-BC4B-263ADE47F7BC}"/>
              </a:ext>
            </a:extLst>
          </p:cNvPr>
          <p:cNvSpPr txBox="1"/>
          <p:nvPr/>
        </p:nvSpPr>
        <p:spPr>
          <a:xfrm>
            <a:off x="8266385" y="39425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46814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55600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Sample labeled 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chemeClr val="tx1"/>
                </a:solidFill>
              </a:rPr>
              <a:t>batch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23847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Forward</a:t>
            </a:r>
            <a:r>
              <a:rPr lang="en-US" sz="1600" dirty="0">
                <a:solidFill>
                  <a:schemeClr val="tx1"/>
                </a:solidFill>
              </a:rPr>
              <a:t> it through the network, get predictions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92094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Back-propagate</a:t>
            </a:r>
            <a:r>
              <a:rPr lang="en-US" sz="1600" dirty="0">
                <a:solidFill>
                  <a:schemeClr val="tx1"/>
                </a:solidFill>
              </a:rPr>
              <a:t> the errors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860341" y="1145948"/>
            <a:ext cx="1281811" cy="1319596"/>
          </a:xfrm>
          <a:prstGeom prst="rect">
            <a:avLst/>
          </a:prstGeom>
          <a:solidFill>
            <a:srgbClr val="92D050">
              <a:alpha val="10000"/>
            </a:srgbClr>
          </a:solidFill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Update</a:t>
            </a:r>
            <a:r>
              <a:rPr lang="en-US" sz="1600" dirty="0">
                <a:solidFill>
                  <a:schemeClr val="tx1"/>
                </a:solidFill>
              </a:rPr>
              <a:t> the network weights</a:t>
            </a:r>
            <a:endParaRPr lang="el-GR" sz="1600" dirty="0">
              <a:solidFill>
                <a:schemeClr val="tx1"/>
              </a:solidFill>
            </a:endParaRPr>
          </a:p>
        </p:txBody>
      </p:sp>
      <p:cxnSp>
        <p:nvCxnSpPr>
          <p:cNvPr id="11" name="Ευθύγραμμο βέλος σύνδεσης 10"/>
          <p:cNvCxnSpPr>
            <a:cxnSpLocks/>
            <a:stCxn id="3" idx="3"/>
            <a:endCxn id="7" idx="1"/>
          </p:cNvCxnSpPr>
          <p:nvPr/>
        </p:nvCxnSpPr>
        <p:spPr>
          <a:xfrm>
            <a:off x="1637411" y="1805746"/>
            <a:ext cx="8864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4232551" y="1852272"/>
            <a:ext cx="459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6400798" y="1863044"/>
            <a:ext cx="4595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ώδης σύνδεση 14"/>
          <p:cNvCxnSpPr>
            <a:cxnSpLocks/>
            <a:stCxn id="9" idx="2"/>
            <a:endCxn id="3" idx="2"/>
          </p:cNvCxnSpPr>
          <p:nvPr/>
        </p:nvCxnSpPr>
        <p:spPr>
          <a:xfrm rot="5400000">
            <a:off x="4248877" y="-786826"/>
            <a:ext cx="12700" cy="650474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8376" y="2985367"/>
            <a:ext cx="782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Backpropagation idea</a:t>
            </a: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 </a:t>
            </a:r>
            <a:r>
              <a:rPr lang="en-US" b="1" dirty="0">
                <a:solidFill>
                  <a:schemeClr val="accent2"/>
                </a:solidFill>
              </a:rPr>
              <a:t>error signal </a:t>
            </a:r>
            <a:r>
              <a:rPr lang="en-US" dirty="0"/>
              <a:t>that measures difference between predictions and target values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376" y="3926889"/>
            <a:ext cx="570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error signal to change the weights and get more accurate predictions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Underlying mathematics: chain rule </a:t>
            </a:r>
            <a:endParaRPr lang="el-G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6738A10-E020-F64D-AC52-84C0977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sz="2600" dirty="0" err="1"/>
              <a:t>Backprop</a:t>
            </a:r>
            <a:r>
              <a:rPr lang="de-DE" sz="2600" dirty="0"/>
              <a:t>: </a:t>
            </a:r>
            <a:r>
              <a:rPr lang="de-DE" sz="2600" dirty="0" err="1"/>
              <a:t>efficient</a:t>
            </a:r>
            <a:r>
              <a:rPr lang="de-DE" sz="2600" dirty="0"/>
              <a:t> </a:t>
            </a:r>
            <a:r>
              <a:rPr lang="de-DE" sz="2600" dirty="0" err="1"/>
              <a:t>implementation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gradient</a:t>
            </a:r>
            <a:r>
              <a:rPr lang="de-DE" sz="2600" dirty="0"/>
              <a:t> </a:t>
            </a:r>
            <a:r>
              <a:rPr lang="de-DE" sz="2600" dirty="0" err="1"/>
              <a:t>descent</a:t>
            </a:r>
            <a:endParaRPr lang="de-DE" sz="2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7412E9-768A-0546-95F2-F4B24B849F47}"/>
              </a:ext>
            </a:extLst>
          </p:cNvPr>
          <p:cNvSpPr txBox="1"/>
          <p:nvPr/>
        </p:nvSpPr>
        <p:spPr>
          <a:xfrm>
            <a:off x="1623967" y="585964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630CCA6-D612-254E-A0E9-8E1B55DEB8B6}"/>
              </a:ext>
            </a:extLst>
          </p:cNvPr>
          <p:cNvGrpSpPr/>
          <p:nvPr/>
        </p:nvGrpSpPr>
        <p:grpSpPr>
          <a:xfrm>
            <a:off x="264342" y="4777633"/>
            <a:ext cx="3659586" cy="1603696"/>
            <a:chOff x="264342" y="4777633"/>
            <a:chExt cx="3659586" cy="1603696"/>
          </a:xfrm>
        </p:grpSpPr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A9DB4A1C-FDA8-554D-92F5-BC3E8AFA1F84}"/>
                </a:ext>
              </a:extLst>
            </p:cNvPr>
            <p:cNvSpPr/>
            <p:nvPr/>
          </p:nvSpPr>
          <p:spPr>
            <a:xfrm>
              <a:off x="264342" y="4777633"/>
              <a:ext cx="3659586" cy="1603696"/>
            </a:xfrm>
            <a:prstGeom prst="roundRect">
              <a:avLst>
                <a:gd name="adj" fmla="val 10000"/>
              </a:avLst>
            </a:prstGeom>
            <a:solidFill>
              <a:srgbClr val="032EF0">
                <a:alpha val="10000"/>
              </a:srgb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9968FB79-9726-0947-B7ED-0AA17EDFBF1F}"/>
                    </a:ext>
                  </a:extLst>
                </p:cNvPr>
                <p:cNvSpPr txBox="1"/>
                <p:nvPr/>
              </p:nvSpPr>
              <p:spPr>
                <a:xfrm>
                  <a:off x="461795" y="5175375"/>
                  <a:ext cx="1498231" cy="6674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𝑑𝑔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𝑑𝑔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9968FB79-9726-0947-B7ED-0AA17EDFB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95" y="5175375"/>
                  <a:ext cx="1498231" cy="667490"/>
                </a:xfrm>
                <a:prstGeom prst="rect">
                  <a:avLst/>
                </a:prstGeom>
                <a:blipFill>
                  <a:blip r:embed="rId3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94E10BEC-6EA1-CE4E-B3E8-E313856A66FD}"/>
                    </a:ext>
                  </a:extLst>
                </p:cNvPr>
                <p:cNvSpPr txBox="1"/>
                <p:nvPr/>
              </p:nvSpPr>
              <p:spPr>
                <a:xfrm>
                  <a:off x="2023408" y="5859645"/>
                  <a:ext cx="19005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de-DE" dirty="0"/>
                    <a:t> )</a:t>
                  </a:r>
                </a:p>
              </p:txBody>
            </p:sp>
          </mc:Choice>
          <mc:Fallback xmlns=""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94E10BEC-6EA1-CE4E-B3E8-E313856A6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408" y="5859645"/>
                  <a:ext cx="190052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25" t="-6667" r="-1325" b="-2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37F49F6-01CC-9646-B840-828CB9CCC633}"/>
                </a:ext>
              </a:extLst>
            </p:cNvPr>
            <p:cNvSpPr txBox="1"/>
            <p:nvPr/>
          </p:nvSpPr>
          <p:spPr>
            <a:xfrm>
              <a:off x="379882" y="4806043"/>
              <a:ext cx="1909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32EF0"/>
                  </a:solidFill>
                </a:rPr>
                <a:t>Chain </a:t>
              </a:r>
              <a:r>
                <a:rPr lang="de-DE" dirty="0" err="1">
                  <a:solidFill>
                    <a:srgbClr val="032EF0"/>
                  </a:solidFill>
                </a:rPr>
                <a:t>rule</a:t>
              </a:r>
              <a:r>
                <a:rPr lang="de-DE" dirty="0">
                  <a:solidFill>
                    <a:srgbClr val="032EF0"/>
                  </a:solidFill>
                </a:rPr>
                <a:t> (1-dim)</a:t>
              </a:r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DAE55987-060C-C54D-BF89-579FD50E4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698" y="4000936"/>
            <a:ext cx="5350121" cy="27144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A6A5227-D6BC-0F41-B51B-5E5E49B2EB65}"/>
              </a:ext>
            </a:extLst>
          </p:cNvPr>
          <p:cNvSpPr txBox="1"/>
          <p:nvPr/>
        </p:nvSpPr>
        <p:spPr>
          <a:xfrm>
            <a:off x="8479714" y="3273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197879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5F04A6-4823-7749-A240-97564F89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6E2B6A-E678-A247-91C6-7CAED173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01" y="0"/>
            <a:ext cx="3816424" cy="64877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FB87E5C-F703-5048-98AA-1D81AFAADF6B}"/>
              </a:ext>
            </a:extLst>
          </p:cNvPr>
          <p:cNvSpPr/>
          <p:nvPr/>
        </p:nvSpPr>
        <p:spPr>
          <a:xfrm>
            <a:off x="2763573" y="63607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www.asimovinstitute.org</a:t>
            </a:r>
            <a:r>
              <a:rPr lang="de-DE" sz="1200" dirty="0"/>
              <a:t>/neural-network-zoo/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F7EE9B-3E8C-AA47-9E35-5F38522B727B}"/>
              </a:ext>
            </a:extLst>
          </p:cNvPr>
          <p:cNvSpPr txBox="1"/>
          <p:nvPr/>
        </p:nvSpPr>
        <p:spPr>
          <a:xfrm>
            <a:off x="394836" y="11478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4CBE02-20EF-DD42-976B-84E9CEB8DA46}"/>
              </a:ext>
            </a:extLst>
          </p:cNvPr>
          <p:cNvSpPr txBox="1"/>
          <p:nvPr/>
        </p:nvSpPr>
        <p:spPr>
          <a:xfrm>
            <a:off x="395536" y="6206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9E667A-A45F-A544-9A54-F39BCC4DC2E2}"/>
              </a:ext>
            </a:extLst>
          </p:cNvPr>
          <p:cNvSpPr txBox="1"/>
          <p:nvPr/>
        </p:nvSpPr>
        <p:spPr>
          <a:xfrm>
            <a:off x="394836" y="344544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1F1A42-BFE2-2546-B134-27E33144DFE8}"/>
              </a:ext>
            </a:extLst>
          </p:cNvPr>
          <p:cNvSpPr txBox="1"/>
          <p:nvPr/>
        </p:nvSpPr>
        <p:spPr>
          <a:xfrm>
            <a:off x="6700403" y="42930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A227D6-D763-E345-8DD0-883E10914C98}"/>
              </a:ext>
            </a:extLst>
          </p:cNvPr>
          <p:cNvSpPr txBox="1"/>
          <p:nvPr/>
        </p:nvSpPr>
        <p:spPr>
          <a:xfrm>
            <a:off x="379625" y="171161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90C684-A90B-E14D-A986-447A62875A87}"/>
              </a:ext>
            </a:extLst>
          </p:cNvPr>
          <p:cNvSpPr txBox="1"/>
          <p:nvPr/>
        </p:nvSpPr>
        <p:spPr>
          <a:xfrm>
            <a:off x="394836" y="429309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72F2D35-2543-A242-A74B-D0A0D2B8E539}"/>
              </a:ext>
            </a:extLst>
          </p:cNvPr>
          <p:cNvSpPr txBox="1"/>
          <p:nvPr/>
        </p:nvSpPr>
        <p:spPr>
          <a:xfrm>
            <a:off x="393617" y="495607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(V3)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BEF5FB-466A-504B-AC9C-6B76C6291241}"/>
              </a:ext>
            </a:extLst>
          </p:cNvPr>
          <p:cNvSpPr txBox="1"/>
          <p:nvPr/>
        </p:nvSpPr>
        <p:spPr>
          <a:xfrm>
            <a:off x="390247" y="254892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(V8)</a:t>
            </a:r>
          </a:p>
        </p:txBody>
      </p:sp>
    </p:spTree>
    <p:extLst>
      <p:ext uri="{BB962C8B-B14F-4D97-AF65-F5344CB8AC3E}">
        <p14:creationId xmlns:p14="http://schemas.microsoft.com/office/powerpoint/2010/main" val="23790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09406" y="902701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9407" y="3053461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1353" y="1566588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301353" y="3766692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306177" y="2264581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73673" y="1972549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64580" y="525485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916575" y="902702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916575" y="2261625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10282" y="2683890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916575" y="3345492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54155" y="370373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18964" y="2738618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>
            <a:cxnSpLocks/>
            <a:endCxn id="58" idx="1"/>
          </p:cNvCxnSpPr>
          <p:nvPr/>
        </p:nvCxnSpPr>
        <p:spPr>
          <a:xfrm flipV="1">
            <a:off x="3511917" y="2061703"/>
            <a:ext cx="1861756" cy="19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endCxn id="67" idx="1"/>
          </p:cNvCxnSpPr>
          <p:nvPr/>
        </p:nvCxnSpPr>
        <p:spPr>
          <a:xfrm>
            <a:off x="3511917" y="3334429"/>
            <a:ext cx="1861756" cy="33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986964" y="1644790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921" y="2442888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921" y="4569078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462" y="3967387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95539" y="3521500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 rot="1413182">
                <a:off x="903123" y="1911117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903123" y="1911117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 rot="19631347">
                <a:off x="1006291" y="3353823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1006291" y="3353823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2793966" y="2700813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3446710" y="2597917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710" y="2597917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12546"/>
              </p:ext>
            </p:extLst>
          </p:nvPr>
        </p:nvGraphicFramePr>
        <p:xfrm>
          <a:off x="1409645" y="377364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/>
              <p:cNvSpPr txBox="1"/>
              <p:nvPr/>
            </p:nvSpPr>
            <p:spPr>
              <a:xfrm>
                <a:off x="3926660" y="856331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60" y="856331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4276803" y="374671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TextBox 169"/>
              <p:cNvSpPr txBox="1"/>
              <p:nvPr/>
            </p:nvSpPr>
            <p:spPr>
              <a:xfrm>
                <a:off x="2237162" y="-35291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62" y="-35291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53109"/>
              </p:ext>
            </p:extLst>
          </p:nvPr>
        </p:nvGraphicFramePr>
        <p:xfrm>
          <a:off x="4986964" y="379012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xtBox 170"/>
              <p:cNvSpPr txBox="1"/>
              <p:nvPr/>
            </p:nvSpPr>
            <p:spPr>
              <a:xfrm>
                <a:off x="4578815" y="866475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15" y="866475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feld 84">
            <a:extLst>
              <a:ext uri="{FF2B5EF4-FFF2-40B4-BE49-F238E27FC236}">
                <a16:creationId xmlns:a16="http://schemas.microsoft.com/office/drawing/2014/main" id="{A8D30C30-B80F-174B-B115-4DD6D8CFE5C1}"/>
              </a:ext>
            </a:extLst>
          </p:cNvPr>
          <p:cNvSpPr txBox="1"/>
          <p:nvPr/>
        </p:nvSpPr>
        <p:spPr>
          <a:xfrm>
            <a:off x="8460581" y="18176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V6</a:t>
            </a:r>
          </a:p>
        </p:txBody>
      </p: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CE2052BA-E748-B44B-A8FA-BFC3D5CBD25B}"/>
              </a:ext>
            </a:extLst>
          </p:cNvPr>
          <p:cNvGrpSpPr/>
          <p:nvPr/>
        </p:nvGrpSpPr>
        <p:grpSpPr>
          <a:xfrm>
            <a:off x="4490323" y="4301617"/>
            <a:ext cx="4224276" cy="2283903"/>
            <a:chOff x="2459862" y="1289113"/>
            <a:chExt cx="4224276" cy="2283903"/>
          </a:xfrm>
          <a:solidFill>
            <a:schemeClr val="bg1"/>
          </a:solidFill>
        </p:grpSpPr>
        <p:sp>
          <p:nvSpPr>
            <p:cNvPr id="210" name="object 3">
              <a:extLst>
                <a:ext uri="{FF2B5EF4-FFF2-40B4-BE49-F238E27FC236}">
                  <a16:creationId xmlns:a16="http://schemas.microsoft.com/office/drawing/2014/main" id="{312A0E6F-D061-114B-BCC4-33A5976DF6B9}"/>
                </a:ext>
              </a:extLst>
            </p:cNvPr>
            <p:cNvSpPr/>
            <p:nvPr/>
          </p:nvSpPr>
          <p:spPr>
            <a:xfrm>
              <a:off x="2459862" y="1289113"/>
              <a:ext cx="4224276" cy="2283903"/>
            </a:xfrm>
            <a:custGeom>
              <a:avLst/>
              <a:gdLst/>
              <a:ahLst/>
              <a:cxnLst/>
              <a:rect l="l" t="t" r="r" b="b"/>
              <a:pathLst>
                <a:path w="2131695" h="1152525">
                  <a:moveTo>
                    <a:pt x="0" y="1152018"/>
                  </a:moveTo>
                  <a:lnTo>
                    <a:pt x="0" y="0"/>
                  </a:lnTo>
                  <a:lnTo>
                    <a:pt x="2131236" y="0"/>
                  </a:lnTo>
                  <a:lnTo>
                    <a:pt x="2131236" y="1152018"/>
                  </a:lnTo>
                  <a:lnTo>
                    <a:pt x="0" y="1152018"/>
                  </a:lnTo>
                  <a:close/>
                </a:path>
              </a:pathLst>
            </a:custGeom>
            <a:grpFill/>
            <a:ln w="10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11" name="object 4">
              <a:extLst>
                <a:ext uri="{FF2B5EF4-FFF2-40B4-BE49-F238E27FC236}">
                  <a16:creationId xmlns:a16="http://schemas.microsoft.com/office/drawing/2014/main" id="{B4F837C1-07F3-CA4D-B58F-6E1031324FE6}"/>
                </a:ext>
              </a:extLst>
            </p:cNvPr>
            <p:cNvSpPr txBox="1"/>
            <p:nvPr/>
          </p:nvSpPr>
          <p:spPr>
            <a:xfrm>
              <a:off x="2593858" y="1918524"/>
              <a:ext cx="533540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spc="-30" dirty="0">
                  <a:latin typeface="Myriad Pro" panose="020B0503030403020204" pitchFamily="34" charset="0"/>
                  <a:cs typeface="Tahoma"/>
                </a:rPr>
                <a:t>Man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grpSp>
          <p:nvGrpSpPr>
            <p:cNvPr id="212" name="object 5">
              <a:extLst>
                <a:ext uri="{FF2B5EF4-FFF2-40B4-BE49-F238E27FC236}">
                  <a16:creationId xmlns:a16="http://schemas.microsoft.com/office/drawing/2014/main" id="{9A9038F2-2E12-F84E-B3ED-429C3A05365B}"/>
                </a:ext>
              </a:extLst>
            </p:cNvPr>
            <p:cNvGrpSpPr/>
            <p:nvPr/>
          </p:nvGrpSpPr>
          <p:grpSpPr>
            <a:xfrm>
              <a:off x="3413561" y="2253911"/>
              <a:ext cx="1893815" cy="838058"/>
              <a:chOff x="1719612" y="943690"/>
              <a:chExt cx="955675" cy="422909"/>
            </a:xfrm>
            <a:grpFill/>
          </p:grpSpPr>
          <p:sp>
            <p:nvSpPr>
              <p:cNvPr id="240" name="object 6">
                <a:extLst>
                  <a:ext uri="{FF2B5EF4-FFF2-40B4-BE49-F238E27FC236}">
                    <a16:creationId xmlns:a16="http://schemas.microsoft.com/office/drawing/2014/main" id="{3BA98E96-7145-9641-BCE7-69095E4033A5}"/>
                  </a:ext>
                </a:extLst>
              </p:cNvPr>
              <p:cNvSpPr/>
              <p:nvPr/>
            </p:nvSpPr>
            <p:spPr>
              <a:xfrm>
                <a:off x="1722152" y="960631"/>
                <a:ext cx="576580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403225">
                    <a:moveTo>
                      <a:pt x="288004" y="0"/>
                    </a:moveTo>
                    <a:lnTo>
                      <a:pt x="229960" y="4095"/>
                    </a:lnTo>
                    <a:lnTo>
                      <a:pt x="175899" y="15842"/>
                    </a:lnTo>
                    <a:lnTo>
                      <a:pt x="126977" y="34430"/>
                    </a:lnTo>
                    <a:lnTo>
                      <a:pt x="84353" y="59047"/>
                    </a:lnTo>
                    <a:lnTo>
                      <a:pt x="49186" y="88883"/>
                    </a:lnTo>
                    <a:lnTo>
                      <a:pt x="22632" y="123129"/>
                    </a:lnTo>
                    <a:lnTo>
                      <a:pt x="5851" y="160971"/>
                    </a:lnTo>
                    <a:lnTo>
                      <a:pt x="0" y="201602"/>
                    </a:lnTo>
                    <a:lnTo>
                      <a:pt x="5851" y="242232"/>
                    </a:lnTo>
                    <a:lnTo>
                      <a:pt x="22632" y="280075"/>
                    </a:lnTo>
                    <a:lnTo>
                      <a:pt x="49186" y="314320"/>
                    </a:lnTo>
                    <a:lnTo>
                      <a:pt x="84353" y="344157"/>
                    </a:lnTo>
                    <a:lnTo>
                      <a:pt x="126977" y="368774"/>
                    </a:lnTo>
                    <a:lnTo>
                      <a:pt x="175899" y="387361"/>
                    </a:lnTo>
                    <a:lnTo>
                      <a:pt x="229960" y="399108"/>
                    </a:lnTo>
                    <a:lnTo>
                      <a:pt x="288004" y="403204"/>
                    </a:lnTo>
                    <a:lnTo>
                      <a:pt x="346047" y="399108"/>
                    </a:lnTo>
                    <a:lnTo>
                      <a:pt x="400109" y="387361"/>
                    </a:lnTo>
                    <a:lnTo>
                      <a:pt x="449031" y="368774"/>
                    </a:lnTo>
                    <a:lnTo>
                      <a:pt x="491655" y="344157"/>
                    </a:lnTo>
                    <a:lnTo>
                      <a:pt x="526822" y="314320"/>
                    </a:lnTo>
                    <a:lnTo>
                      <a:pt x="553376" y="280075"/>
                    </a:lnTo>
                    <a:lnTo>
                      <a:pt x="570157" y="242232"/>
                    </a:lnTo>
                    <a:lnTo>
                      <a:pt x="576009" y="201602"/>
                    </a:lnTo>
                    <a:lnTo>
                      <a:pt x="570157" y="160971"/>
                    </a:lnTo>
                    <a:lnTo>
                      <a:pt x="553376" y="123129"/>
                    </a:lnTo>
                    <a:lnTo>
                      <a:pt x="526822" y="88883"/>
                    </a:lnTo>
                    <a:lnTo>
                      <a:pt x="491655" y="59047"/>
                    </a:lnTo>
                    <a:lnTo>
                      <a:pt x="449031" y="34430"/>
                    </a:lnTo>
                    <a:lnTo>
                      <a:pt x="400109" y="15842"/>
                    </a:lnTo>
                    <a:lnTo>
                      <a:pt x="346047" y="4095"/>
                    </a:lnTo>
                    <a:lnTo>
                      <a:pt x="28800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41" name="object 7">
                <a:extLst>
                  <a:ext uri="{FF2B5EF4-FFF2-40B4-BE49-F238E27FC236}">
                    <a16:creationId xmlns:a16="http://schemas.microsoft.com/office/drawing/2014/main" id="{48306FD0-BD88-9543-A466-2EE813EA4F65}"/>
                  </a:ext>
                </a:extLst>
              </p:cNvPr>
              <p:cNvSpPr/>
              <p:nvPr/>
            </p:nvSpPr>
            <p:spPr>
              <a:xfrm>
                <a:off x="1722152" y="960631"/>
                <a:ext cx="576580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403225">
                    <a:moveTo>
                      <a:pt x="576009" y="201602"/>
                    </a:moveTo>
                    <a:lnTo>
                      <a:pt x="570157" y="160971"/>
                    </a:lnTo>
                    <a:lnTo>
                      <a:pt x="553376" y="123129"/>
                    </a:lnTo>
                    <a:lnTo>
                      <a:pt x="526822" y="88883"/>
                    </a:lnTo>
                    <a:lnTo>
                      <a:pt x="491655" y="59047"/>
                    </a:lnTo>
                    <a:lnTo>
                      <a:pt x="449031" y="34430"/>
                    </a:lnTo>
                    <a:lnTo>
                      <a:pt x="400109" y="15842"/>
                    </a:lnTo>
                    <a:lnTo>
                      <a:pt x="346047" y="4095"/>
                    </a:lnTo>
                    <a:lnTo>
                      <a:pt x="288004" y="0"/>
                    </a:lnTo>
                    <a:lnTo>
                      <a:pt x="229960" y="4095"/>
                    </a:lnTo>
                    <a:lnTo>
                      <a:pt x="175899" y="15842"/>
                    </a:lnTo>
                    <a:lnTo>
                      <a:pt x="126977" y="34430"/>
                    </a:lnTo>
                    <a:lnTo>
                      <a:pt x="84353" y="59047"/>
                    </a:lnTo>
                    <a:lnTo>
                      <a:pt x="49186" y="88883"/>
                    </a:lnTo>
                    <a:lnTo>
                      <a:pt x="22632" y="123129"/>
                    </a:lnTo>
                    <a:lnTo>
                      <a:pt x="5851" y="160971"/>
                    </a:lnTo>
                    <a:lnTo>
                      <a:pt x="0" y="201602"/>
                    </a:lnTo>
                    <a:lnTo>
                      <a:pt x="5851" y="242232"/>
                    </a:lnTo>
                    <a:lnTo>
                      <a:pt x="22632" y="280075"/>
                    </a:lnTo>
                    <a:lnTo>
                      <a:pt x="49186" y="314320"/>
                    </a:lnTo>
                    <a:lnTo>
                      <a:pt x="84353" y="344157"/>
                    </a:lnTo>
                    <a:lnTo>
                      <a:pt x="126977" y="368774"/>
                    </a:lnTo>
                    <a:lnTo>
                      <a:pt x="175899" y="387361"/>
                    </a:lnTo>
                    <a:lnTo>
                      <a:pt x="229960" y="399108"/>
                    </a:lnTo>
                    <a:lnTo>
                      <a:pt x="288004" y="403204"/>
                    </a:lnTo>
                    <a:lnTo>
                      <a:pt x="346047" y="399108"/>
                    </a:lnTo>
                    <a:lnTo>
                      <a:pt x="400109" y="387361"/>
                    </a:lnTo>
                    <a:lnTo>
                      <a:pt x="449031" y="368774"/>
                    </a:lnTo>
                    <a:lnTo>
                      <a:pt x="491655" y="344157"/>
                    </a:lnTo>
                    <a:lnTo>
                      <a:pt x="526822" y="314320"/>
                    </a:lnTo>
                    <a:lnTo>
                      <a:pt x="553376" y="280075"/>
                    </a:lnTo>
                    <a:lnTo>
                      <a:pt x="570157" y="242232"/>
                    </a:lnTo>
                    <a:lnTo>
                      <a:pt x="576009" y="201602"/>
                    </a:lnTo>
                    <a:close/>
                  </a:path>
                </a:pathLst>
              </a:custGeom>
              <a:grpFill/>
              <a:ln w="50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42" name="object 8">
                <a:extLst>
                  <a:ext uri="{FF2B5EF4-FFF2-40B4-BE49-F238E27FC236}">
                    <a16:creationId xmlns:a16="http://schemas.microsoft.com/office/drawing/2014/main" id="{45956EE1-033F-1449-A039-AA0B86AAB1FB}"/>
                  </a:ext>
                </a:extLst>
              </p:cNvPr>
              <p:cNvSpPr/>
              <p:nvPr/>
            </p:nvSpPr>
            <p:spPr>
              <a:xfrm>
                <a:off x="2499764" y="946230"/>
                <a:ext cx="173355" cy="316865"/>
              </a:xfrm>
              <a:custGeom>
                <a:avLst/>
                <a:gdLst/>
                <a:ahLst/>
                <a:cxnLst/>
                <a:rect l="l" t="t" r="r" b="b"/>
                <a:pathLst>
                  <a:path w="173355" h="316865">
                    <a:moveTo>
                      <a:pt x="86402" y="0"/>
                    </a:moveTo>
                    <a:lnTo>
                      <a:pt x="52770" y="12447"/>
                    </a:lnTo>
                    <a:lnTo>
                      <a:pt x="25306" y="46394"/>
                    </a:lnTo>
                    <a:lnTo>
                      <a:pt x="6789" y="96745"/>
                    </a:lnTo>
                    <a:lnTo>
                      <a:pt x="0" y="158403"/>
                    </a:lnTo>
                    <a:lnTo>
                      <a:pt x="6789" y="220061"/>
                    </a:lnTo>
                    <a:lnTo>
                      <a:pt x="25306" y="270411"/>
                    </a:lnTo>
                    <a:lnTo>
                      <a:pt x="52770" y="304358"/>
                    </a:lnTo>
                    <a:lnTo>
                      <a:pt x="86402" y="316806"/>
                    </a:lnTo>
                    <a:lnTo>
                      <a:pt x="120033" y="304358"/>
                    </a:lnTo>
                    <a:lnTo>
                      <a:pt x="147497" y="270411"/>
                    </a:lnTo>
                    <a:lnTo>
                      <a:pt x="166014" y="220061"/>
                    </a:lnTo>
                    <a:lnTo>
                      <a:pt x="172804" y="158403"/>
                    </a:lnTo>
                    <a:lnTo>
                      <a:pt x="166014" y="96745"/>
                    </a:lnTo>
                    <a:lnTo>
                      <a:pt x="147497" y="46394"/>
                    </a:lnTo>
                    <a:lnTo>
                      <a:pt x="120033" y="12447"/>
                    </a:lnTo>
                    <a:lnTo>
                      <a:pt x="86402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43" name="object 9">
                <a:extLst>
                  <a:ext uri="{FF2B5EF4-FFF2-40B4-BE49-F238E27FC236}">
                    <a16:creationId xmlns:a16="http://schemas.microsoft.com/office/drawing/2014/main" id="{A922CD52-9497-DB47-8B24-EB1D7B0068EB}"/>
                  </a:ext>
                </a:extLst>
              </p:cNvPr>
              <p:cNvSpPr/>
              <p:nvPr/>
            </p:nvSpPr>
            <p:spPr>
              <a:xfrm>
                <a:off x="2499764" y="946230"/>
                <a:ext cx="173355" cy="316865"/>
              </a:xfrm>
              <a:custGeom>
                <a:avLst/>
                <a:gdLst/>
                <a:ahLst/>
                <a:cxnLst/>
                <a:rect l="l" t="t" r="r" b="b"/>
                <a:pathLst>
                  <a:path w="173355" h="316865">
                    <a:moveTo>
                      <a:pt x="172804" y="158403"/>
                    </a:moveTo>
                    <a:lnTo>
                      <a:pt x="166014" y="96745"/>
                    </a:lnTo>
                    <a:lnTo>
                      <a:pt x="147497" y="46394"/>
                    </a:lnTo>
                    <a:lnTo>
                      <a:pt x="120033" y="12447"/>
                    </a:lnTo>
                    <a:lnTo>
                      <a:pt x="86402" y="0"/>
                    </a:lnTo>
                    <a:lnTo>
                      <a:pt x="52770" y="12447"/>
                    </a:lnTo>
                    <a:lnTo>
                      <a:pt x="25306" y="46394"/>
                    </a:lnTo>
                    <a:lnTo>
                      <a:pt x="6789" y="96745"/>
                    </a:lnTo>
                    <a:lnTo>
                      <a:pt x="0" y="158403"/>
                    </a:lnTo>
                    <a:lnTo>
                      <a:pt x="6789" y="220061"/>
                    </a:lnTo>
                    <a:lnTo>
                      <a:pt x="25306" y="270411"/>
                    </a:lnTo>
                    <a:lnTo>
                      <a:pt x="52770" y="304358"/>
                    </a:lnTo>
                    <a:lnTo>
                      <a:pt x="86402" y="316806"/>
                    </a:lnTo>
                    <a:lnTo>
                      <a:pt x="120033" y="304358"/>
                    </a:lnTo>
                    <a:lnTo>
                      <a:pt x="147497" y="270411"/>
                    </a:lnTo>
                    <a:lnTo>
                      <a:pt x="166014" y="220061"/>
                    </a:lnTo>
                    <a:lnTo>
                      <a:pt x="172804" y="158403"/>
                    </a:lnTo>
                    <a:close/>
                  </a:path>
                </a:pathLst>
              </a:custGeom>
              <a:grpFill/>
              <a:ln w="50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213" name="object 10">
              <a:extLst>
                <a:ext uri="{FF2B5EF4-FFF2-40B4-BE49-F238E27FC236}">
                  <a16:creationId xmlns:a16="http://schemas.microsoft.com/office/drawing/2014/main" id="{740A4538-2154-6543-B9CD-3F509903A73C}"/>
                </a:ext>
              </a:extLst>
            </p:cNvPr>
            <p:cNvSpPr txBox="1"/>
            <p:nvPr/>
          </p:nvSpPr>
          <p:spPr>
            <a:xfrm>
              <a:off x="3672639" y="2487450"/>
              <a:ext cx="659375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spc="-69" dirty="0">
                  <a:latin typeface="Myriad Pro" panose="020B0503030403020204" pitchFamily="34" charset="0"/>
                  <a:cs typeface="Tahoma"/>
                </a:rPr>
                <a:t>Uncle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14" name="object 11">
              <a:extLst>
                <a:ext uri="{FF2B5EF4-FFF2-40B4-BE49-F238E27FC236}">
                  <a16:creationId xmlns:a16="http://schemas.microsoft.com/office/drawing/2014/main" id="{F2457E16-5F7E-C340-8B61-6E62B035E189}"/>
                </a:ext>
              </a:extLst>
            </p:cNvPr>
            <p:cNvSpPr txBox="1"/>
            <p:nvPr/>
          </p:nvSpPr>
          <p:spPr>
            <a:xfrm>
              <a:off x="4850859" y="1911879"/>
              <a:ext cx="585132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spc="-30" dirty="0">
                  <a:latin typeface="Myriad Pro" panose="020B0503030403020204" pitchFamily="34" charset="0"/>
                  <a:cs typeface="Tahoma"/>
                </a:rPr>
                <a:t>Aunt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15" name="object 12">
              <a:extLst>
                <a:ext uri="{FF2B5EF4-FFF2-40B4-BE49-F238E27FC236}">
                  <a16:creationId xmlns:a16="http://schemas.microsoft.com/office/drawing/2014/main" id="{48C75749-EDC9-C04D-AB9B-E5AEC01EB8BB}"/>
                </a:ext>
              </a:extLst>
            </p:cNvPr>
            <p:cNvSpPr txBox="1"/>
            <p:nvPr/>
          </p:nvSpPr>
          <p:spPr>
            <a:xfrm>
              <a:off x="5910034" y="2465378"/>
              <a:ext cx="749976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spc="-129" dirty="0">
                  <a:latin typeface="Myriad Pro" panose="020B0503030403020204" pitchFamily="34" charset="0"/>
                  <a:cs typeface="Tahoma"/>
                </a:rPr>
                <a:t>Queen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16" name="object 13">
              <a:extLst>
                <a:ext uri="{FF2B5EF4-FFF2-40B4-BE49-F238E27FC236}">
                  <a16:creationId xmlns:a16="http://schemas.microsoft.com/office/drawing/2014/main" id="{ED9C3DDA-F22D-8143-8616-91D991A955C2}"/>
                </a:ext>
              </a:extLst>
            </p:cNvPr>
            <p:cNvSpPr/>
            <p:nvPr/>
          </p:nvSpPr>
          <p:spPr>
            <a:xfrm>
              <a:off x="3187787" y="1707508"/>
              <a:ext cx="419922" cy="243809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17" name="object 14">
              <a:extLst>
                <a:ext uri="{FF2B5EF4-FFF2-40B4-BE49-F238E27FC236}">
                  <a16:creationId xmlns:a16="http://schemas.microsoft.com/office/drawing/2014/main" id="{C7187A8A-6DF6-864C-976E-D914F982E267}"/>
                </a:ext>
              </a:extLst>
            </p:cNvPr>
            <p:cNvSpPr txBox="1"/>
            <p:nvPr/>
          </p:nvSpPr>
          <p:spPr>
            <a:xfrm>
              <a:off x="3339503" y="1339446"/>
              <a:ext cx="1211790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 marL="50335">
                <a:spcBef>
                  <a:spcPts val="178"/>
                </a:spcBef>
              </a:pPr>
              <a:r>
                <a:rPr sz="2200" i="1" spc="341" baseline="-20202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rPr>
                <a:t> </a:t>
              </a:r>
              <a:r>
                <a:rPr sz="2200" spc="-109" dirty="0">
                  <a:latin typeface="Myriad Pro" panose="020B0503030403020204" pitchFamily="34" charset="0"/>
                  <a:cs typeface="Tahoma"/>
                </a:rPr>
                <a:t>Woman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18" name="object 15">
              <a:extLst>
                <a:ext uri="{FF2B5EF4-FFF2-40B4-BE49-F238E27FC236}">
                  <a16:creationId xmlns:a16="http://schemas.microsoft.com/office/drawing/2014/main" id="{33A519A5-9EF1-494D-B5A5-55F534C66DE1}"/>
                </a:ext>
              </a:extLst>
            </p:cNvPr>
            <p:cNvSpPr/>
            <p:nvPr/>
          </p:nvSpPr>
          <p:spPr>
            <a:xfrm>
              <a:off x="5481535" y="2866245"/>
              <a:ext cx="374788" cy="221241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 sz="2200">
                <a:latin typeface="Myriad Pro" panose="020B0503030403020204" pitchFamily="34" charset="0"/>
              </a:endParaRPr>
            </a:p>
          </p:txBody>
        </p:sp>
        <p:sp>
          <p:nvSpPr>
            <p:cNvPr id="219" name="object 16">
              <a:extLst>
                <a:ext uri="{FF2B5EF4-FFF2-40B4-BE49-F238E27FC236}">
                  <a16:creationId xmlns:a16="http://schemas.microsoft.com/office/drawing/2014/main" id="{94B015C4-2259-1840-BFBF-9EF379528967}"/>
                </a:ext>
              </a:extLst>
            </p:cNvPr>
            <p:cNvSpPr txBox="1"/>
            <p:nvPr/>
          </p:nvSpPr>
          <p:spPr>
            <a:xfrm>
              <a:off x="5611706" y="2585800"/>
              <a:ext cx="119543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i="1" spc="1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rPr>
                <a:t>r</a:t>
              </a:r>
              <a:endParaRPr sz="2200">
                <a:latin typeface="Myriad Pro" panose="020B0503030403020204" pitchFamily="34" charset="0"/>
                <a:cs typeface="Arial"/>
              </a:endParaRPr>
            </a:p>
          </p:txBody>
        </p:sp>
        <p:grpSp>
          <p:nvGrpSpPr>
            <p:cNvPr id="220" name="object 17">
              <a:extLst>
                <a:ext uri="{FF2B5EF4-FFF2-40B4-BE49-F238E27FC236}">
                  <a16:creationId xmlns:a16="http://schemas.microsoft.com/office/drawing/2014/main" id="{604F9E22-2819-7E4E-ACBB-2C851B50E0DC}"/>
                </a:ext>
              </a:extLst>
            </p:cNvPr>
            <p:cNvGrpSpPr/>
            <p:nvPr/>
          </p:nvGrpSpPr>
          <p:grpSpPr>
            <a:xfrm>
              <a:off x="3940712" y="2341405"/>
              <a:ext cx="1239473" cy="566257"/>
              <a:chOff x="1985628" y="987843"/>
              <a:chExt cx="625475" cy="285750"/>
            </a:xfrm>
            <a:grpFill/>
          </p:grpSpPr>
          <p:sp>
            <p:nvSpPr>
              <p:cNvPr id="224" name="object 18">
                <a:extLst>
                  <a:ext uri="{FF2B5EF4-FFF2-40B4-BE49-F238E27FC236}">
                    <a16:creationId xmlns:a16="http://schemas.microsoft.com/office/drawing/2014/main" id="{0435EC3C-EACC-D04A-91FF-2EBB31F84FF2}"/>
                  </a:ext>
                </a:extLst>
              </p:cNvPr>
              <p:cNvSpPr/>
              <p:nvPr/>
            </p:nvSpPr>
            <p:spPr>
              <a:xfrm>
                <a:off x="2163493" y="1229168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19467" y="0"/>
                    </a:moveTo>
                    <a:lnTo>
                      <a:pt x="11889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89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25" name="object 19">
                <a:extLst>
                  <a:ext uri="{FF2B5EF4-FFF2-40B4-BE49-F238E27FC236}">
                    <a16:creationId xmlns:a16="http://schemas.microsoft.com/office/drawing/2014/main" id="{9A9678D3-6464-C84E-8B81-0907D8193ECE}"/>
                  </a:ext>
                </a:extLst>
              </p:cNvPr>
              <p:cNvSpPr/>
              <p:nvPr/>
            </p:nvSpPr>
            <p:spPr>
              <a:xfrm>
                <a:off x="2163493" y="1229168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38935" y="19467"/>
                    </a:move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lnTo>
                      <a:pt x="11889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89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close/>
                  </a:path>
                </a:pathLst>
              </a:custGeom>
              <a:grpFill/>
              <a:ln w="1012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26" name="object 20">
                <a:extLst>
                  <a:ext uri="{FF2B5EF4-FFF2-40B4-BE49-F238E27FC236}">
                    <a16:creationId xmlns:a16="http://schemas.microsoft.com/office/drawing/2014/main" id="{438368FC-4833-1944-9E6B-0DC2C42045AC}"/>
                  </a:ext>
                </a:extLst>
              </p:cNvPr>
              <p:cNvSpPr/>
              <p:nvPr/>
            </p:nvSpPr>
            <p:spPr>
              <a:xfrm>
                <a:off x="1990689" y="998764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19467" y="0"/>
                    </a:moveTo>
                    <a:lnTo>
                      <a:pt x="11890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90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27" name="object 21">
                <a:extLst>
                  <a:ext uri="{FF2B5EF4-FFF2-40B4-BE49-F238E27FC236}">
                    <a16:creationId xmlns:a16="http://schemas.microsoft.com/office/drawing/2014/main" id="{A9F9528C-C4AE-674B-9D5B-B712C7D61D7B}"/>
                  </a:ext>
                </a:extLst>
              </p:cNvPr>
              <p:cNvSpPr/>
              <p:nvPr/>
            </p:nvSpPr>
            <p:spPr>
              <a:xfrm>
                <a:off x="1990689" y="998764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38935" y="19467"/>
                    </a:move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lnTo>
                      <a:pt x="11890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90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close/>
                  </a:path>
                </a:pathLst>
              </a:custGeom>
              <a:grpFill/>
              <a:ln w="1012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28" name="object 22">
                <a:extLst>
                  <a:ext uri="{FF2B5EF4-FFF2-40B4-BE49-F238E27FC236}">
                    <a16:creationId xmlns:a16="http://schemas.microsoft.com/office/drawing/2014/main" id="{2C588DC6-617C-3549-A936-BF48F7051286}"/>
                  </a:ext>
                </a:extLst>
              </p:cNvPr>
              <p:cNvSpPr/>
              <p:nvPr/>
            </p:nvSpPr>
            <p:spPr>
              <a:xfrm>
                <a:off x="2566698" y="1142766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19467" y="0"/>
                    </a:moveTo>
                    <a:lnTo>
                      <a:pt x="11889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89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29" name="object 23">
                <a:extLst>
                  <a:ext uri="{FF2B5EF4-FFF2-40B4-BE49-F238E27FC236}">
                    <a16:creationId xmlns:a16="http://schemas.microsoft.com/office/drawing/2014/main" id="{3D3609E5-A743-774C-8BFD-AD31044FFDE0}"/>
                  </a:ext>
                </a:extLst>
              </p:cNvPr>
              <p:cNvSpPr/>
              <p:nvPr/>
            </p:nvSpPr>
            <p:spPr>
              <a:xfrm>
                <a:off x="2566698" y="1142766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38935" y="19467"/>
                    </a:move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lnTo>
                      <a:pt x="11889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89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close/>
                  </a:path>
                </a:pathLst>
              </a:custGeom>
              <a:grpFill/>
              <a:ln w="1012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0" name="object 24">
                <a:extLst>
                  <a:ext uri="{FF2B5EF4-FFF2-40B4-BE49-F238E27FC236}">
                    <a16:creationId xmlns:a16="http://schemas.microsoft.com/office/drawing/2014/main" id="{B0CE301C-4D2F-F34D-AEEC-5C64F76822B4}"/>
                  </a:ext>
                </a:extLst>
              </p:cNvPr>
              <p:cNvSpPr/>
              <p:nvPr/>
            </p:nvSpPr>
            <p:spPr>
              <a:xfrm>
                <a:off x="2566698" y="998764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19467" y="0"/>
                    </a:moveTo>
                    <a:lnTo>
                      <a:pt x="11889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89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1" name="object 25">
                <a:extLst>
                  <a:ext uri="{FF2B5EF4-FFF2-40B4-BE49-F238E27FC236}">
                    <a16:creationId xmlns:a16="http://schemas.microsoft.com/office/drawing/2014/main" id="{E0100610-AED0-9C4A-8533-DD1E5DEF190C}"/>
                  </a:ext>
                </a:extLst>
              </p:cNvPr>
              <p:cNvSpPr/>
              <p:nvPr/>
            </p:nvSpPr>
            <p:spPr>
              <a:xfrm>
                <a:off x="2566698" y="998764"/>
                <a:ext cx="3937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39369">
                    <a:moveTo>
                      <a:pt x="38935" y="19467"/>
                    </a:moveTo>
                    <a:lnTo>
                      <a:pt x="37405" y="11889"/>
                    </a:lnTo>
                    <a:lnTo>
                      <a:pt x="33233" y="5701"/>
                    </a:lnTo>
                    <a:lnTo>
                      <a:pt x="27045" y="1529"/>
                    </a:lnTo>
                    <a:lnTo>
                      <a:pt x="19467" y="0"/>
                    </a:lnTo>
                    <a:lnTo>
                      <a:pt x="11889" y="1529"/>
                    </a:lnTo>
                    <a:lnTo>
                      <a:pt x="5701" y="5701"/>
                    </a:lnTo>
                    <a:lnTo>
                      <a:pt x="1529" y="11889"/>
                    </a:lnTo>
                    <a:lnTo>
                      <a:pt x="0" y="19467"/>
                    </a:lnTo>
                    <a:lnTo>
                      <a:pt x="1529" y="27045"/>
                    </a:lnTo>
                    <a:lnTo>
                      <a:pt x="5701" y="33233"/>
                    </a:lnTo>
                    <a:lnTo>
                      <a:pt x="11889" y="37405"/>
                    </a:lnTo>
                    <a:lnTo>
                      <a:pt x="19467" y="38935"/>
                    </a:lnTo>
                    <a:lnTo>
                      <a:pt x="27045" y="37405"/>
                    </a:lnTo>
                    <a:lnTo>
                      <a:pt x="33233" y="33233"/>
                    </a:lnTo>
                    <a:lnTo>
                      <a:pt x="37405" y="27045"/>
                    </a:lnTo>
                    <a:lnTo>
                      <a:pt x="38935" y="19467"/>
                    </a:lnTo>
                    <a:close/>
                  </a:path>
                </a:pathLst>
              </a:custGeom>
              <a:grpFill/>
              <a:ln w="1012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2" name="object 26">
                <a:extLst>
                  <a:ext uri="{FF2B5EF4-FFF2-40B4-BE49-F238E27FC236}">
                    <a16:creationId xmlns:a16="http://schemas.microsoft.com/office/drawing/2014/main" id="{C373E3CC-B449-BC45-9115-BBEAC339F47B}"/>
                  </a:ext>
                </a:extLst>
              </p:cNvPr>
              <p:cNvSpPr/>
              <p:nvPr/>
            </p:nvSpPr>
            <p:spPr>
              <a:xfrm>
                <a:off x="2203539" y="1168503"/>
                <a:ext cx="35369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694" h="76200">
                    <a:moveTo>
                      <a:pt x="0" y="75720"/>
                    </a:moveTo>
                    <a:lnTo>
                      <a:pt x="353356" y="0"/>
                    </a:lnTo>
                  </a:path>
                </a:pathLst>
              </a:custGeom>
              <a:grpFill/>
              <a:ln w="10122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3" name="object 27">
                <a:extLst>
                  <a:ext uri="{FF2B5EF4-FFF2-40B4-BE49-F238E27FC236}">
                    <a16:creationId xmlns:a16="http://schemas.microsoft.com/office/drawing/2014/main" id="{209B8237-5FE0-F14F-8CB0-8BA5D2EC757D}"/>
                  </a:ext>
                </a:extLst>
              </p:cNvPr>
              <p:cNvSpPr/>
              <p:nvPr/>
            </p:nvSpPr>
            <p:spPr>
              <a:xfrm>
                <a:off x="2532060" y="1146887"/>
                <a:ext cx="29845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52069">
                    <a:moveTo>
                      <a:pt x="0" y="0"/>
                    </a:moveTo>
                    <a:lnTo>
                      <a:pt x="5459" y="7064"/>
                    </a:lnTo>
                    <a:lnTo>
                      <a:pt x="14271" y="13567"/>
                    </a:lnTo>
                    <a:lnTo>
                      <a:pt x="23363" y="18432"/>
                    </a:lnTo>
                    <a:lnTo>
                      <a:pt x="29663" y="20581"/>
                    </a:lnTo>
                    <a:lnTo>
                      <a:pt x="24796" y="25123"/>
                    </a:lnTo>
                    <a:lnTo>
                      <a:pt x="18496" y="33286"/>
                    </a:lnTo>
                    <a:lnTo>
                      <a:pt x="13122" y="42829"/>
                    </a:lnTo>
                    <a:lnTo>
                      <a:pt x="11036" y="51510"/>
                    </a:lnTo>
                  </a:path>
                </a:pathLst>
              </a:custGeom>
              <a:grpFill/>
              <a:ln w="8104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4" name="object 28">
                <a:extLst>
                  <a:ext uri="{FF2B5EF4-FFF2-40B4-BE49-F238E27FC236}">
                    <a16:creationId xmlns:a16="http://schemas.microsoft.com/office/drawing/2014/main" id="{5C28FF53-FDEA-3542-82D8-98AA8FEB7166}"/>
                  </a:ext>
                </a:extLst>
              </p:cNvPr>
              <p:cNvSpPr/>
              <p:nvPr/>
            </p:nvSpPr>
            <p:spPr>
              <a:xfrm>
                <a:off x="2201233" y="1033088"/>
                <a:ext cx="359410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359410" h="205740">
                    <a:moveTo>
                      <a:pt x="0" y="205118"/>
                    </a:moveTo>
                    <a:lnTo>
                      <a:pt x="358955" y="0"/>
                    </a:lnTo>
                  </a:path>
                </a:pathLst>
              </a:custGeom>
              <a:grpFill/>
              <a:ln w="10122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5" name="object 29">
                <a:extLst>
                  <a:ext uri="{FF2B5EF4-FFF2-40B4-BE49-F238E27FC236}">
                    <a16:creationId xmlns:a16="http://schemas.microsoft.com/office/drawing/2014/main" id="{467CB54C-B9C8-DB4C-8F95-3387721715EA}"/>
                  </a:ext>
                </a:extLst>
              </p:cNvPr>
              <p:cNvSpPr/>
              <p:nvPr/>
            </p:nvSpPr>
            <p:spPr>
              <a:xfrm>
                <a:off x="2529975" y="1020024"/>
                <a:ext cx="34925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46355">
                    <a:moveTo>
                      <a:pt x="0" y="0"/>
                    </a:moveTo>
                    <a:lnTo>
                      <a:pt x="7342" y="5074"/>
                    </a:lnTo>
                    <a:lnTo>
                      <a:pt x="17709" y="8598"/>
                    </a:lnTo>
                    <a:lnTo>
                      <a:pt x="27846" y="10477"/>
                    </a:lnTo>
                    <a:lnTo>
                      <a:pt x="34500" y="10614"/>
                    </a:lnTo>
                    <a:lnTo>
                      <a:pt x="31240" y="16416"/>
                    </a:lnTo>
                    <a:lnTo>
                      <a:pt x="27713" y="26103"/>
                    </a:lnTo>
                    <a:lnTo>
                      <a:pt x="25486" y="36824"/>
                    </a:lnTo>
                    <a:lnTo>
                      <a:pt x="26131" y="45726"/>
                    </a:lnTo>
                  </a:path>
                </a:pathLst>
              </a:custGeom>
              <a:grpFill/>
              <a:ln w="8102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6" name="object 30">
                <a:extLst>
                  <a:ext uri="{FF2B5EF4-FFF2-40B4-BE49-F238E27FC236}">
                    <a16:creationId xmlns:a16="http://schemas.microsoft.com/office/drawing/2014/main" id="{8F695CE5-E207-0C4A-98D3-B16264DCE3C4}"/>
                  </a:ext>
                </a:extLst>
              </p:cNvPr>
              <p:cNvSpPr/>
              <p:nvPr/>
            </p:nvSpPr>
            <p:spPr>
              <a:xfrm>
                <a:off x="2030593" y="1023309"/>
                <a:ext cx="527050" cy="132080"/>
              </a:xfrm>
              <a:custGeom>
                <a:avLst/>
                <a:gdLst/>
                <a:ahLst/>
                <a:cxnLst/>
                <a:rect l="l" t="t" r="r" b="b"/>
                <a:pathLst>
                  <a:path w="527050" h="132080">
                    <a:moveTo>
                      <a:pt x="0" y="0"/>
                    </a:moveTo>
                    <a:lnTo>
                      <a:pt x="526537" y="131635"/>
                    </a:lnTo>
                  </a:path>
                </a:pathLst>
              </a:custGeom>
              <a:grpFill/>
              <a:ln w="10122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7" name="object 31">
                <a:extLst>
                  <a:ext uri="{FF2B5EF4-FFF2-40B4-BE49-F238E27FC236}">
                    <a16:creationId xmlns:a16="http://schemas.microsoft.com/office/drawing/2014/main" id="{D5767938-460D-E04D-A78D-C6F762457601}"/>
                  </a:ext>
                </a:extLst>
              </p:cNvPr>
              <p:cNvSpPr/>
              <p:nvPr/>
            </p:nvSpPr>
            <p:spPr>
              <a:xfrm>
                <a:off x="2531540" y="1124556"/>
                <a:ext cx="3048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51434">
                    <a:moveTo>
                      <a:pt x="12794" y="0"/>
                    </a:moveTo>
                    <a:lnTo>
                      <a:pt x="14587" y="8759"/>
                    </a:lnTo>
                    <a:lnTo>
                      <a:pt x="19642" y="18492"/>
                    </a:lnTo>
                    <a:lnTo>
                      <a:pt x="25671" y="26877"/>
                    </a:lnTo>
                    <a:lnTo>
                      <a:pt x="30387" y="31587"/>
                    </a:lnTo>
                    <a:lnTo>
                      <a:pt x="24009" y="33524"/>
                    </a:lnTo>
                    <a:lnTo>
                      <a:pt x="14744" y="38085"/>
                    </a:lnTo>
                    <a:lnTo>
                      <a:pt x="5703" y="44295"/>
                    </a:lnTo>
                    <a:lnTo>
                      <a:pt x="0" y="51180"/>
                    </a:lnTo>
                  </a:path>
                </a:pathLst>
              </a:custGeom>
              <a:grpFill/>
              <a:ln w="8116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8" name="object 32">
                <a:extLst>
                  <a:ext uri="{FF2B5EF4-FFF2-40B4-BE49-F238E27FC236}">
                    <a16:creationId xmlns:a16="http://schemas.microsoft.com/office/drawing/2014/main" id="{DB873782-B6BF-5047-81EB-BC6DE53AB3BE}"/>
                  </a:ext>
                </a:extLst>
              </p:cNvPr>
              <p:cNvSpPr/>
              <p:nvPr/>
            </p:nvSpPr>
            <p:spPr>
              <a:xfrm>
                <a:off x="2031173" y="1018208"/>
                <a:ext cx="5251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5144">
                    <a:moveTo>
                      <a:pt x="0" y="0"/>
                    </a:moveTo>
                    <a:lnTo>
                      <a:pt x="525082" y="0"/>
                    </a:lnTo>
                  </a:path>
                </a:pathLst>
              </a:custGeom>
              <a:grpFill/>
              <a:ln w="10122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  <p:sp>
            <p:nvSpPr>
              <p:cNvPr id="239" name="object 33">
                <a:extLst>
                  <a:ext uri="{FF2B5EF4-FFF2-40B4-BE49-F238E27FC236}">
                    <a16:creationId xmlns:a16="http://schemas.microsoft.com/office/drawing/2014/main" id="{FB7EF199-ECE9-DB43-8EF7-1346A8FDE422}"/>
                  </a:ext>
                </a:extLst>
              </p:cNvPr>
              <p:cNvSpPr/>
              <p:nvPr/>
            </p:nvSpPr>
            <p:spPr>
              <a:xfrm>
                <a:off x="2536518" y="991892"/>
                <a:ext cx="2476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52705">
                    <a:moveTo>
                      <a:pt x="0" y="0"/>
                    </a:moveTo>
                    <a:lnTo>
                      <a:pt x="3855" y="8044"/>
                    </a:lnTo>
                    <a:lnTo>
                      <a:pt x="11102" y="16242"/>
                    </a:lnTo>
                    <a:lnTo>
                      <a:pt x="18966" y="22898"/>
                    </a:lnTo>
                    <a:lnTo>
                      <a:pt x="24671" y="26316"/>
                    </a:lnTo>
                    <a:lnTo>
                      <a:pt x="18966" y="29734"/>
                    </a:lnTo>
                    <a:lnTo>
                      <a:pt x="11102" y="36391"/>
                    </a:lnTo>
                    <a:lnTo>
                      <a:pt x="3855" y="44589"/>
                    </a:lnTo>
                    <a:lnTo>
                      <a:pt x="0" y="52633"/>
                    </a:lnTo>
                  </a:path>
                </a:pathLst>
              </a:custGeom>
              <a:grpFill/>
              <a:ln w="8097">
                <a:solidFill>
                  <a:srgbClr val="00837F"/>
                </a:solidFill>
              </a:ln>
            </p:spPr>
            <p:txBody>
              <a:bodyPr wrap="square" lIns="0" tIns="0" rIns="0" bIns="0" rtlCol="0"/>
              <a:lstStyle/>
              <a:p>
                <a:endParaRPr sz="2200"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221" name="object 34">
              <a:extLst>
                <a:ext uri="{FF2B5EF4-FFF2-40B4-BE49-F238E27FC236}">
                  <a16:creationId xmlns:a16="http://schemas.microsoft.com/office/drawing/2014/main" id="{CDC0E80B-08CE-AB43-913B-9ADDAC5E6709}"/>
                </a:ext>
              </a:extLst>
            </p:cNvPr>
            <p:cNvSpPr txBox="1"/>
            <p:nvPr/>
          </p:nvSpPr>
          <p:spPr>
            <a:xfrm>
              <a:off x="4498319" y="2000920"/>
              <a:ext cx="119543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i="1" spc="1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rPr>
                <a:t>r</a:t>
              </a:r>
              <a:endParaRPr sz="2200" dirty="0">
                <a:latin typeface="Myriad Pro" panose="020B0503030403020204" pitchFamily="34" charset="0"/>
                <a:cs typeface="Arial"/>
              </a:endParaRPr>
            </a:p>
          </p:txBody>
        </p:sp>
        <p:sp>
          <p:nvSpPr>
            <p:cNvPr id="222" name="object 12">
              <a:extLst>
                <a:ext uri="{FF2B5EF4-FFF2-40B4-BE49-F238E27FC236}">
                  <a16:creationId xmlns:a16="http://schemas.microsoft.com/office/drawing/2014/main" id="{F47DCE78-AEE6-C442-8064-624698B5F9BF}"/>
                </a:ext>
              </a:extLst>
            </p:cNvPr>
            <p:cNvSpPr txBox="1"/>
            <p:nvPr/>
          </p:nvSpPr>
          <p:spPr>
            <a:xfrm>
              <a:off x="4957264" y="3072233"/>
              <a:ext cx="749976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lang="de-DE" sz="2200" spc="-129" dirty="0">
                  <a:latin typeface="Myriad Pro" panose="020B0503030403020204" pitchFamily="34" charset="0"/>
                  <a:cs typeface="Tahoma"/>
                </a:rPr>
                <a:t>King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223" name="object 34">
              <a:extLst>
                <a:ext uri="{FF2B5EF4-FFF2-40B4-BE49-F238E27FC236}">
                  <a16:creationId xmlns:a16="http://schemas.microsoft.com/office/drawing/2014/main" id="{67475B04-16CD-DC48-A211-5CA7F4157B2E}"/>
                </a:ext>
              </a:extLst>
            </p:cNvPr>
            <p:cNvSpPr txBox="1"/>
            <p:nvPr/>
          </p:nvSpPr>
          <p:spPr>
            <a:xfrm>
              <a:off x="3215753" y="1507529"/>
              <a:ext cx="119543" cy="358348"/>
            </a:xfrm>
            <a:prstGeom prst="rect">
              <a:avLst/>
            </a:prstGeom>
            <a:grpFill/>
          </p:spPr>
          <p:txBody>
            <a:bodyPr vert="horz" wrap="square" lIns="0" tIns="22650" rIns="0" bIns="0" rtlCol="0">
              <a:spAutoFit/>
            </a:bodyPr>
            <a:lstStyle/>
            <a:p>
              <a:pPr>
                <a:spcBef>
                  <a:spcPts val="178"/>
                </a:spcBef>
              </a:pPr>
              <a:r>
                <a:rPr sz="2200" i="1" spc="10" dirty="0">
                  <a:solidFill>
                    <a:srgbClr val="00837F"/>
                  </a:solidFill>
                  <a:latin typeface="Myriad Pro" panose="020B0503030403020204" pitchFamily="34" charset="0"/>
                  <a:cs typeface="Arial"/>
                </a:rPr>
                <a:t>r</a:t>
              </a:r>
              <a:endParaRPr sz="2200" dirty="0">
                <a:latin typeface="Myriad Pro" panose="020B0503030403020204" pitchFamily="34" charset="0"/>
                <a:cs typeface="Arial"/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FFB415EF-F010-3841-A99B-3E05B453CD44}"/>
              </a:ext>
            </a:extLst>
          </p:cNvPr>
          <p:cNvSpPr txBox="1"/>
          <p:nvPr/>
        </p:nvSpPr>
        <p:spPr>
          <a:xfrm>
            <a:off x="5704453" y="733492"/>
            <a:ext cx="25229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Word </a:t>
            </a:r>
            <a:r>
              <a:rPr lang="de-DE" dirty="0" err="1"/>
              <a:t>embedding</a:t>
            </a:r>
            <a:r>
              <a:rPr lang="de-DE" dirty="0"/>
              <a:t> a la  word2vec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EB6424B-937E-5E49-A02C-3F32376277EA}"/>
              </a:ext>
            </a:extLst>
          </p:cNvPr>
          <p:cNvSpPr txBox="1"/>
          <p:nvPr/>
        </p:nvSpPr>
        <p:spPr>
          <a:xfrm>
            <a:off x="1346109" y="5955298"/>
            <a:ext cx="30875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Knowledge </a:t>
            </a:r>
            <a:r>
              <a:rPr lang="de-DE" dirty="0" err="1"/>
              <a:t>graph</a:t>
            </a:r>
            <a:r>
              <a:rPr lang="de-DE" dirty="0"/>
              <a:t> </a:t>
            </a:r>
            <a:r>
              <a:rPr lang="de-DE" dirty="0" err="1"/>
              <a:t>embedding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2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8A9108-8EB4-C542-8139-FEC21B5B9F3E}"/>
              </a:ext>
            </a:extLst>
          </p:cNvPr>
          <p:cNvSpPr/>
          <p:nvPr/>
        </p:nvSpPr>
        <p:spPr>
          <a:xfrm>
            <a:off x="318293" y="3163017"/>
            <a:ext cx="8507413" cy="3359483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 eaLnBrk="1" hangingPunct="1">
              <a:buNone/>
            </a:pPr>
            <a:endParaRPr lang="tr-TR" sz="2400" kern="0" dirty="0">
              <a:ea typeface="ＭＳ Ｐゴシック" charset="0"/>
            </a:endParaRPr>
          </a:p>
          <a:p>
            <a:endParaRPr lang="de-DE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5736D5-0F81-4D43-A409-5C434397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Automatic Differentiation (AD)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C6A1438-D8B0-EE49-83F5-A36052C4B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927721"/>
              </a:xfrm>
            </p:spPr>
            <p:txBody>
              <a:bodyPr/>
              <a:lstStyle/>
              <a:p>
                <a:r>
                  <a:rPr lang="de-DE" dirty="0"/>
                  <a:t>AD </a:t>
                </a:r>
                <a:r>
                  <a:rPr lang="de-DE" dirty="0" err="1"/>
                  <a:t>is</a:t>
                </a:r>
                <a:r>
                  <a:rPr lang="de-DE" dirty="0"/>
                  <a:t> a mix </a:t>
                </a:r>
                <a:r>
                  <a:rPr lang="de-DE" dirty="0" err="1"/>
                  <a:t>of</a:t>
                </a:r>
                <a:endParaRPr lang="de-DE" dirty="0"/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symbolic</a:t>
                </a:r>
                <a:r>
                  <a:rPr lang="de-DE" dirty="0"/>
                  <a:t> </a:t>
                </a:r>
                <a:r>
                  <a:rPr lang="de-DE" dirty="0" err="1"/>
                  <a:t>differentiation</a:t>
                </a:r>
                <a:r>
                  <a:rPr lang="de-DE" dirty="0"/>
                  <a:t> (SD) (</a:t>
                </a:r>
                <a:r>
                  <a:rPr lang="de-DE" dirty="0" err="1"/>
                  <a:t>rules</a:t>
                </a:r>
                <a:r>
                  <a:rPr lang="de-DE" dirty="0"/>
                  <a:t> s.a. </a:t>
                </a:r>
                <a:r>
                  <a:rPr lang="de-DE" dirty="0" err="1"/>
                  <a:t>chain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, </a:t>
                </a:r>
                <a:r>
                  <a:rPr lang="de-DE" dirty="0" err="1"/>
                  <a:t>product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 err="1"/>
                  <a:t>numerical</a:t>
                </a:r>
                <a:r>
                  <a:rPr lang="de-DE" dirty="0"/>
                  <a:t> </a:t>
                </a:r>
                <a:r>
                  <a:rPr lang="de-DE" dirty="0" err="1"/>
                  <a:t>differentiation</a:t>
                </a:r>
                <a:r>
                  <a:rPr lang="de-DE" dirty="0"/>
                  <a:t> (ND): </a:t>
                </a:r>
                <a:r>
                  <a:rPr lang="de-DE" dirty="0" err="1"/>
                  <a:t>use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C6A1438-D8B0-EE49-83F5-A36052C4B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927721"/>
              </a:xfrm>
              <a:blipFill>
                <a:blip r:embed="rId2"/>
                <a:stretch>
                  <a:fillRect l="-1235" t="-3268" b="-26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BD9B81-BDC9-544E-84F8-E47B99BD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0E601D1A-10E4-C741-8773-4254019454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385046"/>
                <a:ext cx="8229600" cy="3472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de-DE" i="1" ker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kern="0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i="1" kern="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de-DE" i="1" kern="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kern="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kern="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kern="0" dirty="0"/>
                  <a:t>    (</a:t>
                </a:r>
                <a:r>
                  <a:rPr lang="de-DE" kern="0" dirty="0" err="1"/>
                  <a:t>Product</a:t>
                </a:r>
                <a:r>
                  <a:rPr lang="de-DE" kern="0" dirty="0"/>
                  <a:t> </a:t>
                </a:r>
                <a:r>
                  <a:rPr lang="de-DE" kern="0" dirty="0" err="1"/>
                  <a:t>rule</a:t>
                </a:r>
                <a:r>
                  <a:rPr lang="de-DE" kern="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) : = </m:t>
                    </m:r>
                    <m:r>
                      <a:rPr lang="de-DE" i="1" kern="0" dirty="0" err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)∙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kern="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kern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de-DE" b="0" i="1" kern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kern="0" dirty="0"/>
                  <a:t> </a:t>
                </a:r>
                <a:r>
                  <a:rPr lang="de-DE" kern="0" dirty="0" err="1"/>
                  <a:t>and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kern="0" dirty="0"/>
                  <a:t> </a:t>
                </a:r>
                <a:r>
                  <a:rPr lang="de-DE" kern="0" dirty="0" err="1"/>
                  <a:t>have</a:t>
                </a:r>
                <a:r>
                  <a:rPr lang="de-DE" kern="0" dirty="0"/>
                  <a:t> </a:t>
                </a:r>
                <a:r>
                  <a:rPr lang="de-DE" kern="0" dirty="0" err="1"/>
                  <a:t>two</a:t>
                </a:r>
                <a:r>
                  <a:rPr lang="de-DE" kern="0" dirty="0"/>
                  <a:t> </a:t>
                </a:r>
                <a:r>
                  <a:rPr lang="de-DE" kern="0" dirty="0" err="1"/>
                  <a:t>components</a:t>
                </a:r>
                <a:r>
                  <a:rPr lang="de-DE" kern="0" dirty="0"/>
                  <a:t> in </a:t>
                </a:r>
                <a:r>
                  <a:rPr lang="de-DE" kern="0" dirty="0" err="1"/>
                  <a:t>common</a:t>
                </a:r>
                <a:r>
                  <a:rPr lang="de-DE" kern="0" dirty="0"/>
                  <a:t> </a:t>
                </a:r>
              </a:p>
              <a:p>
                <a:pPr lvl="1"/>
                <a:r>
                  <a:rPr lang="de-DE" kern="0" dirty="0"/>
                  <a:t>This </a:t>
                </a:r>
                <a:r>
                  <a:rPr lang="de-DE" kern="0" dirty="0" err="1"/>
                  <a:t>may</a:t>
                </a:r>
                <a:r>
                  <a:rPr lang="de-DE" kern="0" dirty="0"/>
                  <a:t> also </a:t>
                </a:r>
                <a:r>
                  <a:rPr lang="de-DE" kern="0" dirty="0" err="1"/>
                  <a:t>be</a:t>
                </a:r>
                <a:r>
                  <a:rPr lang="de-DE" kern="0" dirty="0"/>
                  <a:t> </a:t>
                </a:r>
                <a:r>
                  <a:rPr lang="de-DE" kern="0" dirty="0" err="1"/>
                  <a:t>the</a:t>
                </a:r>
                <a:r>
                  <a:rPr lang="de-DE" kern="0" dirty="0"/>
                  <a:t> </a:t>
                </a:r>
                <a:r>
                  <a:rPr lang="de-DE" kern="0" dirty="0" err="1"/>
                  <a:t>case</a:t>
                </a:r>
                <a:r>
                  <a:rPr lang="de-DE" kern="0" dirty="0"/>
                  <a:t> for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kern="0" dirty="0"/>
                  <a:t>. </a:t>
                </a:r>
              </a:p>
              <a:p>
                <a:pPr lvl="1"/>
                <a:r>
                  <a:rPr lang="de-DE" kern="0" dirty="0" err="1"/>
                  <a:t>Symbollicaly</a:t>
                </a:r>
                <a:r>
                  <a:rPr lang="de-DE" kern="0" dirty="0"/>
                  <a:t> </a:t>
                </a:r>
                <a:r>
                  <a:rPr lang="de-DE" kern="0" dirty="0" err="1"/>
                  <a:t>calculating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kern="0" dirty="0"/>
                  <a:t> </a:t>
                </a:r>
                <a:r>
                  <a:rPr lang="de-DE" kern="0" dirty="0" err="1"/>
                  <a:t>won‘t</a:t>
                </a:r>
                <a:r>
                  <a:rPr lang="de-DE" kern="0" dirty="0"/>
                  <a:t> </a:t>
                </a:r>
                <a:r>
                  <a:rPr lang="de-DE" kern="0" dirty="0" err="1"/>
                  <a:t>profit</a:t>
                </a:r>
                <a:r>
                  <a:rPr lang="de-DE" kern="0" dirty="0"/>
                  <a:t> </a:t>
                </a:r>
                <a:r>
                  <a:rPr lang="de-DE" kern="0" dirty="0" err="1"/>
                  <a:t>from</a:t>
                </a:r>
                <a:r>
                  <a:rPr lang="de-DE" kern="0" dirty="0"/>
                  <a:t> </a:t>
                </a:r>
                <a:r>
                  <a:rPr lang="de-DE" kern="0" dirty="0" err="1"/>
                  <a:t>common</a:t>
                </a:r>
                <a:r>
                  <a:rPr lang="de-DE" kern="0" dirty="0"/>
                  <a:t> </a:t>
                </a:r>
                <a:r>
                  <a:rPr lang="de-DE" kern="0" dirty="0" err="1"/>
                  <a:t>parts</a:t>
                </a:r>
                <a:r>
                  <a:rPr lang="de-DE" kern="0" dirty="0"/>
                  <a:t> </a:t>
                </a:r>
                <a:r>
                  <a:rPr lang="de-DE" kern="0" dirty="0" err="1"/>
                  <a:t>of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kern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kern="0" dirty="0" err="1"/>
                  <a:t>and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kern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 kern="0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de-DE" kern="0" dirty="0"/>
              </a:p>
              <a:p>
                <a:pPr marL="0" indent="0">
                  <a:buNone/>
                </a:pPr>
                <a:r>
                  <a:rPr lang="de-DE" kern="0" dirty="0"/>
                  <a:t>	</a:t>
                </a:r>
              </a:p>
            </p:txBody>
          </p:sp>
        </mc:Choice>
        <mc:Fallback xmlns="">
          <p:sp>
            <p:nvSpPr>
              <p:cNvPr id="5" name="Inhaltsplatzhalter 2">
                <a:extLst>
                  <a:ext uri="{FF2B5EF4-FFF2-40B4-BE49-F238E27FC236}">
                    <a16:creationId xmlns:a16="http://schemas.microsoft.com/office/drawing/2014/main" id="{0E601D1A-10E4-C741-8773-425401945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385046"/>
                <a:ext cx="8229600" cy="34729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6C7B9EFD-7A72-E348-8759-023C7B946EAE}"/>
              </a:ext>
            </a:extLst>
          </p:cNvPr>
          <p:cNvSpPr txBox="1"/>
          <p:nvPr/>
        </p:nvSpPr>
        <p:spPr>
          <a:xfrm>
            <a:off x="8244928" y="39425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V7</a:t>
            </a:r>
          </a:p>
        </p:txBody>
      </p:sp>
    </p:spTree>
    <p:extLst>
      <p:ext uri="{BB962C8B-B14F-4D97-AF65-F5344CB8AC3E}">
        <p14:creationId xmlns:p14="http://schemas.microsoft.com/office/powerpoint/2010/main" val="6875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Macintosh PowerPoint</Application>
  <PresentationFormat>Bildschirmpräsentation (4:3)</PresentationFormat>
  <Paragraphs>249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7" baseType="lpstr">
      <vt:lpstr>AFROHD+OpenSans-Bold</vt:lpstr>
      <vt:lpstr>Arial</vt:lpstr>
      <vt:lpstr>Calibri</vt:lpstr>
      <vt:lpstr>Cambria Math</vt:lpstr>
      <vt:lpstr>DHLIHO+Open Sans Extrabold Italic</vt:lpstr>
      <vt:lpstr>EIFJJB+OpenSans</vt:lpstr>
      <vt:lpstr>IWBTCG+OpenSans-BoldItalic</vt:lpstr>
      <vt:lpstr>LDWEMO+CMSY10</vt:lpstr>
      <vt:lpstr>MFLBCI+OpenSans-BoldItalic</vt:lpstr>
      <vt:lpstr>Myriad Pro</vt:lpstr>
      <vt:lpstr>Times New Roman</vt:lpstr>
      <vt:lpstr>7_Standarddesign</vt:lpstr>
      <vt:lpstr>PROBABILISTIC AND DIFFERENTIABLE PROGRAMMING V13:  ROUND-UP     </vt:lpstr>
      <vt:lpstr>What this course was about</vt:lpstr>
      <vt:lpstr>What this lecture V13 is about</vt:lpstr>
      <vt:lpstr>PowerPoint-Präsentation</vt:lpstr>
      <vt:lpstr>Gradient Descent</vt:lpstr>
      <vt:lpstr>Backprop: efficient implementation of gradient descent</vt:lpstr>
      <vt:lpstr>PowerPoint-Präsentation</vt:lpstr>
      <vt:lpstr>PowerPoint-Präsentation</vt:lpstr>
      <vt:lpstr>Automatic Differentiation (AD)</vt:lpstr>
      <vt:lpstr>PowerPoint-Präsentation</vt:lpstr>
      <vt:lpstr>Comparison </vt:lpstr>
      <vt:lpstr>Probabilistic Programming Example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173</cp:revision>
  <cp:lastPrinted>2021-02-03T12:20:15Z</cp:lastPrinted>
  <dcterms:created xsi:type="dcterms:W3CDTF">2020-10-18T13:39:02Z</dcterms:created>
  <dcterms:modified xsi:type="dcterms:W3CDTF">2021-02-03T12:20:29Z</dcterms:modified>
</cp:coreProperties>
</file>