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40"/>
  </p:notesMasterIdLst>
  <p:handoutMasterIdLst>
    <p:handoutMasterId r:id="rId41"/>
  </p:handoutMasterIdLst>
  <p:sldIdLst>
    <p:sldId id="273" r:id="rId2"/>
    <p:sldId id="285" r:id="rId3"/>
    <p:sldId id="384" r:id="rId4"/>
    <p:sldId id="394" r:id="rId5"/>
    <p:sldId id="426" r:id="rId6"/>
    <p:sldId id="419" r:id="rId7"/>
    <p:sldId id="395" r:id="rId8"/>
    <p:sldId id="360" r:id="rId9"/>
    <p:sldId id="397" r:id="rId10"/>
    <p:sldId id="398" r:id="rId11"/>
    <p:sldId id="396" r:id="rId12"/>
    <p:sldId id="399" r:id="rId13"/>
    <p:sldId id="400" r:id="rId14"/>
    <p:sldId id="401" r:id="rId15"/>
    <p:sldId id="402" r:id="rId16"/>
    <p:sldId id="403" r:id="rId17"/>
    <p:sldId id="404" r:id="rId18"/>
    <p:sldId id="405" r:id="rId19"/>
    <p:sldId id="406" r:id="rId20"/>
    <p:sldId id="407" r:id="rId21"/>
    <p:sldId id="409" r:id="rId22"/>
    <p:sldId id="408" r:id="rId23"/>
    <p:sldId id="411" r:id="rId24"/>
    <p:sldId id="412" r:id="rId25"/>
    <p:sldId id="413" r:id="rId26"/>
    <p:sldId id="414" r:id="rId27"/>
    <p:sldId id="415" r:id="rId28"/>
    <p:sldId id="416" r:id="rId29"/>
    <p:sldId id="417" r:id="rId30"/>
    <p:sldId id="420" r:id="rId31"/>
    <p:sldId id="421" r:id="rId32"/>
    <p:sldId id="422" r:id="rId33"/>
    <p:sldId id="423" r:id="rId34"/>
    <p:sldId id="424" r:id="rId35"/>
    <p:sldId id="425" r:id="rId36"/>
    <p:sldId id="348" r:id="rId37"/>
    <p:sldId id="372" r:id="rId38"/>
    <p:sldId id="328" r:id="rId3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EF0"/>
    <a:srgbClr val="FF7531"/>
    <a:srgbClr val="FF7E79"/>
    <a:srgbClr val="3C8C93"/>
    <a:srgbClr val="E3E96C"/>
    <a:srgbClr val="004B5A"/>
    <a:srgbClr val="00394A"/>
    <a:srgbClr val="003241"/>
    <a:srgbClr val="DAD9D3"/>
    <a:srgbClr val="B2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3469"/>
  </p:normalViewPr>
  <p:slideViewPr>
    <p:cSldViewPr>
      <p:cViewPr varScale="1">
        <p:scale>
          <a:sx n="98" d="100"/>
          <a:sy n="98" d="100"/>
        </p:scale>
        <p:origin x="200" y="2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524F4DD-39E2-074C-A821-79AE4EECD5C9}" type="datetimeFigureOut">
              <a:rPr lang="de-DE"/>
              <a:pPr>
                <a:defRPr/>
              </a:pPr>
              <a:t>09.02.22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BACD63D-AFCC-1640-81EA-D2C5D9BD401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047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C162694-7365-914B-8B69-558832A77470}" type="datetimeFigureOut">
              <a:rPr lang="de-DE"/>
              <a:pPr>
                <a:defRPr/>
              </a:pPr>
              <a:t>09.02.22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5DDC4CD-3502-7B49-8D09-DDBB7A84A63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406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CC8C2-DE1C-8642-9E22-5B37A83749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21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9BC40-0EA7-3B43-8A5A-DEAD0F10D5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41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5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5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D9D00-4579-CD4B-B22F-8C012024BB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71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64AD2-5FB6-FB45-933B-235C7588DE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68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151C9-7839-C041-ABB8-39E89BE594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8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13FDC-EBB7-A241-A6EF-2E02EE734C7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4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6B9C6-6715-2D4A-8969-EA7C2FA5AF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26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459A-6064-5546-BD20-CFDE646274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95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EE9E-C217-3D4B-A1BB-8CC67CCB348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65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EF29-B124-2849-A4BE-FE5AE0C1F7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99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C98C8-BE0A-C748-B1FE-022729FA52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34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62731CA1-5B61-B842-B00F-36E90BD694F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eople.irisa.fr/Francois.Schwarzentruber/2019AAMAStutorial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9776" y="1628800"/>
            <a:ext cx="8278688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sz="4400" b="1" dirty="0">
                <a:cs typeface="+mj-cs"/>
              </a:rPr>
              <a:t>Intelligent </a:t>
            </a:r>
            <a:r>
              <a:rPr lang="de-DE" sz="4400" b="1" dirty="0" err="1">
                <a:cs typeface="+mj-cs"/>
              </a:rPr>
              <a:t>Agents</a:t>
            </a:r>
            <a:r>
              <a:rPr lang="de-DE" sz="4400" b="1" dirty="0">
                <a:cs typeface="+mj-cs"/>
              </a:rPr>
              <a:t> </a:t>
            </a:r>
            <a:br>
              <a:rPr lang="de-DE" sz="4400" b="1" dirty="0">
                <a:cs typeface="+mj-cs"/>
              </a:rPr>
            </a:br>
            <a:r>
              <a:rPr lang="de-DE" dirty="0">
                <a:cs typeface="+mj-cs"/>
              </a:rPr>
              <a:t>Knowledge </a:t>
            </a:r>
            <a:r>
              <a:rPr lang="de-DE" dirty="0" err="1">
                <a:cs typeface="+mj-cs"/>
              </a:rPr>
              <a:t>and</a:t>
            </a:r>
            <a:r>
              <a:rPr lang="de-DE" dirty="0">
                <a:cs typeface="+mj-cs"/>
              </a:rPr>
              <a:t> </a:t>
            </a:r>
            <a:r>
              <a:rPr lang="de-DE" dirty="0" err="1">
                <a:cs typeface="+mj-cs"/>
              </a:rPr>
              <a:t>Seeing</a:t>
            </a:r>
            <a:br>
              <a:rPr lang="de-DE" dirty="0">
                <a:cs typeface="+mj-cs"/>
              </a:rPr>
            </a:br>
            <a:r>
              <a:rPr lang="de-DE" dirty="0">
                <a:cs typeface="+mj-cs"/>
              </a:rPr>
              <a:t>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/>
              <a:t>Özgür L. </a:t>
            </a:r>
            <a:r>
              <a:rPr lang="de-DE" sz="2400" dirty="0" err="1"/>
              <a:t>Özçep</a:t>
            </a:r>
            <a:endParaRPr lang="de-DE" sz="2400" dirty="0"/>
          </a:p>
          <a:p>
            <a:pPr eaLnBrk="1" hangingPunct="1">
              <a:defRPr/>
            </a:pPr>
            <a:r>
              <a:rPr lang="de-DE" sz="2400" b="1" dirty="0"/>
              <a:t>Universität zu Lübeck</a:t>
            </a:r>
          </a:p>
          <a:p>
            <a:pPr eaLnBrk="1" hangingPunct="1">
              <a:defRPr/>
            </a:pPr>
            <a:r>
              <a:rPr lang="de-DE" sz="2400" b="1" dirty="0"/>
              <a:t>Institut für Informationssysteme</a:t>
            </a:r>
          </a:p>
          <a:p>
            <a:pPr eaLnBrk="1" hangingPunct="1">
              <a:defRPr/>
            </a:pPr>
            <a:endParaRPr lang="de-DE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0A7462F3-829A-564F-AAE7-382E8EF045B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Epistemic </a:t>
                </a:r>
                <a:r>
                  <a:rPr lang="de-DE" dirty="0" err="1"/>
                  <a:t>model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𝑓𝑙𝑎𝑡𝑙𝑎𝑛𝑑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0A7462F3-829A-564F-AAE7-382E8EF045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49" t="-14634" b="-512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089106-BAC1-DE47-9FA0-26939DDA0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9BEA812-6118-2741-8572-FD0D00D5A8E6}"/>
              </a:ext>
            </a:extLst>
          </p:cNvPr>
          <p:cNvGrpSpPr/>
          <p:nvPr/>
        </p:nvGrpSpPr>
        <p:grpSpPr>
          <a:xfrm>
            <a:off x="436664" y="1303228"/>
            <a:ext cx="7909964" cy="2360908"/>
            <a:chOff x="446936" y="2779849"/>
            <a:chExt cx="7909964" cy="2360908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C589F8EC-A536-D94E-970A-46F0D56D2DD5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bject 5">
                  <a:extLst>
                    <a:ext uri="{FF2B5EF4-FFF2-40B4-BE49-F238E27FC236}">
                      <a16:creationId xmlns:a16="http://schemas.microsoft.com/office/drawing/2014/main" id="{18DA3C56-768F-9C4A-9104-3C9B0FF92C35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1951876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𝑓𝑙𝑎𝑡𝑙𝑎𝑛𝑑</m:t>
                          </m:r>
                        </m:sub>
                      </m:sSub>
                      <m:r>
                        <a:rPr lang="de-DE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r>
                        <m:rPr>
                          <m:sty m:val="p"/>
                        </m:rPr>
                        <a:rPr lang="de-DE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</m:t>
                      </m:r>
                      <m:r>
                        <a:rPr lang="de-DE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∼</m:t>
                                  </m:r>
                                </m:e>
                                <m:sub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𝐴𝐺𝑇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de-DE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with</a:t>
                  </a:r>
                  <a:r>
                    <a:rPr lang="de-DE" sz="2200" spc="-129" dirty="0">
                      <a:cs typeface="Tahoma"/>
                    </a:rPr>
                    <a:t> </a:t>
                  </a: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𝑊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is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the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set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of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geometrical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possible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worlds</a:t>
                  </a:r>
                  <a:r>
                    <a:rPr lang="de-DE" sz="2200" spc="-129" dirty="0">
                      <a:cs typeface="Tahoma"/>
                    </a:rPr>
                    <a:t> </a:t>
                  </a: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𝑤</m:t>
                      </m:r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∼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𝑢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iff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agent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𝑎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sees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the</a:t>
                  </a:r>
                  <a:r>
                    <a:rPr lang="de-DE" sz="2200" spc="-129" dirty="0">
                      <a:cs typeface="Tahoma"/>
                    </a:rPr>
                    <a:t> same </a:t>
                  </a:r>
                  <a:r>
                    <a:rPr lang="de-DE" sz="2200" spc="-129" dirty="0" err="1">
                      <a:cs typeface="Tahoma"/>
                    </a:rPr>
                    <a:t>agents</a:t>
                  </a:r>
                  <a:r>
                    <a:rPr lang="de-DE" sz="2200" spc="-129" dirty="0">
                      <a:cs typeface="Tahoma"/>
                    </a:rPr>
                    <a:t> in </a:t>
                  </a:r>
                  <a:r>
                    <a:rPr lang="de-DE" sz="2200" spc="-129" dirty="0" err="1">
                      <a:cs typeface="Tahoma"/>
                    </a:rPr>
                    <a:t>both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𝑤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and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𝑢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and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these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agents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have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the</a:t>
                  </a:r>
                  <a:r>
                    <a:rPr lang="de-DE" sz="2200" spc="-129" dirty="0">
                      <a:cs typeface="Tahoma"/>
                    </a:rPr>
                    <a:t> same </a:t>
                  </a:r>
                  <a:r>
                    <a:rPr lang="de-DE" sz="2200" spc="-129" dirty="0" err="1">
                      <a:cs typeface="Tahoma"/>
                    </a:rPr>
                    <a:t>position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and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directions</a:t>
                  </a:r>
                  <a:r>
                    <a:rPr lang="de-DE" sz="2200" spc="-129" dirty="0">
                      <a:cs typeface="Tahoma"/>
                    </a:rPr>
                    <a:t> in </a:t>
                  </a:r>
                  <a:r>
                    <a:rPr lang="de-DE" sz="2200" spc="-129" dirty="0" err="1">
                      <a:cs typeface="Tahoma"/>
                    </a:rPr>
                    <a:t>both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𝑤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and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𝑢</m:t>
                      </m:r>
                    </m:oMath>
                  </a14:m>
                  <a:endParaRPr lang="de-DE" sz="2200" spc="-129" dirty="0"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6" name="object 5">
                  <a:extLst>
                    <a:ext uri="{FF2B5EF4-FFF2-40B4-BE49-F238E27FC236}">
                      <a16:creationId xmlns:a16="http://schemas.microsoft.com/office/drawing/2014/main" id="{18DA3C56-768F-9C4A-9104-3C9B0FF92C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1951876"/>
                </a:xfrm>
                <a:prstGeom prst="rect">
                  <a:avLst/>
                </a:prstGeom>
                <a:blipFill>
                  <a:blip r:embed="rId3"/>
                  <a:stretch>
                    <a:fillRect l="-965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4952AFF7-7A99-8C4F-BD6B-5BEE77B07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13" y="4458765"/>
            <a:ext cx="6695975" cy="19420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0FDBCED1-BEA6-924E-AD35-0B5AC4E30FB9}"/>
                  </a:ext>
                </a:extLst>
              </p:cNvPr>
              <p:cNvSpPr txBox="1"/>
              <p:nvPr/>
            </p:nvSpPr>
            <p:spPr>
              <a:xfrm>
                <a:off x="703385" y="3938954"/>
                <a:ext cx="61134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A</a:t>
                </a:r>
                <a:r>
                  <a:rPr lang="de-DE" dirty="0" err="1"/>
                  <a:t>ccessibility</a:t>
                </a:r>
                <a:r>
                  <a:rPr lang="de-DE" dirty="0"/>
                  <a:t> </a:t>
                </a:r>
                <a:r>
                  <a:rPr lang="de-DE" dirty="0" err="1"/>
                  <a:t>relation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∼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an </a:t>
                </a:r>
                <a:r>
                  <a:rPr lang="de-DE" dirty="0" err="1"/>
                  <a:t>equivalence</a:t>
                </a:r>
                <a:r>
                  <a:rPr lang="de-DE" dirty="0"/>
                  <a:t> </a:t>
                </a:r>
                <a:r>
                  <a:rPr lang="de-DE" dirty="0" err="1"/>
                  <a:t>relation</a:t>
                </a:r>
                <a:r>
                  <a:rPr lang="de-DE" dirty="0"/>
                  <a:t>. (</a:t>
                </a:r>
                <a:r>
                  <a:rPr lang="de-DE" dirty="0" err="1"/>
                  <a:t>logic</a:t>
                </a:r>
                <a:r>
                  <a:rPr lang="de-DE" dirty="0"/>
                  <a:t>: S5)  </a:t>
                </a:r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0FDBCED1-BEA6-924E-AD35-0B5AC4E30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85" y="3938954"/>
                <a:ext cx="6113405" cy="369332"/>
              </a:xfrm>
              <a:prstGeom prst="rect">
                <a:avLst/>
              </a:prstGeom>
              <a:blipFill>
                <a:blip r:embed="rId5"/>
                <a:stretch>
                  <a:fillRect l="-830" t="-6667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0532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CDFEFC9-9A83-A54D-869E-E5EAF8486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Axiomatization</a:t>
            </a:r>
            <a:r>
              <a:rPr lang="de-DE" dirty="0"/>
              <a:t>: </a:t>
            </a:r>
            <a:r>
              <a:rPr lang="de-DE" dirty="0" err="1"/>
              <a:t>Disjunctive</a:t>
            </a:r>
            <a:r>
              <a:rPr lang="de-DE" dirty="0"/>
              <a:t> </a:t>
            </a:r>
            <a:r>
              <a:rPr lang="de-DE" dirty="0" err="1"/>
              <a:t>surprises</a:t>
            </a:r>
            <a:r>
              <a:rPr lang="de-DE" dirty="0"/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31FABADF-06F7-E448-9956-FB8C91C5D5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⊨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𝑠𝑒𝑒𝑠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trike="sngStrike" smtClean="0">
                        <a:latin typeface="Cambria Math" panose="02040503050406030204" pitchFamily="18" charset="0"/>
                      </a:rPr>
                      <m:t>𝑠𝑒𝑒𝑠</m:t>
                    </m:r>
                    <m:r>
                      <a:rPr lang="de-DE" b="0" i="1" strike="sngStrike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/>
                  <a:t>(Note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this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not an </a:t>
                </a:r>
                <a:r>
                  <a:rPr lang="de-DE" dirty="0" err="1"/>
                  <a:t>instance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a </a:t>
                </a:r>
                <a:r>
                  <a:rPr lang="de-DE" dirty="0" err="1"/>
                  <a:t>tautology</a:t>
                </a:r>
                <a:r>
                  <a:rPr lang="de-DE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(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𝑠𝑒𝑒𝑠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∨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𝑠𝑒𝑒𝑠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 ↔</m:t>
                    </m:r>
                  </m:oMath>
                </a14:m>
                <a:br>
                  <a:rPr lang="de-DE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𝑠𝑒𝑒𝑠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)∨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𝑠𝑒𝑒𝑠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31FABADF-06F7-E448-9956-FB8C91C5D5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EBB4B5-5103-664C-A7D1-9946E426A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4EF29-B124-2849-A4BE-FE5AE0C1F73C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3600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59C22D-8800-A94D-B140-095A12275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945513A2-E7B8-C245-96CF-D57EDFE1E1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𝑠𝑒𝑒𝑠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de-DE" dirty="0"/>
                </a:br>
                <a:r>
                  <a:rPr lang="de-DE" dirty="0"/>
                  <a:t>(Note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use</a:t>
                </a:r>
                <a:r>
                  <a:rPr lang="de-DE" dirty="0"/>
                  <a:t> </a:t>
                </a:r>
                <a:r>
                  <a:rPr lang="de-DE" dirty="0" err="1"/>
                  <a:t>now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𝐶𝐾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instead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denote</a:t>
                </a:r>
                <a:r>
                  <a:rPr lang="de-DE" dirty="0"/>
                  <a:t>  </a:t>
                </a:r>
                <a:r>
                  <a:rPr lang="de-DE" dirty="0" err="1"/>
                  <a:t>common</a:t>
                </a:r>
                <a:r>
                  <a:rPr lang="de-DE" dirty="0"/>
                  <a:t> </a:t>
                </a:r>
                <a:r>
                  <a:rPr lang="de-DE" dirty="0" err="1"/>
                  <a:t>knowledge</a:t>
                </a:r>
                <a:r>
                  <a:rPr lang="de-DE" dirty="0"/>
                  <a:t> </a:t>
                </a:r>
                <a:r>
                  <a:rPr lang="de-DE" dirty="0" err="1"/>
                  <a:t>operator</a:t>
                </a:r>
                <a:r>
                  <a:rPr lang="de-DE" dirty="0"/>
                  <a:t>)</a:t>
                </a:r>
              </a:p>
            </p:txBody>
          </p:sp>
        </mc:Choice>
        <mc:Fallback xmlns=""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945513A2-E7B8-C245-96CF-D57EDFE1E1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B1B168-E9D7-094E-A8CA-9142D9FDE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4EF29-B124-2849-A4BE-FE5AE0C1F73C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F950312-6ADE-774C-B425-622AD3F5F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573" y="2708920"/>
            <a:ext cx="6120854" cy="323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04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59C22D-8800-A94D-B140-095A12275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 1D, </a:t>
            </a:r>
            <a:r>
              <a:rPr lang="de-DE" dirty="0" err="1"/>
              <a:t>only</a:t>
            </a:r>
            <a:r>
              <a:rPr lang="de-DE" dirty="0"/>
              <a:t> qualitative </a:t>
            </a:r>
            <a:r>
              <a:rPr lang="de-DE" dirty="0" err="1"/>
              <a:t>positions</a:t>
            </a:r>
            <a:r>
              <a:rPr lang="de-DE" dirty="0"/>
              <a:t> matter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B1B168-E9D7-094E-A8CA-9142D9FDE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4EF29-B124-2849-A4BE-FE5AE0C1F73C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FCD4F63-8369-D546-A080-4E2FF514D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5" y="1328933"/>
            <a:ext cx="7888588" cy="2739132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65D97DD3-B806-324F-9D35-5EB4A50C06DA}"/>
              </a:ext>
            </a:extLst>
          </p:cNvPr>
          <p:cNvGrpSpPr/>
          <p:nvPr/>
        </p:nvGrpSpPr>
        <p:grpSpPr>
          <a:xfrm>
            <a:off x="755576" y="4488101"/>
            <a:ext cx="7888588" cy="1318083"/>
            <a:chOff x="626069" y="4956564"/>
            <a:chExt cx="7888588" cy="1318083"/>
          </a:xfrm>
        </p:grpSpPr>
        <p:sp>
          <p:nvSpPr>
            <p:cNvPr id="11" name="object 19">
              <a:extLst>
                <a:ext uri="{FF2B5EF4-FFF2-40B4-BE49-F238E27FC236}">
                  <a16:creationId xmlns:a16="http://schemas.microsoft.com/office/drawing/2014/main" id="{D65FFBA6-5D3D-0548-B588-C240F3DC8CC5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Observation 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bject 20">
                  <a:extLst>
                    <a:ext uri="{FF2B5EF4-FFF2-40B4-BE49-F238E27FC236}">
                      <a16:creationId xmlns:a16="http://schemas.microsoft.com/office/drawing/2014/main" id="{BB76CB39-65B5-4843-9949-90E4F4FD7591}"/>
                    </a:ext>
                  </a:extLst>
                </p:cNvPr>
                <p:cNvSpPr txBox="1"/>
                <p:nvPr/>
              </p:nvSpPr>
              <p:spPr>
                <a:xfrm>
                  <a:off x="626069" y="5378850"/>
                  <a:ext cx="7888588" cy="895797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:r>
                    <a:rPr lang="de-DE" dirty="0"/>
                    <a:t>Qualitative </a:t>
                  </a:r>
                  <a:r>
                    <a:rPr lang="de-DE" dirty="0" err="1"/>
                    <a:t>positions</a:t>
                  </a:r>
                  <a:r>
                    <a:rPr lang="de-DE" dirty="0"/>
                    <a:t> </a:t>
                  </a:r>
                  <a:r>
                    <a:rPr lang="de-DE" dirty="0" err="1"/>
                    <a:t>are</a:t>
                  </a:r>
                  <a:r>
                    <a:rPr lang="de-DE" dirty="0"/>
                    <a:t> </a:t>
                  </a:r>
                  <a:r>
                    <a:rPr lang="de-DE" dirty="0" err="1"/>
                    <a:t>expressible</a:t>
                  </a:r>
                  <a:r>
                    <a:rPr lang="de-DE" dirty="0"/>
                    <a:t> in </a:t>
                  </a:r>
                  <a:r>
                    <a:rPr lang="de-DE" dirty="0" err="1"/>
                    <a:t>the</a:t>
                  </a:r>
                  <a:r>
                    <a:rPr lang="de-DE" dirty="0"/>
                    <a:t> </a:t>
                  </a:r>
                  <a:r>
                    <a:rPr lang="de-DE" dirty="0" err="1"/>
                    <a:t>language</a:t>
                  </a:r>
                  <a:endParaRPr lang="de-DE" dirty="0"/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𝑠𝑎𝑚𝑒𝐷𝑖𝑟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≔(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𝑠𝑒𝑒𝑠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↔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i="1" strike="sngStrike">
                          <a:latin typeface="Cambria Math" panose="02040503050406030204" pitchFamily="18" charset="0"/>
                        </a:rPr>
                        <m:t>𝑠𝑒𝑒𝑠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de-DE" dirty="0"/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𝑏𝑒𝑡𝑤𝑒𝑒𝑛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≔(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𝑠𝑒𝑒𝑠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↔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i="1" strike="sngStrike">
                          <a:latin typeface="Cambria Math" panose="02040503050406030204" pitchFamily="18" charset="0"/>
                        </a:rPr>
                        <m:t>𝑠𝑒𝑒𝑠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2" name="object 20">
                  <a:extLst>
                    <a:ext uri="{FF2B5EF4-FFF2-40B4-BE49-F238E27FC236}">
                      <a16:creationId xmlns:a16="http://schemas.microsoft.com/office/drawing/2014/main" id="{BB76CB39-65B5-4843-9949-90E4F4FD75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69" y="5378850"/>
                  <a:ext cx="7888588" cy="895797"/>
                </a:xfrm>
                <a:prstGeom prst="rect">
                  <a:avLst/>
                </a:prstGeom>
                <a:blipFill>
                  <a:blip r:embed="rId3"/>
                  <a:stretch>
                    <a:fillRect l="-1768" t="-1408" b="-14085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95509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59C22D-8800-A94D-B140-095A12275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Abstraction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Kripke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in 1D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B1B168-E9D7-094E-A8CA-9142D9FDE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4EF29-B124-2849-A4BE-FE5AE0C1F73C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8987979-61C6-2043-8D0C-5AF18E79AB6A}"/>
              </a:ext>
            </a:extLst>
          </p:cNvPr>
          <p:cNvGrpSpPr/>
          <p:nvPr/>
        </p:nvGrpSpPr>
        <p:grpSpPr>
          <a:xfrm>
            <a:off x="436664" y="1303228"/>
            <a:ext cx="7909964" cy="855881"/>
            <a:chOff x="446936" y="2779849"/>
            <a:chExt cx="7909964" cy="855881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EFC2A777-1025-3741-81E1-595D49BAA887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bject 5">
                  <a:extLst>
                    <a:ext uri="{FF2B5EF4-FFF2-40B4-BE49-F238E27FC236}">
                      <a16:creationId xmlns:a16="http://schemas.microsoft.com/office/drawing/2014/main" id="{A8AC83C0-FFC3-E34D-8012-206633846035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446849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𝑏𝑠</m:t>
                      </m:r>
                      <m:d>
                        <m:d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𝑠𝑒𝑒𝑠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∣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𝑟𝑜𝑏𝑜𝑡𝑠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1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⊨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𝑠𝑒𝑒𝑠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with</a:t>
                  </a:r>
                  <a:r>
                    <a:rPr lang="de-DE" sz="2200" spc="-129" dirty="0">
                      <a:cs typeface="Tahoma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3" name="object 5">
                  <a:extLst>
                    <a:ext uri="{FF2B5EF4-FFF2-40B4-BE49-F238E27FC236}">
                      <a16:creationId xmlns:a16="http://schemas.microsoft.com/office/drawing/2014/main" id="{A8AC83C0-FFC3-E34D-8012-2066338460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446849"/>
                </a:xfrm>
                <a:prstGeom prst="rect">
                  <a:avLst/>
                </a:prstGeom>
                <a:blipFill>
                  <a:blip r:embed="rId2"/>
                  <a:stretch>
                    <a:fillRect b="-3333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2D51544E-DDAB-0546-B7F9-F81805B1E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2" y="2633081"/>
            <a:ext cx="7888587" cy="334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00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A88DE8-D19B-E54C-AACE-DAD805589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Axiomatization</a:t>
            </a:r>
            <a:r>
              <a:rPr lang="de-DE" dirty="0"/>
              <a:t> in 1D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332C8E6-D01A-934C-AC5A-066EF4CFDE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Propositional </a:t>
                </a:r>
                <a:r>
                  <a:rPr lang="de-DE" dirty="0" err="1"/>
                  <a:t>tautologies</a:t>
                </a:r>
                <a:r>
                  <a:rPr lang="de-DE" dirty="0"/>
                  <a:t>;</a:t>
                </a: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𝑠𝑎𝑚𝑒𝐷𝑖𝑟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𝑠𝑎𝑚𝑒𝐷𝑖𝑟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))→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𝑠𝑎𝑚𝑒𝐷𝑖𝑟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); </m:t>
                    </m:r>
                  </m:oMath>
                </a14:m>
                <a:endParaRPr lang="de-DE" b="0" dirty="0"/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¬ 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𝑖𝑠𝐵𝑒𝑡𝑤𝑒𝑒𝑛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∨¬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𝑖𝑠𝐵𝑒𝑡𝑤𝑒𝑒𝑛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de-DE" b="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𝑠𝑒𝑒𝑠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∨(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trike="sngStrike" smtClean="0">
                        <a:latin typeface="Cambria Math" panose="02040503050406030204" pitchFamily="18" charset="0"/>
                      </a:rPr>
                      <m:t>𝑠𝑒𝑒𝑠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de-DE" dirty="0"/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𝑠𝑒𝑒𝑠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→(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𝑠𝑒𝑒𝑠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∨(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de-DE" b="0" i="1" strike="sngStrike" smtClean="0">
                        <a:latin typeface="Cambria Math" panose="02040503050406030204" pitchFamily="18" charset="0"/>
                      </a:rPr>
                      <m:t>𝑠𝑒𝑒𝑠</m:t>
                    </m:r>
                    <m:r>
                      <a:rPr lang="de-DE" b="0" i="1" strike="sngStrike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de-DE" dirty="0"/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→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/>
                  <a:t>where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complete</a:t>
                </a:r>
                <a:r>
                  <a:rPr lang="de-DE" dirty="0"/>
                  <a:t> </a:t>
                </a:r>
                <a:r>
                  <a:rPr lang="de-DE" dirty="0" err="1"/>
                  <a:t>descriptions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𝜒</m:t>
                    </m:r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∼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𝑎𝑏𝑠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de-DE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de-DE" dirty="0"/>
              </a:p>
              <a:p>
                <a:pPr marL="0" indent="0">
                  <a:buNone/>
                </a:pPr>
                <a:r>
                  <a:rPr lang="de-DE" dirty="0"/>
                  <a:t>A </a:t>
                </a:r>
                <a:r>
                  <a:rPr lang="de-DE" dirty="0" err="1">
                    <a:solidFill>
                      <a:srgbClr val="032EF0"/>
                    </a:solidFill>
                  </a:rPr>
                  <a:t>complete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:r>
                  <a:rPr lang="de-DE" dirty="0" err="1">
                    <a:solidFill>
                      <a:srgbClr val="032EF0"/>
                    </a:solidFill>
                  </a:rPr>
                  <a:t>description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a </a:t>
                </a:r>
                <a:r>
                  <a:rPr lang="de-DE" dirty="0" err="1"/>
                  <a:t>conjunction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</a:p>
              <a:p>
                <a:r>
                  <a:rPr lang="de-DE" dirty="0" err="1"/>
                  <a:t>contains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𝑠𝑒𝑒𝑠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strike="sngStrike" dirty="0" err="1" smtClean="0">
                        <a:latin typeface="Cambria Math" panose="02040503050406030204" pitchFamily="18" charset="0"/>
                      </a:rPr>
                      <m:t>𝑠𝑒𝑒𝑠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 err="1"/>
                  <a:t>for</a:t>
                </a:r>
                <a:r>
                  <a:rPr lang="de-DE" dirty="0"/>
                  <a:t> all </a:t>
                </a:r>
                <a:r>
                  <a:rPr lang="de-DE" dirty="0" err="1"/>
                  <a:t>agents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b="0" dirty="0"/>
              </a:p>
              <a:p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satisfiable</a:t>
                </a:r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332C8E6-D01A-934C-AC5A-066EF4CFDE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276" b="-739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D0DDBA-D803-F245-9C0E-D955291DA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3094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37DFF2-A00A-4B40-87F0-1792BC270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 2D, qualitative </a:t>
            </a:r>
            <a:r>
              <a:rPr lang="de-DE" dirty="0" err="1"/>
              <a:t>representation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open </a:t>
            </a:r>
            <a:r>
              <a:rPr lang="de-DE" dirty="0" err="1"/>
              <a:t>issue</a:t>
            </a:r>
            <a:r>
              <a:rPr lang="de-DE" dirty="0"/>
              <a:t>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2EEC84A7-432C-D945-A1E5-2830AC884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3104470"/>
            <a:ext cx="6764328" cy="2547897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A4C295B-609A-8C4C-8C99-D63EE5BBE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D4BCA4B-BA65-3B44-AC99-8C35112CC4B1}"/>
              </a:ext>
            </a:extLst>
          </p:cNvPr>
          <p:cNvGrpSpPr/>
          <p:nvPr/>
        </p:nvGrpSpPr>
        <p:grpSpPr>
          <a:xfrm>
            <a:off x="571993" y="1582931"/>
            <a:ext cx="7888588" cy="773106"/>
            <a:chOff x="626069" y="2007292"/>
            <a:chExt cx="7888588" cy="7058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bject 5">
                  <a:extLst>
                    <a:ext uri="{FF2B5EF4-FFF2-40B4-BE49-F238E27FC236}">
                      <a16:creationId xmlns:a16="http://schemas.microsoft.com/office/drawing/2014/main" id="{58E828CC-BADB-174F-96DA-0ECB20654558}"/>
                    </a:ext>
                  </a:extLst>
                </p:cNvPr>
                <p:cNvSpPr txBox="1"/>
                <p:nvPr/>
              </p:nvSpPr>
              <p:spPr>
                <a:xfrm>
                  <a:off x="626069" y="2358782"/>
                  <a:ext cx="7888588" cy="354331"/>
                </a:xfrm>
                <a:prstGeom prst="rect">
                  <a:avLst/>
                </a:prstGeom>
                <a:solidFill>
                  <a:srgbClr val="FEFBF2"/>
                </a:solidFill>
              </p:spPr>
              <p:txBody>
                <a:bodyPr vert="horz" wrap="square" lIns="0" tIns="49076" rIns="0" bIns="0" rtlCol="0">
                  <a:spAutoFit/>
                </a:bodyPr>
                <a:lstStyle/>
                <a:p>
                  <a:pPr marL="90603">
                    <a:spcBef>
                      <a:spcPts val="386"/>
                    </a:spcBef>
                  </a:pPr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𝐾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𝑏</m:t>
                          </m:r>
                        </m:sub>
                      </m:sSub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(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𝑎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 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𝑠𝑒𝑒𝑠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 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𝑏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 ∧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𝑎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 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𝑠𝑒𝑒𝑠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 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𝑑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→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𝑎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 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𝑠𝑒𝑒𝑠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 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𝑐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) </m:t>
                      </m:r>
                    </m:oMath>
                  </a14:m>
                  <a:endParaRPr lang="de-DE" sz="2200" dirty="0">
                    <a:latin typeface="Myriad Pro" panose="020B0503030403020204" pitchFamily="34" charset="0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8" name="object 5">
                  <a:extLst>
                    <a:ext uri="{FF2B5EF4-FFF2-40B4-BE49-F238E27FC236}">
                      <a16:creationId xmlns:a16="http://schemas.microsoft.com/office/drawing/2014/main" id="{58E828CC-BADB-174F-96DA-0ECB206545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69" y="2358782"/>
                  <a:ext cx="7888588" cy="354331"/>
                </a:xfrm>
                <a:prstGeom prst="rect">
                  <a:avLst/>
                </a:prstGeom>
                <a:blipFill>
                  <a:blip r:embed="rId3"/>
                  <a:stretch>
                    <a:fillRect b="-3225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32C21374-D4F4-214D-BEAA-E3A6CA044C08}"/>
                </a:ext>
              </a:extLst>
            </p:cNvPr>
            <p:cNvSpPr txBox="1"/>
            <p:nvPr/>
          </p:nvSpPr>
          <p:spPr>
            <a:xfrm>
              <a:off x="626069" y="2007292"/>
              <a:ext cx="7888588" cy="347448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endParaRPr sz="2200" dirty="0">
                <a:latin typeface="Myriad Pro" panose="020B0503030403020204" pitchFamily="34" charset="0"/>
                <a:cs typeface="Tahoma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6A143338-A0DB-3740-81F4-F1914DE3F476}"/>
                  </a:ext>
                </a:extLst>
              </p:cNvPr>
              <p:cNvSpPr txBox="1"/>
              <p:nvPr/>
            </p:nvSpPr>
            <p:spPr>
              <a:xfrm>
                <a:off x="1018903" y="5865223"/>
                <a:ext cx="48900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(</a:t>
                </a:r>
                <a:r>
                  <a:rPr lang="de-DE" dirty="0" err="1"/>
                  <a:t>Assuming</a:t>
                </a:r>
                <a:r>
                  <a:rPr lang="de-DE" dirty="0"/>
                  <a:t> </a:t>
                </a:r>
                <a:r>
                  <a:rPr lang="de-DE" dirty="0" err="1"/>
                  <a:t>here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cone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vision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1-D: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dirty="0"/>
                  <a:t>) </a:t>
                </a:r>
              </a:p>
            </p:txBody>
          </p:sp>
        </mc:Choice>
        <mc:Fallback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6A143338-A0DB-3740-81F4-F1914DE3F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903" y="5865223"/>
                <a:ext cx="4890057" cy="369332"/>
              </a:xfrm>
              <a:prstGeom prst="rect">
                <a:avLst/>
              </a:prstGeom>
              <a:blipFill>
                <a:blip r:embed="rId4"/>
                <a:stretch>
                  <a:fillRect l="-1036" t="-6452" b="-225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5586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59C22D-8800-A94D-B140-095A12275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Abstraction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Kripke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in 2D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B1B168-E9D7-094E-A8CA-9142D9FDE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4EF29-B124-2849-A4BE-FE5AE0C1F73C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8987979-61C6-2043-8D0C-5AF18E79AB6A}"/>
              </a:ext>
            </a:extLst>
          </p:cNvPr>
          <p:cNvGrpSpPr/>
          <p:nvPr/>
        </p:nvGrpSpPr>
        <p:grpSpPr>
          <a:xfrm>
            <a:off x="436664" y="1303228"/>
            <a:ext cx="7909964" cy="855881"/>
            <a:chOff x="446936" y="2779849"/>
            <a:chExt cx="7909964" cy="855881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EFC2A777-1025-3741-81E1-595D49BAA887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bject 5">
                  <a:extLst>
                    <a:ext uri="{FF2B5EF4-FFF2-40B4-BE49-F238E27FC236}">
                      <a16:creationId xmlns:a16="http://schemas.microsoft.com/office/drawing/2014/main" id="{A8AC83C0-FFC3-E34D-8012-206633846035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446849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𝑏𝑠</m:t>
                      </m:r>
                      <m:d>
                        <m:d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𝑠𝑒𝑒𝑠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∣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𝑟𝑜𝑏𝑜𝑡𝑠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2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⊨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𝑠𝑒𝑒𝑠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with</a:t>
                  </a:r>
                  <a:r>
                    <a:rPr lang="de-DE" sz="2200" spc="-129" dirty="0">
                      <a:cs typeface="Tahoma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3" name="object 5">
                  <a:extLst>
                    <a:ext uri="{FF2B5EF4-FFF2-40B4-BE49-F238E27FC236}">
                      <a16:creationId xmlns:a16="http://schemas.microsoft.com/office/drawing/2014/main" id="{A8AC83C0-FFC3-E34D-8012-2066338460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446849"/>
                </a:xfrm>
                <a:prstGeom prst="rect">
                  <a:avLst/>
                </a:prstGeom>
                <a:blipFill>
                  <a:blip r:embed="rId2"/>
                  <a:stretch>
                    <a:fillRect b="-3333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2D51544E-DDAB-0546-B7F9-F81805B1E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2" y="2633081"/>
            <a:ext cx="7888587" cy="3348928"/>
          </a:xfrm>
          <a:prstGeom prst="rect">
            <a:avLst/>
          </a:prstGeom>
        </p:spPr>
      </p:pic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767D1DE1-3869-FC46-B608-DD916113DC2F}"/>
              </a:ext>
            </a:extLst>
          </p:cNvPr>
          <p:cNvCxnSpPr/>
          <p:nvPr/>
        </p:nvCxnSpPr>
        <p:spPr>
          <a:xfrm flipV="1">
            <a:off x="827584" y="2420888"/>
            <a:ext cx="7992888" cy="3816424"/>
          </a:xfrm>
          <a:prstGeom prst="line">
            <a:avLst/>
          </a:prstGeom>
          <a:ln w="476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661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C86AA6-D2F6-194E-95B2-B803287FE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 </a:t>
            </a:r>
            <a:r>
              <a:rPr lang="de-DE" dirty="0" err="1"/>
              <a:t>checking</a:t>
            </a:r>
            <a:r>
              <a:rPr lang="de-DE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87B65A1-C105-7E43-9CB3-261C0ED059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Input </a:t>
                </a:r>
              </a:p>
              <a:p>
                <a:pPr lvl="1"/>
                <a:r>
                  <a:rPr lang="de-DE" dirty="0"/>
                  <a:t>A </a:t>
                </a:r>
                <a:r>
                  <a:rPr lang="de-DE" dirty="0" err="1"/>
                  <a:t>description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a </a:t>
                </a:r>
                <a:r>
                  <a:rPr lang="de-DE" dirty="0" err="1"/>
                  <a:t>world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/>
                  <a:t>(not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whole</a:t>
                </a:r>
                <a:r>
                  <a:rPr lang="de-DE" dirty="0"/>
                  <a:t> </a:t>
                </a:r>
                <a:r>
                  <a:rPr lang="de-DE" dirty="0" err="1"/>
                  <a:t>model</a:t>
                </a:r>
                <a:r>
                  <a:rPr lang="de-DE" dirty="0"/>
                  <a:t>)</a:t>
                </a:r>
              </a:p>
              <a:p>
                <a:pPr lvl="1"/>
                <a:r>
                  <a:rPr lang="de-DE" dirty="0"/>
                  <a:t>A </a:t>
                </a:r>
                <a:r>
                  <a:rPr lang="de-DE" dirty="0" err="1"/>
                  <a:t>formula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de-DE" dirty="0"/>
              </a:p>
              <a:p>
                <a:r>
                  <a:rPr lang="de-DE" dirty="0"/>
                  <a:t>Output: </a:t>
                </a:r>
                <a:r>
                  <a:rPr lang="de-DE" dirty="0" err="1"/>
                  <a:t>yes</a:t>
                </a:r>
                <a:r>
                  <a:rPr lang="de-DE" dirty="0"/>
                  <a:t> </a:t>
                </a:r>
                <a:r>
                  <a:rPr lang="de-DE" dirty="0" err="1"/>
                  <a:t>iff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de-DE" dirty="0"/>
              </a:p>
              <a:p>
                <a:pPr lvl="1"/>
                <a:endParaRPr lang="de-DE" dirty="0"/>
              </a:p>
              <a:p>
                <a:pPr lvl="1"/>
                <a:endParaRPr lang="de-DE" dirty="0"/>
              </a:p>
              <a:p>
                <a:pPr lvl="1"/>
                <a:endParaRPr lang="de-DE" dirty="0"/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87B65A1-C105-7E43-9CB3-261C0ED059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F7A10B-84A5-4E46-9A93-842B1970E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5040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74A990-B352-A147-B2A2-BBBCBA9FE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Complexity</a:t>
            </a:r>
            <a:r>
              <a:rPr lang="de-DE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e 5">
                <a:extLst>
                  <a:ext uri="{FF2B5EF4-FFF2-40B4-BE49-F238E27FC236}">
                    <a16:creationId xmlns:a16="http://schemas.microsoft.com/office/drawing/2014/main" id="{A8C3EDF8-5BA2-0D4E-9E66-31990551642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2986428"/>
                  </p:ext>
                </p:extLst>
              </p:nvPr>
            </p:nvGraphicFramePr>
            <p:xfrm>
              <a:off x="468313" y="1556792"/>
              <a:ext cx="8229600" cy="12852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546974453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13490026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Lineland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flatland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99266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PSPACE-</a:t>
                          </a:r>
                          <a:r>
                            <a:rPr lang="de-DE" dirty="0" err="1"/>
                            <a:t>complete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PSPACE-</a:t>
                          </a:r>
                          <a:r>
                            <a:rPr lang="de-DE" dirty="0" err="1"/>
                            <a:t>hard</a:t>
                          </a:r>
                          <a:r>
                            <a:rPr lang="de-DE" dirty="0"/>
                            <a:t>, </a:t>
                          </a:r>
                          <a:r>
                            <a:rPr lang="de-DE" dirty="0" err="1"/>
                            <a:t>and</a:t>
                          </a:r>
                          <a:r>
                            <a:rPr lang="de-DE" dirty="0"/>
                            <a:t> in EXPSPACE </a:t>
                          </a:r>
                          <a:r>
                            <a:rPr lang="de-DE" baseline="0" dirty="0"/>
                            <a:t> </a:t>
                          </a:r>
                        </a:p>
                        <a:p>
                          <a:r>
                            <a:rPr lang="de-DE" baseline="0" dirty="0"/>
                            <a:t>( </a:t>
                          </a:r>
                          <a:r>
                            <a:rPr lang="de-DE" baseline="0" dirty="0" err="1"/>
                            <a:t>the</a:t>
                          </a:r>
                          <a:r>
                            <a:rPr lang="de-DE" baseline="0" dirty="0"/>
                            <a:t> </a:t>
                          </a:r>
                          <a:r>
                            <a:rPr lang="de-DE" baseline="0" dirty="0" err="1"/>
                            <a:t>latter</a:t>
                          </a:r>
                          <a:r>
                            <a:rPr lang="de-DE" baseline="0" dirty="0"/>
                            <a:t> </a:t>
                          </a:r>
                          <a:r>
                            <a:rPr lang="de-DE" baseline="0" dirty="0" err="1"/>
                            <a:t>shown</a:t>
                          </a:r>
                          <a:r>
                            <a:rPr lang="de-DE" baseline="0" dirty="0"/>
                            <a:t> </a:t>
                          </a:r>
                          <a:r>
                            <a:rPr lang="de-DE" baseline="0" dirty="0" err="1"/>
                            <a:t>by</a:t>
                          </a:r>
                          <a:r>
                            <a:rPr lang="de-DE" baseline="0" dirty="0"/>
                            <a:t> </a:t>
                          </a:r>
                        </a:p>
                        <a:p>
                          <a:r>
                            <a:rPr lang="de-DE" dirty="0" err="1"/>
                            <a:t>reduction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to</a:t>
                          </a:r>
                          <a:r>
                            <a:rPr lang="de-DE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de-D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oMath>
                          </a14:m>
                          <a:r>
                            <a:rPr lang="de-DE" dirty="0"/>
                            <a:t>-FOL-theory)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47841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e 5">
                <a:extLst>
                  <a:ext uri="{FF2B5EF4-FFF2-40B4-BE49-F238E27FC236}">
                    <a16:creationId xmlns:a16="http://schemas.microsoft.com/office/drawing/2014/main" id="{A8C3EDF8-5BA2-0D4E-9E66-31990551642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2986428"/>
                  </p:ext>
                </p:extLst>
              </p:nvPr>
            </p:nvGraphicFramePr>
            <p:xfrm>
              <a:off x="468313" y="1556792"/>
              <a:ext cx="8229600" cy="12852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546974453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13490026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Lineland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flatland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9926629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PSPACE-</a:t>
                          </a:r>
                          <a:r>
                            <a:rPr lang="de-DE" dirty="0" err="1"/>
                            <a:t>complete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309" t="-42466" r="-617" b="-109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478419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B522749-4D50-A54C-8E75-C6FBE5F6D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473F8F28-2ED1-6B41-88C8-F4ECA22A1D4D}"/>
                  </a:ext>
                </a:extLst>
              </p:cNvPr>
              <p:cNvSpPr txBox="1"/>
              <p:nvPr/>
            </p:nvSpPr>
            <p:spPr>
              <a:xfrm>
                <a:off x="468313" y="3073087"/>
                <a:ext cx="82296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de-DE" dirty="0"/>
                  <a:t>-FOL-theory = </a:t>
                </a:r>
                <a:r>
                  <a:rPr lang="de-DE" dirty="0" err="1"/>
                  <a:t>elementary</a:t>
                </a:r>
                <a:r>
                  <a:rPr lang="de-DE" dirty="0"/>
                  <a:t> </a:t>
                </a:r>
                <a:r>
                  <a:rPr lang="de-DE" dirty="0" err="1"/>
                  <a:t>algebra</a:t>
                </a:r>
                <a:r>
                  <a:rPr lang="de-DE" dirty="0"/>
                  <a:t> : First-oder </a:t>
                </a:r>
                <a:r>
                  <a:rPr lang="de-DE" dirty="0" err="1"/>
                  <a:t>logic</a:t>
                </a:r>
                <a:r>
                  <a:rPr lang="de-DE" dirty="0"/>
                  <a:t> (FOL)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reals</a:t>
                </a:r>
                <a:endParaRPr lang="de-DE" dirty="0"/>
              </a:p>
              <a:p>
                <a:r>
                  <a:rPr lang="de-DE" dirty="0"/>
                  <a:t>Language: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FOL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equality</a:t>
                </a:r>
                <a:r>
                  <a:rPr lang="de-DE" dirty="0"/>
                  <a:t> 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Constants 0, 1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/>
                  <a:t>Functions</a:t>
                </a:r>
                <a:r>
                  <a:rPr lang="de-DE" dirty="0"/>
                  <a:t> </a:t>
                </a:r>
                <a:r>
                  <a:rPr lang="de-DE" dirty="0" err="1"/>
                  <a:t>symbols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+,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×</m:t>
                    </m:r>
                  </m:oMath>
                </a14:m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Relation </a:t>
                </a:r>
                <a:r>
                  <a:rPr lang="de-DE" dirty="0" err="1"/>
                  <a:t>symbols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&lt; </m:t>
                    </m:r>
                  </m:oMath>
                </a14:m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Can </a:t>
                </a:r>
                <a:r>
                  <a:rPr lang="de-DE" dirty="0" err="1"/>
                  <a:t>define</a:t>
                </a:r>
                <a:r>
                  <a:rPr lang="de-DE" dirty="0"/>
                  <a:t>, e.g.,  </a:t>
                </a:r>
                <a:r>
                  <a:rPr lang="de-DE" dirty="0" err="1"/>
                  <a:t>reals</a:t>
                </a:r>
                <a:r>
                  <a:rPr lang="de-DE" dirty="0"/>
                  <a:t> </a:t>
                </a:r>
                <a:r>
                  <a:rPr lang="de-DE" dirty="0" err="1"/>
                  <a:t>as</a:t>
                </a:r>
                <a:r>
                  <a:rPr lang="de-DE" dirty="0"/>
                  <a:t> </a:t>
                </a:r>
                <a:r>
                  <a:rPr lang="de-DE" dirty="0" err="1"/>
                  <a:t>solutions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polynomials</a:t>
                </a:r>
                <a:r>
                  <a:rPr lang="de-DE" dirty="0"/>
                  <a:t>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/>
                  <a:t>Validity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elemantary</a:t>
                </a:r>
                <a:r>
                  <a:rPr lang="de-DE" dirty="0"/>
                  <a:t> </a:t>
                </a:r>
                <a:r>
                  <a:rPr lang="de-DE" dirty="0" err="1"/>
                  <a:t>algebra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known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in EXSPACE</a:t>
                </a: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473F8F28-2ED1-6B41-88C8-F4ECA22A1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3" y="3073087"/>
                <a:ext cx="8229600" cy="2862322"/>
              </a:xfrm>
              <a:prstGeom prst="rect">
                <a:avLst/>
              </a:prstGeom>
              <a:blipFill>
                <a:blip r:embed="rId3"/>
                <a:stretch>
                  <a:fillRect l="-616" t="-441" b="-220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99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D5971-EE2B-1F40-8E60-C19AE424E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496300" cy="503238"/>
          </a:xfrm>
        </p:spPr>
        <p:txBody>
          <a:bodyPr/>
          <a:lstStyle/>
          <a:p>
            <a:r>
              <a:rPr lang="de-DE" dirty="0" err="1"/>
              <a:t>Todays</a:t>
            </a:r>
            <a:r>
              <a:rPr lang="de-DE" dirty="0"/>
              <a:t> </a:t>
            </a:r>
            <a:r>
              <a:rPr lang="de-DE" dirty="0" err="1"/>
              <a:t>lecture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FB9BAB-276D-464A-B125-F4AAF3759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The AAMAS 2019 Tutorial </a:t>
            </a:r>
            <a:r>
              <a:rPr lang="de-DE" sz="2000" b="1" dirty="0"/>
              <a:t>„EPISTEMIC REASONING IN MULTI-AGENT SYSTEMS“, Part 2: Knowledge </a:t>
            </a:r>
            <a:r>
              <a:rPr lang="de-DE" sz="2000" b="1" dirty="0" err="1"/>
              <a:t>and</a:t>
            </a:r>
            <a:r>
              <a:rPr lang="de-DE" sz="2000" b="1" dirty="0"/>
              <a:t> </a:t>
            </a:r>
            <a:r>
              <a:rPr lang="de-DE" sz="2000" b="1" dirty="0" err="1"/>
              <a:t>Seeing</a:t>
            </a:r>
            <a:br>
              <a:rPr lang="de-DE" sz="2000" b="1" dirty="0"/>
            </a:br>
            <a:r>
              <a:rPr lang="de-DE" sz="2000" dirty="0">
                <a:hlinkClick r:id="rId2"/>
              </a:rPr>
              <a:t> http://people.irisa.fr/Francois.Schwarzentruber/2019AAMAStutorial/</a:t>
            </a:r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D9550F-22F7-5D43-AB7E-1EB6D1BAF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025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74A990-B352-A147-B2A2-BBBCBA9FE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Complexity</a:t>
            </a: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B522749-4D50-A54C-8E75-C6FBE5F6D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0B1E1BD-6FB1-2843-A9C5-BAAF2540C460}"/>
              </a:ext>
            </a:extLst>
          </p:cNvPr>
          <p:cNvGrpSpPr/>
          <p:nvPr/>
        </p:nvGrpSpPr>
        <p:grpSpPr>
          <a:xfrm>
            <a:off x="550617" y="1340768"/>
            <a:ext cx="7909964" cy="2001258"/>
            <a:chOff x="446936" y="2779849"/>
            <a:chExt cx="7909964" cy="2001258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D40A4EC3-53F0-D742-B253-067FED30BA83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bject 5">
                  <a:extLst>
                    <a:ext uri="{FF2B5EF4-FFF2-40B4-BE49-F238E27FC236}">
                      <a16:creationId xmlns:a16="http://schemas.microsoft.com/office/drawing/2014/main" id="{C30FEC50-C21F-8D44-BF5D-CEBBE04A7BA3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1592226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>
                      <a:cs typeface="Tahoma"/>
                    </a:rPr>
                    <a:t>Standard </a:t>
                  </a:r>
                  <a:r>
                    <a:rPr lang="de-DE" sz="2200" spc="-129" dirty="0" err="1">
                      <a:cs typeface="Tahoma"/>
                    </a:rPr>
                    <a:t>translation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from</a:t>
                  </a:r>
                  <a:r>
                    <a:rPr lang="de-DE" sz="2200" spc="-129" dirty="0">
                      <a:cs typeface="Tahoma"/>
                    </a:rPr>
                    <a:t> modal </a:t>
                  </a:r>
                  <a:r>
                    <a:rPr lang="de-DE" sz="2200" spc="-129" dirty="0" err="1">
                      <a:cs typeface="Tahoma"/>
                    </a:rPr>
                    <a:t>logic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to</a:t>
                  </a:r>
                  <a:r>
                    <a:rPr lang="de-DE" sz="2200" spc="-129" dirty="0">
                      <a:cs typeface="Tahoma"/>
                    </a:rPr>
                    <a:t> first-order </a:t>
                  </a:r>
                  <a:r>
                    <a:rPr lang="de-DE" sz="2200" spc="-129" dirty="0" err="1">
                      <a:cs typeface="Tahoma"/>
                    </a:rPr>
                    <a:t>logic</a:t>
                  </a:r>
                  <a:r>
                    <a:rPr lang="de-DE" sz="2200" spc="-129" dirty="0">
                      <a:cs typeface="Tahoma"/>
                    </a:rPr>
                    <a:t> </a:t>
                  </a: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 err="1">
                      <a:cs typeface="Tahoma"/>
                    </a:rPr>
                    <a:t>Atomic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propositions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i="1" spc="-129" dirty="0" smtClean="0">
                          <a:latin typeface="Cambria Math" panose="02040503050406030204" pitchFamily="18" charset="0"/>
                          <a:cs typeface="Tahoma"/>
                        </a:rPr>
                        <m:t>𝑝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are rewritten </a:t>
                  </a:r>
                  <a:r>
                    <a:rPr lang="de-DE" sz="2200" spc="-129" dirty="0" err="1">
                      <a:cs typeface="Tahoma"/>
                    </a:rPr>
                    <a:t>to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unary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predicates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i="1" spc="-129" dirty="0" smtClean="0">
                          <a:latin typeface="Cambria Math" panose="02040503050406030204" pitchFamily="18" charset="0"/>
                          <a:cs typeface="Tahoma"/>
                        </a:rPr>
                        <m:t>𝑃</m:t>
                      </m:r>
                    </m:oMath>
                  </a14:m>
                  <a:endParaRPr lang="de-DE" sz="2200" spc="-129" dirty="0">
                    <a:cs typeface="Tahoma"/>
                  </a:endParaRP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𝐾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𝑝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rewritten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to</a:t>
                  </a:r>
                  <a:r>
                    <a:rPr lang="de-DE" sz="2200" spc="-129" dirty="0">
                      <a:cs typeface="Tahoma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∀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𝑢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( 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𝑅</m:t>
                      </m:r>
                      <m:d>
                        <m:d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𝑤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𝑢</m:t>
                          </m:r>
                        </m:e>
                      </m:d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→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𝑃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(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𝑢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))</m:t>
                      </m:r>
                    </m:oMath>
                  </a14:m>
                  <a:endParaRPr lang="de-DE" sz="2200" spc="-129" dirty="0">
                    <a:cs typeface="Tahoma"/>
                  </a:endParaRPr>
                </a:p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>
                      <a:cs typeface="Tahoma"/>
                    </a:rPr>
                    <a:t>(</a:t>
                  </a:r>
                  <a:r>
                    <a:rPr lang="de-DE" sz="2200" spc="-129" dirty="0" err="1">
                      <a:cs typeface="Tahoma"/>
                    </a:rPr>
                    <a:t>see</a:t>
                  </a:r>
                  <a:r>
                    <a:rPr lang="de-DE" sz="2200" spc="-129" dirty="0">
                      <a:cs typeface="Tahoma"/>
                    </a:rPr>
                    <a:t> e.g. Blackburn et al. Modal </a:t>
                  </a:r>
                  <a:r>
                    <a:rPr lang="de-DE" sz="2200" spc="-129" dirty="0" err="1">
                      <a:cs typeface="Tahoma"/>
                    </a:rPr>
                    <a:t>logic</a:t>
                  </a:r>
                  <a:r>
                    <a:rPr lang="de-DE" sz="2200" spc="-129" dirty="0">
                      <a:cs typeface="Tahoma"/>
                    </a:rPr>
                    <a:t>, 2001) </a:t>
                  </a:r>
                </a:p>
              </p:txBody>
            </p:sp>
          </mc:Choice>
          <mc:Fallback xmlns="">
            <p:sp>
              <p:nvSpPr>
                <p:cNvPr id="9" name="object 5">
                  <a:extLst>
                    <a:ext uri="{FF2B5EF4-FFF2-40B4-BE49-F238E27FC236}">
                      <a16:creationId xmlns:a16="http://schemas.microsoft.com/office/drawing/2014/main" id="{C30FEC50-C21F-8D44-BF5D-CEBBE04A7B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1592226"/>
                </a:xfrm>
                <a:prstGeom prst="rect">
                  <a:avLst/>
                </a:prstGeom>
                <a:blipFill>
                  <a:blip r:embed="rId2"/>
                  <a:stretch>
                    <a:fillRect l="-1125" t="-2362" b="-944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F09076A3-D1C7-F840-9ABA-953EA749F807}"/>
              </a:ext>
            </a:extLst>
          </p:cNvPr>
          <p:cNvGrpSpPr/>
          <p:nvPr/>
        </p:nvGrpSpPr>
        <p:grpSpPr>
          <a:xfrm>
            <a:off x="539552" y="3563938"/>
            <a:ext cx="7899653" cy="2607154"/>
            <a:chOff x="615004" y="4956564"/>
            <a:chExt cx="7899653" cy="26071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bject 19">
                  <a:extLst>
                    <a:ext uri="{FF2B5EF4-FFF2-40B4-BE49-F238E27FC236}">
                      <a16:creationId xmlns:a16="http://schemas.microsoft.com/office/drawing/2014/main" id="{86A6D3D2-8537-C14F-946D-0932C09C6DFA}"/>
                    </a:ext>
                  </a:extLst>
                </p:cNvPr>
                <p:cNvSpPr txBox="1"/>
                <p:nvPr/>
              </p:nvSpPr>
              <p:spPr>
                <a:xfrm>
                  <a:off x="626069" y="4956564"/>
                  <a:ext cx="7888588" cy="845868"/>
                </a:xfrm>
                <a:prstGeom prst="rect">
                  <a:avLst/>
                </a:prstGeom>
                <a:solidFill>
                  <a:srgbClr val="E41F32"/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>
                    <a:spcBef>
                      <a:spcPts val="436"/>
                    </a:spcBef>
                  </a:pPr>
                  <a:r>
                    <a:rPr lang="de-DE" sz="2400" spc="-129" dirty="0">
                      <a:solidFill>
                        <a:srgbClr val="FFFFFF"/>
                      </a:solidFill>
                      <a:latin typeface="Myriad Pro" panose="020B0503030403020204" pitchFamily="34" charset="0"/>
                      <a:cs typeface="Tahoma"/>
                    </a:rPr>
                    <a:t>Observation (</a:t>
                  </a:r>
                  <a:r>
                    <a:rPr lang="de-DE" sz="2400" spc="-129" dirty="0" err="1">
                      <a:solidFill>
                        <a:srgbClr val="FFFFFF"/>
                      </a:solidFill>
                      <a:latin typeface="Myriad Pro" panose="020B0503030403020204" pitchFamily="34" charset="0"/>
                      <a:cs typeface="Tahoma"/>
                    </a:rPr>
                    <a:t>Adapted</a:t>
                  </a:r>
                  <a:r>
                    <a:rPr lang="de-DE" sz="2400" spc="-129" dirty="0">
                      <a:solidFill>
                        <a:srgbClr val="FFFFFF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400" spc="-129" dirty="0" err="1">
                      <a:solidFill>
                        <a:srgbClr val="FFFFFF"/>
                      </a:solidFill>
                      <a:latin typeface="Myriad Pro" panose="020B0503030403020204" pitchFamily="34" charset="0"/>
                      <a:cs typeface="Tahoma"/>
                    </a:rPr>
                    <a:t>translation</a:t>
                  </a:r>
                  <a:r>
                    <a:rPr lang="de-DE" sz="2400" spc="-129" dirty="0">
                      <a:solidFill>
                        <a:srgbClr val="FFFFFF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400" spc="-129" dirty="0" err="1">
                      <a:solidFill>
                        <a:srgbClr val="FFFFFF"/>
                      </a:solidFill>
                      <a:latin typeface="Myriad Pro" panose="020B0503030403020204" pitchFamily="34" charset="0"/>
                      <a:cs typeface="Tahoma"/>
                    </a:rPr>
                    <a:t>to</a:t>
                  </a:r>
                  <a:r>
                    <a:rPr lang="de-DE" sz="2400" spc="-129" dirty="0">
                      <a:solidFill>
                        <a:srgbClr val="FFFFFF"/>
                      </a:solidFill>
                      <a:latin typeface="Myriad Pro" panose="020B0503030403020204" pitchFamily="34" charset="0"/>
                      <a:cs typeface="Tahoma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de-DE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a14:m>
                  <a:r>
                    <a:rPr lang="de-DE" sz="2400" dirty="0">
                      <a:solidFill>
                        <a:schemeClr val="bg1"/>
                      </a:solidFill>
                    </a:rPr>
                    <a:t>-FOL-theory</a:t>
                  </a:r>
                </a:p>
                <a:p>
                  <a:pPr marL="90603">
                    <a:spcBef>
                      <a:spcPts val="436"/>
                    </a:spcBef>
                  </a:pPr>
                  <a:r>
                    <a:rPr lang="de-DE" sz="2400" spc="-129" dirty="0">
                      <a:solidFill>
                        <a:srgbClr val="FFFFFF"/>
                      </a:solidFill>
                      <a:latin typeface="Myriad Pro" panose="020B0503030403020204" pitchFamily="34" charset="0"/>
                      <a:cs typeface="Tahoma"/>
                    </a:rPr>
                    <a:t>) </a:t>
                  </a:r>
                  <a:endParaRPr sz="2400" dirty="0">
                    <a:latin typeface="Myriad Pro" panose="020B0503030403020204" pitchFamily="34" charset="0"/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11" name="object 19">
                  <a:extLst>
                    <a:ext uri="{FF2B5EF4-FFF2-40B4-BE49-F238E27FC236}">
                      <a16:creationId xmlns:a16="http://schemas.microsoft.com/office/drawing/2014/main" id="{86A6D3D2-8537-C14F-946D-0932C09C6D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69" y="4956564"/>
                  <a:ext cx="7888588" cy="845868"/>
                </a:xfrm>
                <a:prstGeom prst="rect">
                  <a:avLst/>
                </a:prstGeom>
                <a:blipFill>
                  <a:blip r:embed="rId3"/>
                  <a:stretch>
                    <a:fillRect l="-1125" t="-2941" b="-1911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bject 20">
                  <a:extLst>
                    <a:ext uri="{FF2B5EF4-FFF2-40B4-BE49-F238E27FC236}">
                      <a16:creationId xmlns:a16="http://schemas.microsoft.com/office/drawing/2014/main" id="{73913E0C-A080-C04D-B91C-4C499C1C64CD}"/>
                    </a:ext>
                  </a:extLst>
                </p:cNvPr>
                <p:cNvSpPr txBox="1"/>
                <p:nvPr/>
              </p:nvSpPr>
              <p:spPr>
                <a:xfrm>
                  <a:off x="615004" y="5378850"/>
                  <a:ext cx="7888588" cy="2184868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𝑠𝑒𝑒𝑠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de-DE" b="0" i="1" dirty="0">
                      <a:latin typeface="Cambria Math" panose="02040503050406030204" pitchFamily="18" charset="0"/>
                    </a:rPr>
                    <a:t> </a:t>
                  </a:r>
                  <a:r>
                    <a:rPr lang="de-DE" b="0" dirty="0" err="1">
                      <a:latin typeface="Myriad Pro" panose="020B0503030403020204" pitchFamily="34" charset="0"/>
                    </a:rPr>
                    <a:t>rewritten</a:t>
                  </a:r>
                  <a:r>
                    <a:rPr lang="de-DE" b="0" dirty="0">
                      <a:latin typeface="Myriad Pro" panose="020B0503030403020204" pitchFamily="34" charset="0"/>
                    </a:rPr>
                    <a:t> </a:t>
                  </a:r>
                  <a:r>
                    <a:rPr lang="de-DE" b="0" dirty="0" err="1">
                      <a:latin typeface="Myriad Pro" panose="020B0503030403020204" pitchFamily="34" charset="0"/>
                    </a:rPr>
                    <a:t>into</a:t>
                  </a:r>
                  <a:r>
                    <a:rPr lang="de-DE" b="0" dirty="0">
                      <a:latin typeface="Myriad Pro" panose="020B0503030403020204" pitchFamily="34" charset="0"/>
                    </a:rPr>
                    <a:t> </a:t>
                  </a:r>
                </a:p>
                <a:p>
                  <a:endParaRPr lang="de-DE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𝑝𝑜</m:t>
                        </m:r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𝑝𝑜</m:t>
                        </m:r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…∀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𝑑𝑖</m:t>
                        </m:r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𝑑𝑖</m:t>
                        </m:r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nary>
                          <m:naryPr>
                            <m:chr m:val="⋀"/>
                            <m:supHide m:val="on"/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𝐴𝐺𝑇</m:t>
                            </m:r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/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  <m:t>𝑝𝑜</m:t>
                                    </m:r>
                                    <m:sSub>
                                      <m:sSubPr>
                                        <m:ctrlPr>
                                          <a:rPr lang="de-DE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i="1" dirty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de-DE" i="1" dirty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  <m: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>
                                      <m:sSubPr>
                                        <m:ctrlPr>
                                          <a:rPr lang="de-DE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i="1" dirty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de-DE" i="1" dirty="0">
                                            <a:latin typeface="Cambria Math" panose="02040503050406030204" pitchFamily="18" charset="0"/>
                                          </a:rPr>
                                          <m:t>𝑝𝑜𝑠</m:t>
                                        </m:r>
                                        <m:d>
                                          <m:dPr>
                                            <m:ctrlPr>
                                              <a:rPr lang="de-DE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de-DE" i="1" dirty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</m:d>
                                        <m:r>
                                          <a:rPr lang="de-DE" i="1" dirty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de-DE" i="1" dirty="0">
                                            <a:latin typeface="Cambria Math" panose="02040503050406030204" pitchFamily="18" charset="0"/>
                                          </a:rPr>
                                          <m:t>𝑑𝑖𝑟</m:t>
                                        </m:r>
                                        <m:d>
                                          <m:dPr>
                                            <m:ctrlPr>
                                              <a:rPr lang="de-DE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de-DE" i="1" dirty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</m:d>
                                        <m:r>
                                          <a:rPr lang="de-DE" i="1" dirty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de-DE" i="1" dirty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ctrlP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  <m:t>𝑝𝑜</m:t>
                                    </m:r>
                                    <m:sSubSup>
                                      <m:sSubSupPr>
                                        <m:ctrlPr>
                                          <a:rPr lang="de-DE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de-DE" i="1" dirty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de-DE" i="1" dirty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  <m:sup>
                                        <m:r>
                                          <a:rPr lang="de-DE" i="1" dirty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  <m:t>𝑝𝑜</m:t>
                                    </m:r>
                                    <m:sSub>
                                      <m:sSubPr>
                                        <m:ctrlPr>
                                          <a:rPr lang="de-DE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i="1" dirty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de-DE" i="1" dirty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  <m: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  <m:t>𝑑𝑖</m:t>
                                    </m:r>
                                    <m:sSubSup>
                                      <m:sSubSupPr>
                                        <m:ctrlPr>
                                          <a:rPr lang="de-DE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de-DE" i="1" dirty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de-DE" i="1" dirty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  <m:sup>
                                        <m:r>
                                          <a:rPr lang="de-DE" i="1" dirty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  <m:t>𝑑𝑖</m:t>
                                    </m:r>
                                    <m:sSub>
                                      <m:sSubPr>
                                        <m:ctrlPr>
                                          <a:rPr lang="de-DE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i="1" dirty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de-DE" i="1" dirty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nary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∧ </m:t>
                        </m:r>
                      </m:oMath>
                      <m:oMath xmlns:m="http://schemas.openxmlformats.org/officeDocument/2006/math"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[</m:t>
                        </m:r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𝑝𝑜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∉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𝑝𝑜𝑠</m:t>
                                </m:r>
                                <m:d>
                                  <m:dPr>
                                    <m:ctrlP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𝑑𝑖𝑟</m:t>
                                </m:r>
                                <m:d>
                                  <m:dPr>
                                    <m:ctrlP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</m:e>
                        </m:d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→(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𝑝𝑜</m:t>
                        </m:r>
                        <m:sSubSup>
                          <m:sSubSup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∉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𝑝𝑜𝑠</m:t>
                            </m:r>
                            <m:d>
                              <m:d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𝑑𝑖𝑟</m:t>
                            </m:r>
                            <m:d>
                              <m:d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)]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→(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𝑝𝑜</m:t>
                        </m:r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∉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𝑝𝑜𝑠</m:t>
                            </m:r>
                            <m:d>
                              <m:d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𝑑𝑖𝑟</m:t>
                            </m:r>
                            <m:d>
                              <m:d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2" name="object 20">
                  <a:extLst>
                    <a:ext uri="{FF2B5EF4-FFF2-40B4-BE49-F238E27FC236}">
                      <a16:creationId xmlns:a16="http://schemas.microsoft.com/office/drawing/2014/main" id="{73913E0C-A080-C04D-B91C-4C499C1C6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004" y="5378850"/>
                  <a:ext cx="7888588" cy="2184868"/>
                </a:xfrm>
                <a:prstGeom prst="rect">
                  <a:avLst/>
                </a:prstGeom>
                <a:blipFill>
                  <a:blip r:embed="rId4"/>
                  <a:stretch>
                    <a:fillRect l="-965" t="-4624" b="-34104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25720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F32F70-5694-B94A-AE48-EADA1F41D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Variant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Cameras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7C2F3C-3FBF-0D46-97C9-899C307421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A7513D-7F79-134D-A2F8-268142E5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2117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473B3C-DA6A-4D47-B488-E5EFD32FB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Agents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cameras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649B88-F3FC-8646-AB0C-C8E9538D6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Cameras</a:t>
            </a:r>
            <a:endParaRPr lang="de-DE" dirty="0"/>
          </a:p>
          <a:p>
            <a:pPr lvl="1"/>
            <a:r>
              <a:rPr lang="de-DE" dirty="0"/>
              <a:t>Can turn</a:t>
            </a:r>
          </a:p>
          <a:p>
            <a:pPr lvl="1"/>
            <a:r>
              <a:rPr lang="de-DE" dirty="0"/>
              <a:t>Can NOT </a:t>
            </a:r>
            <a:r>
              <a:rPr lang="de-DE" dirty="0" err="1"/>
              <a:t>move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Common </a:t>
            </a:r>
            <a:r>
              <a:rPr lang="de-DE" dirty="0" err="1"/>
              <a:t>knowledge</a:t>
            </a:r>
            <a:r>
              <a:rPr lang="de-DE" dirty="0"/>
              <a:t> </a:t>
            </a:r>
          </a:p>
          <a:p>
            <a:pPr lvl="1"/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positions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agents</a:t>
            </a:r>
            <a:r>
              <a:rPr lang="de-DE" dirty="0"/>
              <a:t> </a:t>
            </a:r>
          </a:p>
          <a:p>
            <a:pPr lvl="1"/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abilities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perception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32F710-B182-8640-A640-B50D5E0B3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675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74A990-B352-A147-B2A2-BBBCBA9FE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Semantics</a:t>
            </a:r>
            <a:r>
              <a:rPr lang="de-DE" dirty="0"/>
              <a:t>: </a:t>
            </a:r>
            <a:r>
              <a:rPr lang="de-DE" dirty="0" err="1"/>
              <a:t>restricted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worlds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B522749-4D50-A54C-8E75-C6FBE5F6D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0B1E1BD-6FB1-2843-A9C5-BAAF2540C460}"/>
              </a:ext>
            </a:extLst>
          </p:cNvPr>
          <p:cNvGrpSpPr/>
          <p:nvPr/>
        </p:nvGrpSpPr>
        <p:grpSpPr>
          <a:xfrm>
            <a:off x="550617" y="1340768"/>
            <a:ext cx="7909964" cy="1149038"/>
            <a:chOff x="446936" y="2779849"/>
            <a:chExt cx="7909964" cy="1149038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D40A4EC3-53F0-D742-B253-067FED30BA83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bject 5">
                  <a:extLst>
                    <a:ext uri="{FF2B5EF4-FFF2-40B4-BE49-F238E27FC236}">
                      <a16:creationId xmlns:a16="http://schemas.microsoft.com/office/drawing/2014/main" id="{C30FEC50-C21F-8D44-BF5D-CEBBE04A7BA3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740006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>
                      <a:cs typeface="Tahoma"/>
                    </a:rPr>
                    <a:t>Given a </a:t>
                  </a:r>
                  <a:r>
                    <a:rPr lang="de-DE" sz="2200" spc="-129" dirty="0" err="1">
                      <a:cs typeface="Tahoma"/>
                    </a:rPr>
                    <a:t>fixed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𝑝𝑜</m:t>
                      </m:r>
                      <m:sSup>
                        <m:sSup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𝑠</m:t>
                          </m:r>
                        </m:e>
                        <m:sup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′</m:t>
                          </m:r>
                        </m:sup>
                      </m:sSup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: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𝐴𝐺𝐸𝑁𝑇𝑆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 →  </m:t>
                      </m:r>
                      <m:sSup>
                        <m:sSup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ℝ</m:t>
                          </m:r>
                        </m:e>
                        <m:sup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de-DE" sz="2200" spc="-129" dirty="0">
                      <a:cs typeface="Tahoma"/>
                    </a:rPr>
                    <a:t>, </a:t>
                  </a:r>
                  <a:r>
                    <a:rPr lang="de-DE" sz="2200" spc="-129">
                      <a:cs typeface="Tahoma"/>
                    </a:rPr>
                    <a:t>worlds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are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=(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𝑝𝑜𝑠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𝑑𝑖𝑟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s.t.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𝑝𝑜𝑠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=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𝑝𝑜𝑠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′</m:t>
                      </m:r>
                    </m:oMath>
                  </a14:m>
                  <a:endParaRPr lang="de-DE" sz="2200" spc="-129" dirty="0"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9" name="object 5">
                  <a:extLst>
                    <a:ext uri="{FF2B5EF4-FFF2-40B4-BE49-F238E27FC236}">
                      <a16:creationId xmlns:a16="http://schemas.microsoft.com/office/drawing/2014/main" id="{C30FEC50-C21F-8D44-BF5D-CEBBE04A7B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740006"/>
                </a:xfrm>
                <a:prstGeom prst="rect">
                  <a:avLst/>
                </a:prstGeom>
                <a:blipFill>
                  <a:blip r:embed="rId2"/>
                  <a:stretch>
                    <a:fillRect l="-1125" t="-5085" b="-18644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C386C5FA-6F29-8944-85C7-54A25CA1F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708161"/>
            <a:ext cx="2222525" cy="166003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D170A7E-1219-1B49-B5E7-15BB861DE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0901" y="2807084"/>
            <a:ext cx="1800200" cy="156111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62630E4-6978-474D-8AAD-FFDC194657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9162" y="2760492"/>
            <a:ext cx="1800199" cy="155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1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E474A990-B352-A147-B2A2-BBBCBA9FEE9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Semantics: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𝑐𝑎𝑚𝑒𝑟𝑎𝑠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E474A990-B352-A147-B2A2-BBBCBA9FE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49" t="-14634" b="-512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B522749-4D50-A54C-8E75-C6FBE5F6D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0B1E1BD-6FB1-2843-A9C5-BAAF2540C460}"/>
              </a:ext>
            </a:extLst>
          </p:cNvPr>
          <p:cNvGrpSpPr/>
          <p:nvPr/>
        </p:nvGrpSpPr>
        <p:grpSpPr>
          <a:xfrm>
            <a:off x="550617" y="1340768"/>
            <a:ext cx="7909964" cy="1212260"/>
            <a:chOff x="446936" y="2779849"/>
            <a:chExt cx="7909964" cy="1212260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D40A4EC3-53F0-D742-B253-067FED30BA83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bject 5">
                  <a:extLst>
                    <a:ext uri="{FF2B5EF4-FFF2-40B4-BE49-F238E27FC236}">
                      <a16:creationId xmlns:a16="http://schemas.microsoft.com/office/drawing/2014/main" id="{C30FEC50-C21F-8D44-BF5D-CEBBE04A7BA3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803228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𝑐𝑎𝑚𝑒𝑟𝑎𝑠</m:t>
                          </m:r>
                        </m:sub>
                      </m:sSub>
                    </m:oMath>
                  </a14:m>
                  <a:r>
                    <a:rPr lang="de-DE" sz="2200" spc="-129" dirty="0">
                      <a:cs typeface="Tahoma"/>
                    </a:rPr>
                    <a:t> is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𝑓𝑙𝑎𝑡𝑙𝑎𝑛𝑑</m:t>
                          </m:r>
                        </m:sub>
                      </m:sSub>
                    </m:oMath>
                  </a14:m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where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we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publicly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announced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the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current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positions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of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the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agents</a:t>
                  </a:r>
                  <a:r>
                    <a:rPr lang="de-DE" sz="2200" spc="-129" dirty="0">
                      <a:cs typeface="Tahoma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9" name="object 5">
                  <a:extLst>
                    <a:ext uri="{FF2B5EF4-FFF2-40B4-BE49-F238E27FC236}">
                      <a16:creationId xmlns:a16="http://schemas.microsoft.com/office/drawing/2014/main" id="{C30FEC50-C21F-8D44-BF5D-CEBBE04A7B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803228"/>
                </a:xfrm>
                <a:prstGeom prst="rect">
                  <a:avLst/>
                </a:prstGeom>
                <a:blipFill>
                  <a:blip r:embed="rId3"/>
                  <a:stretch>
                    <a:fillRect l="-1125" b="-1846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A4ADD0C6-BF3D-E64D-ACDB-07FE2237B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13" y="3163095"/>
            <a:ext cx="7856592" cy="202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33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59C22D-8800-A94D-B140-095A12275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Abstraction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Kripke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in 2D </a:t>
            </a:r>
            <a:r>
              <a:rPr lang="de-DE" dirty="0" err="1"/>
              <a:t>works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B1B168-E9D7-094E-A8CA-9142D9FDE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4EF29-B124-2849-A4BE-FE5AE0C1F73C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8987979-61C6-2043-8D0C-5AF18E79AB6A}"/>
              </a:ext>
            </a:extLst>
          </p:cNvPr>
          <p:cNvGrpSpPr/>
          <p:nvPr/>
        </p:nvGrpSpPr>
        <p:grpSpPr>
          <a:xfrm>
            <a:off x="436664" y="1303228"/>
            <a:ext cx="7909964" cy="855881"/>
            <a:chOff x="446936" y="2779849"/>
            <a:chExt cx="7909964" cy="855881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EFC2A777-1025-3741-81E1-595D49BAA887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bject 5">
                  <a:extLst>
                    <a:ext uri="{FF2B5EF4-FFF2-40B4-BE49-F238E27FC236}">
                      <a16:creationId xmlns:a16="http://schemas.microsoft.com/office/drawing/2014/main" id="{A8AC83C0-FFC3-E34D-8012-206633846035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446849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𝑏𝑠</m:t>
                      </m:r>
                      <m:d>
                        <m:d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𝑠𝑒𝑒𝑠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∣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𝑐𝑎𝑚𝑒𝑟𝑎𝑠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⊨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𝑠𝑒𝑒𝑠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with</a:t>
                  </a:r>
                  <a:r>
                    <a:rPr lang="de-DE" sz="2200" spc="-129" dirty="0">
                      <a:cs typeface="Tahoma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3" name="object 5">
                  <a:extLst>
                    <a:ext uri="{FF2B5EF4-FFF2-40B4-BE49-F238E27FC236}">
                      <a16:creationId xmlns:a16="http://schemas.microsoft.com/office/drawing/2014/main" id="{A8AC83C0-FFC3-E34D-8012-2066338460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446849"/>
                </a:xfrm>
                <a:prstGeom prst="rect">
                  <a:avLst/>
                </a:prstGeom>
                <a:blipFill>
                  <a:blip r:embed="rId2"/>
                  <a:stretch>
                    <a:fillRect b="-3333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2D51544E-DDAB-0546-B7F9-F81805B1E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2" y="2633081"/>
            <a:ext cx="7888587" cy="334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09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59C22D-8800-A94D-B140-095A12275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Spectrum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vision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B1B168-E9D7-094E-A8CA-9142D9FDE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4EF29-B124-2849-A4BE-FE5AE0C1F73C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C58E0EA-4BFB-3840-9E97-6D5E477371C6}"/>
              </a:ext>
            </a:extLst>
          </p:cNvPr>
          <p:cNvGrpSpPr/>
          <p:nvPr/>
        </p:nvGrpSpPr>
        <p:grpSpPr>
          <a:xfrm>
            <a:off x="571993" y="1251278"/>
            <a:ext cx="7888588" cy="773106"/>
            <a:chOff x="626069" y="2007292"/>
            <a:chExt cx="7888588" cy="7058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bject 5">
                  <a:extLst>
                    <a:ext uri="{FF2B5EF4-FFF2-40B4-BE49-F238E27FC236}">
                      <a16:creationId xmlns:a16="http://schemas.microsoft.com/office/drawing/2014/main" id="{6F1AFA64-6A13-284D-ADE1-9E78826EF303}"/>
                    </a:ext>
                  </a:extLst>
                </p:cNvPr>
                <p:cNvSpPr txBox="1"/>
                <p:nvPr/>
              </p:nvSpPr>
              <p:spPr>
                <a:xfrm>
                  <a:off x="626069" y="2358782"/>
                  <a:ext cx="7888588" cy="354331"/>
                </a:xfrm>
                <a:prstGeom prst="rect">
                  <a:avLst/>
                </a:prstGeom>
                <a:solidFill>
                  <a:srgbClr val="FEFBF2"/>
                </a:solidFill>
              </p:spPr>
              <p:txBody>
                <a:bodyPr vert="horz" wrap="square" lIns="0" tIns="49076" rIns="0" bIns="0" rtlCol="0">
                  <a:spAutoFit/>
                </a:bodyPr>
                <a:lstStyle/>
                <a:p>
                  <a:pPr marL="90603">
                    <a:spcBef>
                      <a:spcPts val="386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20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sSubPr>
                          <m:e>
                            <m:r>
                              <a:rPr lang="de-DE" sz="220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𝑆</m:t>
                            </m:r>
                          </m:e>
                          <m:sub>
                            <m:r>
                              <a:rPr lang="de-DE" sz="220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𝑎</m:t>
                            </m:r>
                          </m:sub>
                        </m:sSub>
                        <m:r>
                          <a:rPr lang="de-DE" sz="2200" b="0" i="1" dirty="0" smtClean="0">
                            <a:latin typeface="Cambria Math" panose="02040503050406030204" pitchFamily="18" charset="0"/>
                            <a:cs typeface="Lucida Sans Unicode"/>
                          </a:rPr>
                          <m:t>={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sz="2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dPr>
                          <m:e>
                            <m:r>
                              <a:rPr lang="de-DE" sz="2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Lucida Sans Unicode"/>
                              </a:rPr>
                              <m:t>𝑏</m:t>
                            </m:r>
                          </m:e>
                        </m:d>
                        <m:r>
                          <a:rPr lang="de-DE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  <m:t>, </m:t>
                        </m:r>
                        <m:r>
                          <a:rPr lang="de-DE" sz="2200" b="0" i="1" dirty="0" smtClean="0">
                            <a:latin typeface="Cambria Math" panose="02040503050406030204" pitchFamily="18" charset="0"/>
                            <a:cs typeface="Lucida Sans Unicode"/>
                          </a:rPr>
                          <m:t>∅,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d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𝑐</m:t>
                            </m:r>
                          </m:e>
                        </m:d>
                        <m:r>
                          <a:rPr lang="de-DE" sz="2200" b="0" i="1" dirty="0" smtClean="0">
                            <a:latin typeface="Cambria Math" panose="02040503050406030204" pitchFamily="18" charset="0"/>
                            <a:cs typeface="Lucida Sans Unicode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d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𝑑</m:t>
                            </m:r>
                          </m:e>
                        </m:d>
                        <m:r>
                          <a:rPr lang="de-DE" sz="2200" b="0" i="1" dirty="0" smtClean="0">
                            <a:latin typeface="Cambria Math" panose="02040503050406030204" pitchFamily="18" charset="0"/>
                            <a:cs typeface="Lucida Sans Unicode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d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𝑑</m:t>
                            </m:r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,</m:t>
                            </m:r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𝑓</m:t>
                            </m:r>
                          </m:e>
                        </m:d>
                        <m:r>
                          <a:rPr lang="de-DE" sz="2200" b="0" i="1" dirty="0" smtClean="0">
                            <a:latin typeface="Cambria Math" panose="02040503050406030204" pitchFamily="18" charset="0"/>
                            <a:cs typeface="Lucida Sans Unicode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d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𝑑</m:t>
                            </m:r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,</m:t>
                            </m:r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𝑓</m:t>
                            </m:r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,</m:t>
                            </m:r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𝑒</m:t>
                            </m:r>
                          </m:e>
                        </m:d>
                        <m:r>
                          <a:rPr lang="de-DE" sz="2200" b="0" i="1" dirty="0" smtClean="0">
                            <a:latin typeface="Cambria Math" panose="02040503050406030204" pitchFamily="18" charset="0"/>
                            <a:cs typeface="Lucida Sans Unicode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d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𝑓</m:t>
                            </m:r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,</m:t>
                            </m:r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𝑒</m:t>
                            </m:r>
                          </m:e>
                        </m:d>
                        <m:r>
                          <a:rPr lang="de-DE" sz="2200" b="0" i="1" dirty="0" smtClean="0">
                            <a:latin typeface="Cambria Math" panose="02040503050406030204" pitchFamily="18" charset="0"/>
                            <a:cs typeface="Lucida Sans Unicode"/>
                          </a:rPr>
                          <m:t>, {</m:t>
                        </m:r>
                        <m:r>
                          <a:rPr lang="de-DE" sz="2200" b="0" i="1" dirty="0" smtClean="0">
                            <a:latin typeface="Cambria Math" panose="02040503050406030204" pitchFamily="18" charset="0"/>
                            <a:cs typeface="Lucida Sans Unicode"/>
                          </a:rPr>
                          <m:t>𝑒</m:t>
                        </m:r>
                        <m:r>
                          <a:rPr lang="de-DE" sz="2200" b="0" i="1" dirty="0" smtClean="0">
                            <a:latin typeface="Cambria Math" panose="02040503050406030204" pitchFamily="18" charset="0"/>
                            <a:cs typeface="Lucida Sans Unicode"/>
                          </a:rPr>
                          <m:t>}}</m:t>
                        </m:r>
                      </m:oMath>
                    </m:oMathPara>
                  </a14:m>
                  <a:endParaRPr lang="de-DE" sz="2200" dirty="0">
                    <a:latin typeface="Myriad Pro" panose="020B0503030403020204" pitchFamily="34" charset="0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11" name="object 5">
                  <a:extLst>
                    <a:ext uri="{FF2B5EF4-FFF2-40B4-BE49-F238E27FC236}">
                      <a16:creationId xmlns:a16="http://schemas.microsoft.com/office/drawing/2014/main" id="{6F1AFA64-6A13-284D-ADE1-9E78826EF3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69" y="2358782"/>
                  <a:ext cx="7888588" cy="354331"/>
                </a:xfrm>
                <a:prstGeom prst="rect">
                  <a:avLst/>
                </a:prstGeom>
                <a:blipFill>
                  <a:blip r:embed="rId2"/>
                  <a:stretch>
                    <a:fillRect b="-3125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819A86DF-7477-D744-A8B6-876F9479F51F}"/>
                </a:ext>
              </a:extLst>
            </p:cNvPr>
            <p:cNvSpPr txBox="1"/>
            <p:nvPr/>
          </p:nvSpPr>
          <p:spPr>
            <a:xfrm>
              <a:off x="626069" y="2007292"/>
              <a:ext cx="7888588" cy="317209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(Family 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of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vision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sets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of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agent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a)</a:t>
              </a:r>
              <a:endParaRPr sz="2200" dirty="0">
                <a:latin typeface="Myriad Pro" panose="020B0503030403020204" pitchFamily="34" charset="0"/>
                <a:cs typeface="Tahoma"/>
              </a:endParaRPr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93BAC28A-88CF-EA46-84CD-E425F3B8E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294244"/>
            <a:ext cx="4165302" cy="31306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92C24301-7983-2D47-82F7-A40C52B4F40A}"/>
                  </a:ext>
                </a:extLst>
              </p:cNvPr>
              <p:cNvSpPr txBox="1"/>
              <p:nvPr/>
            </p:nvSpPr>
            <p:spPr>
              <a:xfrm>
                <a:off x="1502320" y="6031468"/>
                <a:ext cx="60316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(</a:t>
                </a:r>
                <a:r>
                  <a:rPr lang="de-DE" dirty="0" err="1"/>
                  <a:t>configurations</a:t>
                </a:r>
                <a:r>
                  <a:rPr lang="de-DE" dirty="0"/>
                  <a:t> on </a:t>
                </a:r>
                <a:r>
                  <a:rPr lang="de-DE" dirty="0" err="1"/>
                  <a:t>next</a:t>
                </a:r>
                <a:r>
                  <a:rPr lang="de-DE" dirty="0"/>
                  <a:t> </a:t>
                </a:r>
                <a:r>
                  <a:rPr lang="de-DE" dirty="0" err="1"/>
                  <a:t>slides</a:t>
                </a:r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moving</a:t>
                </a:r>
                <a:r>
                  <a:rPr lang="de-DE" dirty="0"/>
                  <a:t> </a:t>
                </a:r>
                <a:r>
                  <a:rPr lang="de-DE" dirty="0" err="1"/>
                  <a:t>counterclockwise</a:t>
                </a:r>
                <a:r>
                  <a:rPr lang="de-DE" dirty="0"/>
                  <a:t>)</a:t>
                </a: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92C24301-7983-2D47-82F7-A40C52B4F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320" y="6031468"/>
                <a:ext cx="6031651" cy="369332"/>
              </a:xfrm>
              <a:prstGeom prst="rect">
                <a:avLst/>
              </a:prstGeom>
              <a:blipFill>
                <a:blip r:embed="rId4"/>
                <a:stretch>
                  <a:fillRect l="-840" t="-6452" r="-630" b="-225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6CA9C7E-AEED-7640-BA57-472F97BD6243}"/>
                  </a:ext>
                </a:extLst>
              </p:cNvPr>
              <p:cNvSpPr txBox="1"/>
              <p:nvPr/>
            </p:nvSpPr>
            <p:spPr>
              <a:xfrm>
                <a:off x="1524000" y="5479018"/>
                <a:ext cx="52334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A </a:t>
                </a:r>
                <a:r>
                  <a:rPr lang="de-DE" dirty="0" err="1"/>
                  <a:t>possible</a:t>
                </a:r>
                <a:r>
                  <a:rPr lang="de-DE" dirty="0"/>
                  <a:t> </a:t>
                </a:r>
                <a:r>
                  <a:rPr lang="de-DE" dirty="0" err="1"/>
                  <a:t>world</a:t>
                </a:r>
                <a:r>
                  <a:rPr lang="de-DE" dirty="0"/>
                  <a:t> (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𝑑𝑖𝑟</m:t>
                    </m:r>
                  </m:oMath>
                </a14:m>
                <a:r>
                  <a:rPr lang="de-DE" dirty="0"/>
                  <a:t>) </a:t>
                </a:r>
                <a:r>
                  <a:rPr lang="de-DE" dirty="0" err="1"/>
                  <a:t>can</a:t>
                </a:r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described</a:t>
                </a:r>
                <a:r>
                  <a:rPr lang="de-DE" dirty="0"/>
                  <a:t> </a:t>
                </a:r>
                <a:r>
                  <a:rPr lang="de-DE" dirty="0" err="1"/>
                  <a:t>as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𝐴𝐺𝑇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6CA9C7E-AEED-7640-BA57-472F97BD6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479018"/>
                <a:ext cx="5233420" cy="369332"/>
              </a:xfrm>
              <a:prstGeom prst="rect">
                <a:avLst/>
              </a:prstGeom>
              <a:blipFill>
                <a:blip r:embed="rId5"/>
                <a:stretch>
                  <a:fillRect l="-969" t="-6667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0215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59C22D-8800-A94D-B140-095A12275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Spectrum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vision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B1B168-E9D7-094E-A8CA-9142D9FDE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4EF29-B124-2849-A4BE-FE5AE0C1F73C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C58E0EA-4BFB-3840-9E97-6D5E477371C6}"/>
              </a:ext>
            </a:extLst>
          </p:cNvPr>
          <p:cNvGrpSpPr/>
          <p:nvPr/>
        </p:nvGrpSpPr>
        <p:grpSpPr>
          <a:xfrm>
            <a:off x="571993" y="1251278"/>
            <a:ext cx="7888588" cy="773106"/>
            <a:chOff x="626069" y="2007292"/>
            <a:chExt cx="7888588" cy="7058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bject 5">
                  <a:extLst>
                    <a:ext uri="{FF2B5EF4-FFF2-40B4-BE49-F238E27FC236}">
                      <a16:creationId xmlns:a16="http://schemas.microsoft.com/office/drawing/2014/main" id="{6F1AFA64-6A13-284D-ADE1-9E78826EF303}"/>
                    </a:ext>
                  </a:extLst>
                </p:cNvPr>
                <p:cNvSpPr txBox="1"/>
                <p:nvPr/>
              </p:nvSpPr>
              <p:spPr>
                <a:xfrm>
                  <a:off x="626069" y="2358782"/>
                  <a:ext cx="7888588" cy="354331"/>
                </a:xfrm>
                <a:prstGeom prst="rect">
                  <a:avLst/>
                </a:prstGeom>
                <a:solidFill>
                  <a:srgbClr val="FEFBF2"/>
                </a:solidFill>
              </p:spPr>
              <p:txBody>
                <a:bodyPr vert="horz" wrap="square" lIns="0" tIns="49076" rIns="0" bIns="0" rtlCol="0">
                  <a:spAutoFit/>
                </a:bodyPr>
                <a:lstStyle/>
                <a:p>
                  <a:pPr marL="90603">
                    <a:spcBef>
                      <a:spcPts val="386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20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sSubPr>
                          <m:e>
                            <m:r>
                              <a:rPr lang="de-DE" sz="220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𝑆</m:t>
                            </m:r>
                          </m:e>
                          <m:sub>
                            <m:r>
                              <a:rPr lang="de-DE" sz="220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𝑎</m:t>
                            </m:r>
                          </m:sub>
                        </m:sSub>
                        <m:r>
                          <a:rPr lang="de-DE" sz="2200" b="0" i="1" dirty="0" smtClean="0">
                            <a:latin typeface="Cambria Math" panose="02040503050406030204" pitchFamily="18" charset="0"/>
                            <a:cs typeface="Lucida Sans Unicode"/>
                          </a:rPr>
                          <m:t>={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sz="2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dPr>
                          <m:e>
                            <m:r>
                              <a:rPr lang="de-DE" sz="2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Lucida Sans Unicode"/>
                              </a:rPr>
                              <m:t>𝑏</m:t>
                            </m:r>
                          </m:e>
                        </m:d>
                        <m:r>
                          <a:rPr lang="de-DE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  <m:t>, </m:t>
                        </m:r>
                        <m:r>
                          <a:rPr lang="de-DE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  <m:t>∅</m:t>
                        </m:r>
                        <m:r>
                          <a:rPr lang="de-DE" sz="2200" b="0" i="1" dirty="0" smtClean="0">
                            <a:latin typeface="Cambria Math" panose="02040503050406030204" pitchFamily="18" charset="0"/>
                            <a:cs typeface="Lucida Sans Unicode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d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𝑐</m:t>
                            </m:r>
                          </m:e>
                        </m:d>
                        <m:r>
                          <a:rPr lang="de-DE" sz="2200" b="0" i="1" dirty="0" smtClean="0">
                            <a:latin typeface="Cambria Math" panose="02040503050406030204" pitchFamily="18" charset="0"/>
                            <a:cs typeface="Lucida Sans Unicode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d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𝑑</m:t>
                            </m:r>
                          </m:e>
                        </m:d>
                        <m:r>
                          <a:rPr lang="de-DE" sz="2200" b="0" i="1" dirty="0" smtClean="0">
                            <a:latin typeface="Cambria Math" panose="02040503050406030204" pitchFamily="18" charset="0"/>
                            <a:cs typeface="Lucida Sans Unicode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d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𝑑</m:t>
                            </m:r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,</m:t>
                            </m:r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𝑓</m:t>
                            </m:r>
                          </m:e>
                        </m:d>
                        <m:r>
                          <a:rPr lang="de-DE" sz="2200" b="0" i="1" dirty="0" smtClean="0">
                            <a:latin typeface="Cambria Math" panose="02040503050406030204" pitchFamily="18" charset="0"/>
                            <a:cs typeface="Lucida Sans Unicode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d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𝑑</m:t>
                            </m:r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,</m:t>
                            </m:r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𝑓</m:t>
                            </m:r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,</m:t>
                            </m:r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𝑒</m:t>
                            </m:r>
                          </m:e>
                        </m:d>
                        <m:r>
                          <a:rPr lang="de-DE" sz="2200" b="0" i="1" dirty="0" smtClean="0">
                            <a:latin typeface="Cambria Math" panose="02040503050406030204" pitchFamily="18" charset="0"/>
                            <a:cs typeface="Lucida Sans Unicode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d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𝑓</m:t>
                            </m:r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,</m:t>
                            </m:r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𝑒</m:t>
                            </m:r>
                          </m:e>
                        </m:d>
                        <m:r>
                          <a:rPr lang="de-DE" sz="2200" b="0" i="1" dirty="0" smtClean="0">
                            <a:latin typeface="Cambria Math" panose="02040503050406030204" pitchFamily="18" charset="0"/>
                            <a:cs typeface="Lucida Sans Unicode"/>
                          </a:rPr>
                          <m:t>, {</m:t>
                        </m:r>
                        <m:r>
                          <a:rPr lang="de-DE" sz="2200" b="0" i="1" dirty="0" smtClean="0">
                            <a:latin typeface="Cambria Math" panose="02040503050406030204" pitchFamily="18" charset="0"/>
                            <a:cs typeface="Lucida Sans Unicode"/>
                          </a:rPr>
                          <m:t>𝑒</m:t>
                        </m:r>
                        <m:r>
                          <a:rPr lang="de-DE" sz="2200" b="0" i="1" dirty="0" smtClean="0">
                            <a:latin typeface="Cambria Math" panose="02040503050406030204" pitchFamily="18" charset="0"/>
                            <a:cs typeface="Lucida Sans Unicode"/>
                          </a:rPr>
                          <m:t>}}</m:t>
                        </m:r>
                      </m:oMath>
                    </m:oMathPara>
                  </a14:m>
                  <a:endParaRPr lang="de-DE" sz="2200" dirty="0">
                    <a:latin typeface="Myriad Pro" panose="020B0503030403020204" pitchFamily="34" charset="0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11" name="object 5">
                  <a:extLst>
                    <a:ext uri="{FF2B5EF4-FFF2-40B4-BE49-F238E27FC236}">
                      <a16:creationId xmlns:a16="http://schemas.microsoft.com/office/drawing/2014/main" id="{6F1AFA64-6A13-284D-ADE1-9E78826EF3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69" y="2358782"/>
                  <a:ext cx="7888588" cy="354331"/>
                </a:xfrm>
                <a:prstGeom prst="rect">
                  <a:avLst/>
                </a:prstGeom>
                <a:blipFill>
                  <a:blip r:embed="rId2"/>
                  <a:stretch>
                    <a:fillRect b="-3125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819A86DF-7477-D744-A8B6-876F9479F51F}"/>
                </a:ext>
              </a:extLst>
            </p:cNvPr>
            <p:cNvSpPr txBox="1"/>
            <p:nvPr/>
          </p:nvSpPr>
          <p:spPr>
            <a:xfrm>
              <a:off x="626069" y="2007292"/>
              <a:ext cx="7888588" cy="317209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(Family 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of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vision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sets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of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agent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a)</a:t>
              </a:r>
              <a:endParaRPr sz="2200" dirty="0">
                <a:latin typeface="Myriad Pro" panose="020B0503030403020204" pitchFamily="34" charset="0"/>
                <a:cs typeface="Tahoma"/>
              </a:endParaRPr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C9D2480E-56D8-1841-8509-352F3D8F0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313734"/>
            <a:ext cx="4248472" cy="309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24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59C22D-8800-A94D-B140-095A12275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Spectrum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vision</a:t>
            </a:r>
            <a:r>
              <a:rPr lang="de-DE" dirty="0"/>
              <a:t>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B1B168-E9D7-094E-A8CA-9142D9FDE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4EF29-B124-2849-A4BE-FE5AE0C1F73C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C58E0EA-4BFB-3840-9E97-6D5E477371C6}"/>
              </a:ext>
            </a:extLst>
          </p:cNvPr>
          <p:cNvGrpSpPr/>
          <p:nvPr/>
        </p:nvGrpSpPr>
        <p:grpSpPr>
          <a:xfrm>
            <a:off x="571993" y="1251278"/>
            <a:ext cx="7888588" cy="773106"/>
            <a:chOff x="626069" y="2007292"/>
            <a:chExt cx="7888588" cy="7058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bject 5">
                  <a:extLst>
                    <a:ext uri="{FF2B5EF4-FFF2-40B4-BE49-F238E27FC236}">
                      <a16:creationId xmlns:a16="http://schemas.microsoft.com/office/drawing/2014/main" id="{6F1AFA64-6A13-284D-ADE1-9E78826EF303}"/>
                    </a:ext>
                  </a:extLst>
                </p:cNvPr>
                <p:cNvSpPr txBox="1"/>
                <p:nvPr/>
              </p:nvSpPr>
              <p:spPr>
                <a:xfrm>
                  <a:off x="626069" y="2358782"/>
                  <a:ext cx="7888588" cy="354331"/>
                </a:xfrm>
                <a:prstGeom prst="rect">
                  <a:avLst/>
                </a:prstGeom>
                <a:solidFill>
                  <a:srgbClr val="FEFBF2"/>
                </a:solidFill>
              </p:spPr>
              <p:txBody>
                <a:bodyPr vert="horz" wrap="square" lIns="0" tIns="49076" rIns="0" bIns="0" rtlCol="0">
                  <a:spAutoFit/>
                </a:bodyPr>
                <a:lstStyle/>
                <a:p>
                  <a:pPr marL="90603">
                    <a:spcBef>
                      <a:spcPts val="386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20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sSubPr>
                          <m:e>
                            <m:r>
                              <a:rPr lang="de-DE" sz="220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𝑆</m:t>
                            </m:r>
                          </m:e>
                          <m:sub>
                            <m:r>
                              <a:rPr lang="de-DE" sz="220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𝑎</m:t>
                            </m:r>
                          </m:sub>
                        </m:sSub>
                        <m:r>
                          <a:rPr lang="de-DE" sz="2200" b="0" i="1" dirty="0" smtClean="0">
                            <a:latin typeface="Cambria Math" panose="02040503050406030204" pitchFamily="18" charset="0"/>
                            <a:cs typeface="Lucida Sans Unicode"/>
                          </a:rPr>
                          <m:t>={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sz="2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dPr>
                          <m:e>
                            <m:r>
                              <a:rPr lang="de-DE" sz="2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Lucida Sans Unicode"/>
                              </a:rPr>
                              <m:t>𝑏</m:t>
                            </m:r>
                          </m:e>
                        </m:d>
                        <m:r>
                          <a:rPr lang="de-DE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  <m:t>, </m:t>
                        </m:r>
                        <m:r>
                          <a:rPr lang="de-DE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  <m:t>∅</m:t>
                        </m:r>
                        <m:r>
                          <a:rPr lang="de-DE" sz="2200" b="0" i="1" dirty="0" smtClean="0">
                            <a:latin typeface="Cambria Math" panose="02040503050406030204" pitchFamily="18" charset="0"/>
                            <a:cs typeface="Lucida Sans Unicode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d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𝑐</m:t>
                            </m:r>
                          </m:e>
                        </m:d>
                        <m:r>
                          <a:rPr lang="de-DE" sz="2200" b="0" i="1" dirty="0" smtClean="0">
                            <a:latin typeface="Cambria Math" panose="02040503050406030204" pitchFamily="18" charset="0"/>
                            <a:cs typeface="Lucida Sans Unicode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d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𝑑</m:t>
                            </m:r>
                          </m:e>
                        </m:d>
                        <m:r>
                          <a:rPr lang="de-DE" sz="2200" b="0" i="1" dirty="0" smtClean="0">
                            <a:latin typeface="Cambria Math" panose="02040503050406030204" pitchFamily="18" charset="0"/>
                            <a:cs typeface="Lucida Sans Unicode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d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𝑑</m:t>
                            </m:r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,</m:t>
                            </m:r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𝑓</m:t>
                            </m:r>
                          </m:e>
                        </m:d>
                        <m:r>
                          <a:rPr lang="de-DE" sz="2200" b="0" i="1" dirty="0" smtClean="0">
                            <a:latin typeface="Cambria Math" panose="02040503050406030204" pitchFamily="18" charset="0"/>
                            <a:cs typeface="Lucida Sans Unicode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d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𝑑</m:t>
                            </m:r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,</m:t>
                            </m:r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𝑓</m:t>
                            </m:r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,</m:t>
                            </m:r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𝑒</m:t>
                            </m:r>
                          </m:e>
                        </m:d>
                        <m:r>
                          <a:rPr lang="de-DE" sz="2200" b="0" i="1" dirty="0" smtClean="0">
                            <a:latin typeface="Cambria Math" panose="02040503050406030204" pitchFamily="18" charset="0"/>
                            <a:cs typeface="Lucida Sans Unicode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d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𝑓</m:t>
                            </m:r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,</m:t>
                            </m:r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𝑒</m:t>
                            </m:r>
                          </m:e>
                        </m:d>
                        <m:r>
                          <a:rPr lang="de-DE" sz="2200" b="0" i="1" dirty="0" smtClean="0">
                            <a:latin typeface="Cambria Math" panose="02040503050406030204" pitchFamily="18" charset="0"/>
                            <a:cs typeface="Lucida Sans Unicode"/>
                          </a:rPr>
                          <m:t>, {</m:t>
                        </m:r>
                        <m:r>
                          <a:rPr lang="de-DE" sz="2200" b="0" i="1" dirty="0" smtClean="0">
                            <a:latin typeface="Cambria Math" panose="02040503050406030204" pitchFamily="18" charset="0"/>
                            <a:cs typeface="Lucida Sans Unicode"/>
                          </a:rPr>
                          <m:t>𝑒</m:t>
                        </m:r>
                        <m:r>
                          <a:rPr lang="de-DE" sz="2200" b="0" i="1" dirty="0" smtClean="0">
                            <a:latin typeface="Cambria Math" panose="02040503050406030204" pitchFamily="18" charset="0"/>
                            <a:cs typeface="Lucida Sans Unicode"/>
                          </a:rPr>
                          <m:t>}}</m:t>
                        </m:r>
                      </m:oMath>
                    </m:oMathPara>
                  </a14:m>
                  <a:endParaRPr lang="de-DE" sz="2200" dirty="0">
                    <a:latin typeface="Myriad Pro" panose="020B0503030403020204" pitchFamily="34" charset="0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11" name="object 5">
                  <a:extLst>
                    <a:ext uri="{FF2B5EF4-FFF2-40B4-BE49-F238E27FC236}">
                      <a16:creationId xmlns:a16="http://schemas.microsoft.com/office/drawing/2014/main" id="{6F1AFA64-6A13-284D-ADE1-9E78826EF3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69" y="2358782"/>
                  <a:ext cx="7888588" cy="354331"/>
                </a:xfrm>
                <a:prstGeom prst="rect">
                  <a:avLst/>
                </a:prstGeom>
                <a:blipFill>
                  <a:blip r:embed="rId2"/>
                  <a:stretch>
                    <a:fillRect b="-3125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819A86DF-7477-D744-A8B6-876F9479F51F}"/>
                </a:ext>
              </a:extLst>
            </p:cNvPr>
            <p:cNvSpPr txBox="1"/>
            <p:nvPr/>
          </p:nvSpPr>
          <p:spPr>
            <a:xfrm>
              <a:off x="626069" y="2007292"/>
              <a:ext cx="7888588" cy="317209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(Family 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of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vision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sets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of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agent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a)</a:t>
              </a:r>
              <a:endParaRPr sz="2200" dirty="0">
                <a:latin typeface="Myriad Pro" panose="020B0503030403020204" pitchFamily="34" charset="0"/>
                <a:cs typeface="Tahoma"/>
              </a:endParaRPr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1A2A6292-8A39-A244-8F8D-141E01DB6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2296241"/>
            <a:ext cx="4176464" cy="31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9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59C22D-8800-A94D-B140-095A12275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Spectrum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vision</a:t>
            </a:r>
            <a:r>
              <a:rPr lang="de-DE" dirty="0"/>
              <a:t>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B1B168-E9D7-094E-A8CA-9142D9FDE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4EF29-B124-2849-A4BE-FE5AE0C1F73C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C58E0EA-4BFB-3840-9E97-6D5E477371C6}"/>
              </a:ext>
            </a:extLst>
          </p:cNvPr>
          <p:cNvGrpSpPr/>
          <p:nvPr/>
        </p:nvGrpSpPr>
        <p:grpSpPr>
          <a:xfrm>
            <a:off x="571993" y="1251278"/>
            <a:ext cx="7888588" cy="773106"/>
            <a:chOff x="626069" y="2007292"/>
            <a:chExt cx="7888588" cy="7058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bject 5">
                  <a:extLst>
                    <a:ext uri="{FF2B5EF4-FFF2-40B4-BE49-F238E27FC236}">
                      <a16:creationId xmlns:a16="http://schemas.microsoft.com/office/drawing/2014/main" id="{6F1AFA64-6A13-284D-ADE1-9E78826EF303}"/>
                    </a:ext>
                  </a:extLst>
                </p:cNvPr>
                <p:cNvSpPr txBox="1"/>
                <p:nvPr/>
              </p:nvSpPr>
              <p:spPr>
                <a:xfrm>
                  <a:off x="626069" y="2358782"/>
                  <a:ext cx="7888588" cy="354331"/>
                </a:xfrm>
                <a:prstGeom prst="rect">
                  <a:avLst/>
                </a:prstGeom>
                <a:solidFill>
                  <a:srgbClr val="FEFBF2"/>
                </a:solidFill>
              </p:spPr>
              <p:txBody>
                <a:bodyPr vert="horz" wrap="square" lIns="0" tIns="49076" rIns="0" bIns="0" rtlCol="0">
                  <a:spAutoFit/>
                </a:bodyPr>
                <a:lstStyle/>
                <a:p>
                  <a:pPr marL="90603">
                    <a:spcBef>
                      <a:spcPts val="386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20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sSubPr>
                          <m:e>
                            <m:r>
                              <a:rPr lang="de-DE" sz="220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𝑆</m:t>
                            </m:r>
                          </m:e>
                          <m:sub>
                            <m:r>
                              <a:rPr lang="de-DE" sz="220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𝑎</m:t>
                            </m:r>
                          </m:sub>
                        </m:sSub>
                        <m:r>
                          <a:rPr lang="de-DE" sz="2200" b="0" i="1" dirty="0" smtClean="0">
                            <a:latin typeface="Cambria Math" panose="02040503050406030204" pitchFamily="18" charset="0"/>
                            <a:cs typeface="Lucida Sans Unicode"/>
                          </a:rPr>
                          <m:t>={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sz="2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dPr>
                          <m:e>
                            <m:r>
                              <a:rPr lang="de-DE" sz="2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Lucida Sans Unicode"/>
                              </a:rPr>
                              <m:t>𝑏</m:t>
                            </m:r>
                          </m:e>
                        </m:d>
                        <m:r>
                          <a:rPr lang="de-DE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  <m:t>, ∅,</m:t>
                        </m:r>
                        <m:r>
                          <a:rPr lang="de-DE" sz="2200" b="0" i="1" dirty="0" smtClean="0">
                            <a:latin typeface="Cambria Math" panose="02040503050406030204" pitchFamily="18" charset="0"/>
                            <a:cs typeface="Lucida Sans Unicode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d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𝑐</m:t>
                            </m:r>
                          </m:e>
                        </m:d>
                        <m:r>
                          <a:rPr lang="de-DE" sz="2200" b="0" i="1" dirty="0" smtClean="0">
                            <a:latin typeface="Cambria Math" panose="02040503050406030204" pitchFamily="18" charset="0"/>
                            <a:cs typeface="Lucida Sans Unicode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d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𝑑</m:t>
                            </m:r>
                          </m:e>
                        </m:d>
                        <m:r>
                          <a:rPr lang="de-DE" sz="2200" b="0" i="1" dirty="0" smtClean="0">
                            <a:latin typeface="Cambria Math" panose="02040503050406030204" pitchFamily="18" charset="0"/>
                            <a:cs typeface="Lucida Sans Unicode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d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𝑑</m:t>
                            </m:r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,</m:t>
                            </m:r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𝑓</m:t>
                            </m:r>
                          </m:e>
                        </m:d>
                        <m:r>
                          <a:rPr lang="de-DE" sz="2200" b="0" i="1" dirty="0" smtClean="0">
                            <a:latin typeface="Cambria Math" panose="02040503050406030204" pitchFamily="18" charset="0"/>
                            <a:cs typeface="Lucida Sans Unicode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sz="2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dPr>
                          <m:e>
                            <m:r>
                              <a:rPr lang="de-DE" sz="2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Lucida Sans Unicode"/>
                              </a:rPr>
                              <m:t>𝑑</m:t>
                            </m:r>
                            <m:r>
                              <a:rPr lang="de-DE" sz="2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Lucida Sans Unicode"/>
                              </a:rPr>
                              <m:t>,</m:t>
                            </m:r>
                            <m:r>
                              <a:rPr lang="de-DE" sz="2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Lucida Sans Unicode"/>
                              </a:rPr>
                              <m:t>𝑓</m:t>
                            </m:r>
                            <m:r>
                              <a:rPr lang="de-DE" sz="2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Lucida Sans Unicode"/>
                              </a:rPr>
                              <m:t>,</m:t>
                            </m:r>
                            <m:r>
                              <a:rPr lang="de-DE" sz="2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Lucida Sans Unicode"/>
                              </a:rPr>
                              <m:t>𝑒</m:t>
                            </m:r>
                          </m:e>
                        </m:d>
                        <m:r>
                          <a:rPr lang="de-DE" sz="2200" b="0" i="1" dirty="0" smtClean="0">
                            <a:latin typeface="Cambria Math" panose="02040503050406030204" pitchFamily="18" charset="0"/>
                            <a:cs typeface="Lucida Sans Unicode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d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𝑓</m:t>
                            </m:r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,</m:t>
                            </m:r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  <a:cs typeface="Lucida Sans Unicode"/>
                              </a:rPr>
                              <m:t>𝑒</m:t>
                            </m:r>
                          </m:e>
                        </m:d>
                        <m:r>
                          <a:rPr lang="de-DE" sz="2200" b="0" i="1" dirty="0" smtClean="0">
                            <a:latin typeface="Cambria Math" panose="02040503050406030204" pitchFamily="18" charset="0"/>
                            <a:cs typeface="Lucida Sans Unicode"/>
                          </a:rPr>
                          <m:t>, {</m:t>
                        </m:r>
                        <m:r>
                          <a:rPr lang="de-DE" sz="2200" b="0" i="1" dirty="0" smtClean="0">
                            <a:latin typeface="Cambria Math" panose="02040503050406030204" pitchFamily="18" charset="0"/>
                            <a:cs typeface="Lucida Sans Unicode"/>
                          </a:rPr>
                          <m:t>𝑒</m:t>
                        </m:r>
                        <m:r>
                          <a:rPr lang="de-DE" sz="2200" b="0" i="1" dirty="0" smtClean="0">
                            <a:latin typeface="Cambria Math" panose="02040503050406030204" pitchFamily="18" charset="0"/>
                            <a:cs typeface="Lucida Sans Unicode"/>
                          </a:rPr>
                          <m:t>}}</m:t>
                        </m:r>
                      </m:oMath>
                    </m:oMathPara>
                  </a14:m>
                  <a:endParaRPr lang="de-DE" sz="2200" dirty="0">
                    <a:latin typeface="Myriad Pro" panose="020B0503030403020204" pitchFamily="34" charset="0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11" name="object 5">
                  <a:extLst>
                    <a:ext uri="{FF2B5EF4-FFF2-40B4-BE49-F238E27FC236}">
                      <a16:creationId xmlns:a16="http://schemas.microsoft.com/office/drawing/2014/main" id="{6F1AFA64-6A13-284D-ADE1-9E78826EF3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69" y="2358782"/>
                  <a:ext cx="7888588" cy="354331"/>
                </a:xfrm>
                <a:prstGeom prst="rect">
                  <a:avLst/>
                </a:prstGeom>
                <a:blipFill>
                  <a:blip r:embed="rId2"/>
                  <a:stretch>
                    <a:fillRect b="-3125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819A86DF-7477-D744-A8B6-876F9479F51F}"/>
                </a:ext>
              </a:extLst>
            </p:cNvPr>
            <p:cNvSpPr txBox="1"/>
            <p:nvPr/>
          </p:nvSpPr>
          <p:spPr>
            <a:xfrm>
              <a:off x="626069" y="2007292"/>
              <a:ext cx="7888588" cy="317209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(Family 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of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vision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sets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of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agent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a)</a:t>
              </a:r>
              <a:endParaRPr sz="2200" dirty="0">
                <a:latin typeface="Myriad Pro" panose="020B0503030403020204" pitchFamily="34" charset="0"/>
                <a:cs typeface="Tahoma"/>
              </a:endParaRPr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5EB23082-141D-3242-8F7A-8C6B85492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586" y="2262933"/>
            <a:ext cx="4116637" cy="30683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124F8870-D93F-6742-AE24-41B5580E301F}"/>
                  </a:ext>
                </a:extLst>
              </p:cNvPr>
              <p:cNvSpPr txBox="1"/>
              <p:nvPr/>
            </p:nvSpPr>
            <p:spPr>
              <a:xfrm>
                <a:off x="899592" y="5477438"/>
                <a:ext cx="6363986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NB: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/>
                  <a:t>each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de-DE" i="1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computed</a:t>
                </a:r>
                <a:r>
                  <a:rPr lang="de-DE" dirty="0"/>
                  <a:t> in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de-DE" i="1" dirty="0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steps</a:t>
                </a:r>
                <a:r>
                  <a:rPr lang="de-DE" dirty="0"/>
                  <a:t>, </a:t>
                </a:r>
                <a:r>
                  <a:rPr lang="de-DE" dirty="0" err="1"/>
                  <a:t>where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= #(</m:t>
                    </m:r>
                    <m:r>
                      <a:rPr lang="de-DE" i="1" dirty="0" err="1">
                        <a:latin typeface="Cambria Math" panose="02040503050406030204" pitchFamily="18" charset="0"/>
                      </a:rPr>
                      <m:t>𝐴𝑔𝑡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124F8870-D93F-6742-AE24-41B5580E3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477438"/>
                <a:ext cx="6363986" cy="1477328"/>
              </a:xfrm>
              <a:prstGeom prst="rect">
                <a:avLst/>
              </a:prstGeom>
              <a:blipFill>
                <a:blip r:embed="rId4"/>
                <a:stretch>
                  <a:fillRect l="-996" t="-17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8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A754F-FFFA-B74E-80C6-EED4C5E21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3AAA8B-11C7-0640-9962-A0A8F427A9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B5068A-5556-AE4F-A64F-3662B97BC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0171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F33F64-29A1-514B-ADD8-13846912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PDL (Propositional Dynamic </a:t>
            </a:r>
            <a:r>
              <a:rPr lang="de-DE" dirty="0" err="1"/>
              <a:t>Logic</a:t>
            </a:r>
            <a:r>
              <a:rPr lang="de-DE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F4EF64ED-EB5F-624D-A746-99B6138D15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8313" y="2574304"/>
                <a:ext cx="8229600" cy="1007889"/>
              </a:xfrm>
            </p:spPr>
            <p:txBody>
              <a:bodyPr/>
              <a:lstStyle/>
              <a:p>
                <a:r>
                  <a:rPr lang="de-DE" dirty="0"/>
                  <a:t>Intended </a:t>
                </a:r>
                <a:r>
                  <a:rPr lang="de-DE" dirty="0" err="1"/>
                  <a:t>semantics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de-DE" dirty="0"/>
                  <a:t>after all </a:t>
                </a:r>
                <a:r>
                  <a:rPr lang="de-DE" dirty="0" err="1"/>
                  <a:t>executions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program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de-DE" dirty="0" err="1"/>
                  <a:t>it</a:t>
                </a:r>
                <a:r>
                  <a:rPr lang="de-DE" dirty="0"/>
                  <a:t> </a:t>
                </a:r>
                <a:r>
                  <a:rPr lang="de-DE" dirty="0" err="1"/>
                  <a:t>holds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F4EF64ED-EB5F-624D-A746-99B6138D15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3" y="2574304"/>
                <a:ext cx="8229600" cy="1007889"/>
              </a:xfrm>
              <a:blipFill>
                <a:blip r:embed="rId2"/>
                <a:stretch>
                  <a:fillRect l="-1079" t="-4938" b="-370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A6242AC-80E5-B04E-B5CD-39E585065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18BE495-A2E0-764C-8014-32E9F5BB8C48}"/>
              </a:ext>
            </a:extLst>
          </p:cNvPr>
          <p:cNvGrpSpPr/>
          <p:nvPr/>
        </p:nvGrpSpPr>
        <p:grpSpPr>
          <a:xfrm>
            <a:off x="436664" y="1303228"/>
            <a:ext cx="7888588" cy="828030"/>
            <a:chOff x="446936" y="2779849"/>
            <a:chExt cx="7888588" cy="828030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E007DC68-F5EA-DE4A-AE45-EB9BCEDCD403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(PDL Syntax)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6224F3AB-497B-6E49-907C-A151B0D0EE15}"/>
                    </a:ext>
                  </a:extLst>
                </p:cNvPr>
                <p:cNvSpPr txBox="1"/>
                <p:nvPr/>
              </p:nvSpPr>
              <p:spPr>
                <a:xfrm>
                  <a:off x="446936" y="3161030"/>
                  <a:ext cx="7888588" cy="446849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∷=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𝑠𝑒𝑒𝑠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∣¬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∣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∣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de-DE" sz="2200" spc="-129" dirty="0"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6224F3AB-497B-6E49-907C-A151B0D0EE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936" y="3161030"/>
                  <a:ext cx="7888588" cy="446849"/>
                </a:xfrm>
                <a:prstGeom prst="rect">
                  <a:avLst/>
                </a:prstGeom>
                <a:blipFill>
                  <a:blip r:embed="rId3"/>
                  <a:stretch>
                    <a:fillRect b="-25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208642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F33F64-29A1-514B-ADD8-13846912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PDL Language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F4EF64ED-EB5F-624D-A746-99B6138D15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4661" y="3078249"/>
                <a:ext cx="8229600" cy="1007889"/>
              </a:xfrm>
            </p:spPr>
            <p:txBody>
              <a:bodyPr/>
              <a:lstStyle/>
              <a:p>
                <a:r>
                  <a:rPr lang="de-DE" dirty="0"/>
                  <a:t>Intended </a:t>
                </a:r>
                <a:r>
                  <a:rPr lang="de-DE" dirty="0" err="1"/>
                  <a:t>semantics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endParaRPr lang="de-DE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↷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turns</a:t>
                </a:r>
                <a:r>
                  <a:rPr lang="de-DE" dirty="0"/>
                  <a:t>;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? </m:t>
                    </m:r>
                  </m:oMath>
                </a14:m>
                <a:r>
                  <a:rPr lang="de-DE" dirty="0"/>
                  <a:t>: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program</a:t>
                </a:r>
                <a:r>
                  <a:rPr lang="de-DE" dirty="0"/>
                  <a:t> </a:t>
                </a:r>
                <a:r>
                  <a:rPr lang="de-DE" dirty="0" err="1"/>
                  <a:t>succeeds</a:t>
                </a:r>
                <a:r>
                  <a:rPr lang="de-DE" dirty="0"/>
                  <a:t> </a:t>
                </a:r>
                <a:r>
                  <a:rPr lang="de-DE" dirty="0" err="1"/>
                  <a:t>when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true</a:t>
                </a:r>
                <a:r>
                  <a:rPr lang="de-DE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followed</a:t>
                </a:r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de-DE" dirty="0"/>
                  <a:t>:  non-deterministically execute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de-DE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de-DE" dirty="0"/>
                  <a:t>: </a:t>
                </a:r>
                <a:r>
                  <a:rPr lang="de-DE" dirty="0" err="1"/>
                  <a:t>repeat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l-GR" dirty="0"/>
                  <a:t> </a:t>
                </a:r>
                <a:r>
                  <a:rPr lang="de-DE" dirty="0"/>
                  <a:t>a finite, but non-</a:t>
                </a:r>
                <a:r>
                  <a:rPr lang="de-DE" dirty="0" err="1"/>
                  <a:t>deterministically</a:t>
                </a:r>
                <a:r>
                  <a:rPr lang="de-DE" dirty="0"/>
                  <a:t>, </a:t>
                </a:r>
                <a:r>
                  <a:rPr lang="de-DE" dirty="0" err="1"/>
                  <a:t>number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times</a:t>
                </a:r>
                <a:endParaRPr lang="de-DE" dirty="0"/>
              </a:p>
              <a:p>
                <a:pPr lvl="1"/>
                <a:endParaRPr lang="de-DE" dirty="0"/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F4EF64ED-EB5F-624D-A746-99B6138D15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661" y="3078249"/>
                <a:ext cx="8229600" cy="1007889"/>
              </a:xfrm>
              <a:blipFill>
                <a:blip r:embed="rId2"/>
                <a:stretch>
                  <a:fillRect l="-1233" t="-5000" r="-770" b="-2137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A6242AC-80E5-B04E-B5CD-39E585065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86580A8E-A278-DD4B-A44E-6D6B998ACA24}"/>
              </a:ext>
            </a:extLst>
          </p:cNvPr>
          <p:cNvGrpSpPr/>
          <p:nvPr/>
        </p:nvGrpSpPr>
        <p:grpSpPr>
          <a:xfrm>
            <a:off x="443583" y="1621864"/>
            <a:ext cx="7888588" cy="803023"/>
            <a:chOff x="446936" y="2779849"/>
            <a:chExt cx="7888588" cy="803023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5416283A-F8DD-9A48-9791-80B65F370B0F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(Syntax </a:t>
              </a:r>
              <a:r>
                <a:rPr lang="de-DE" sz="2378" spc="-59" dirty="0" err="1">
                  <a:solidFill>
                    <a:srgbClr val="FFFFFF"/>
                  </a:solidFill>
                  <a:latin typeface="Tahoma"/>
                  <a:cs typeface="Tahoma"/>
                </a:rPr>
                <a:t>of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lang="de-DE" sz="2378" spc="-59" dirty="0" err="1">
                  <a:solidFill>
                    <a:srgbClr val="FFFFFF"/>
                  </a:solidFill>
                  <a:latin typeface="Tahoma"/>
                  <a:cs typeface="Tahoma"/>
                </a:rPr>
                <a:t>programs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)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bject 5">
                  <a:extLst>
                    <a:ext uri="{FF2B5EF4-FFF2-40B4-BE49-F238E27FC236}">
                      <a16:creationId xmlns:a16="http://schemas.microsoft.com/office/drawing/2014/main" id="{D0B8D32A-B955-7C48-9F62-49DB113DB77D}"/>
                    </a:ext>
                  </a:extLst>
                </p:cNvPr>
                <p:cNvSpPr txBox="1"/>
                <p:nvPr/>
              </p:nvSpPr>
              <p:spPr>
                <a:xfrm>
                  <a:off x="446936" y="3161030"/>
                  <a:ext cx="7888588" cy="421842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400" b="0" dirty="0">
                      <a:ea typeface="Cambria Math" panose="02040503050406030204" pitchFamily="18" charset="0"/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∷=</m:t>
                      </m:r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↷</m:t>
                          </m:r>
                        </m:sup>
                      </m:sSup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∣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?∣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m:rPr>
                          <m:lit/>
                        </m:rP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∣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∣</m:t>
                      </m:r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de-DE" sz="2200" spc="-129" dirty="0">
                      <a:cs typeface="Tahoma"/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10" name="object 5">
                  <a:extLst>
                    <a:ext uri="{FF2B5EF4-FFF2-40B4-BE49-F238E27FC236}">
                      <a16:creationId xmlns:a16="http://schemas.microsoft.com/office/drawing/2014/main" id="{D0B8D32A-B955-7C48-9F62-49DB113DB7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936" y="3161030"/>
                  <a:ext cx="7888588" cy="421842"/>
                </a:xfrm>
                <a:prstGeom prst="rect">
                  <a:avLst/>
                </a:prstGeom>
                <a:blipFill>
                  <a:blip r:embed="rId3"/>
                  <a:stretch>
                    <a:fillRect b="-2285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8666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A76483-284E-1143-99DA-72E87EEDD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Translating</a:t>
            </a:r>
            <a:r>
              <a:rPr lang="de-DE" dirty="0"/>
              <a:t> </a:t>
            </a:r>
            <a:r>
              <a:rPr lang="de-DE" dirty="0" err="1"/>
              <a:t>epistemic</a:t>
            </a:r>
            <a:r>
              <a:rPr lang="de-DE" dirty="0"/>
              <a:t> </a:t>
            </a:r>
            <a:r>
              <a:rPr lang="de-DE" dirty="0" err="1"/>
              <a:t>operators</a:t>
            </a:r>
            <a:r>
              <a:rPr lang="de-DE" dirty="0"/>
              <a:t> in </a:t>
            </a:r>
            <a:r>
              <a:rPr lang="de-DE" dirty="0" err="1"/>
              <a:t>programs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B956060-2EBB-2947-8336-752804E392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simulated</a:t>
                </a:r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</a:p>
              <a:p>
                <a:endParaRPr lang="de-D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de-DE" sz="2000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de-DE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𝑠𝑒𝑒𝑠</m:t>
                                      </m:r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?</m:t>
                                      </m:r>
                                    </m:e>
                                  </m:d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∪</m:t>
                                  </m:r>
                                  <m:d>
                                    <m:d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de-DE" sz="2000" i="1" strike="sngStrike">
                                          <a:latin typeface="Cambria Math" panose="02040503050406030204" pitchFamily="18" charset="0"/>
                                        </a:rPr>
                                        <m:t>𝑠𝑒𝑒𝑠</m:t>
                                      </m:r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?;</m:t>
                                      </m:r>
                                      <m:sSubSup>
                                        <m:sSubSupPr>
                                          <m:ctrlP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de-DE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↷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;…;</m:t>
                              </m:r>
                              <m:d>
                                <m:d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𝑠𝑒𝑒𝑠</m:t>
                                  </m:r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e>
                              </m:d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d>
                                <m:d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de-DE" sz="2000" i="1" strike="sngStrike">
                                      <a:latin typeface="Cambria Math" panose="02040503050406030204" pitchFamily="18" charset="0"/>
                                    </a:rPr>
                                    <m:t>𝑠𝑒𝑒𝑠</m:t>
                                  </m:r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?;</m:t>
                                  </m:r>
                                  <m:sSubSup>
                                    <m:sSubSup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↷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de-DE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eqArr>
                                <m:eqArrPr>
                                  <m:ctrlPr>
                                    <a:rPr lang="de-DE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/>
                                <m:e>
                                  <m:r>
                                    <a:rPr lang="de-DE" sz="2000" b="0" i="1" dirty="0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eqArr>
                            </m:e>
                            <m:sub>
                              <m:r>
                                <a:rPr lang="de-DE" sz="2000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lim>
                      </m:limLow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B956060-2EBB-2947-8336-752804E392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E3341A-99CE-104C-9627-78A4A7C1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1F5DBB30-BF44-8949-BA7E-3D60F4375749}"/>
                  </a:ext>
                </a:extLst>
              </p:cNvPr>
              <p:cNvSpPr txBox="1"/>
              <p:nvPr/>
            </p:nvSpPr>
            <p:spPr>
              <a:xfrm>
                <a:off x="549667" y="2944104"/>
                <a:ext cx="44138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= all </a:t>
                </a:r>
                <a:r>
                  <a:rPr lang="de-DE" dirty="0" err="1"/>
                  <a:t>agents</a:t>
                </a:r>
                <a:r>
                  <a:rPr lang="de-DE" dirty="0"/>
                  <a:t> </a:t>
                </a:r>
                <a:r>
                  <a:rPr lang="de-DE" dirty="0" err="1"/>
                  <a:t>except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)</a:t>
                </a: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1F5DBB30-BF44-8949-BA7E-3D60F4375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67" y="2944104"/>
                <a:ext cx="4413870" cy="369332"/>
              </a:xfrm>
              <a:prstGeom prst="rect">
                <a:avLst/>
              </a:prstGeom>
              <a:blipFill>
                <a:blip r:embed="rId3"/>
                <a:stretch>
                  <a:fillRect l="-1149" t="-6452" b="-225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35F8E449-D521-9843-ADE8-49F74006D0DF}"/>
                  </a:ext>
                </a:extLst>
              </p:cNvPr>
              <p:cNvSpPr txBox="1"/>
              <p:nvPr/>
            </p:nvSpPr>
            <p:spPr>
              <a:xfrm>
                <a:off x="522171" y="3519883"/>
                <a:ext cx="7922316" cy="1784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000" dirty="0"/>
                  <a:t>Each </a:t>
                </a:r>
                <a:r>
                  <a:rPr lang="de-DE" sz="2000" dirty="0" err="1"/>
                  <a:t>component</a:t>
                </a:r>
                <a:r>
                  <a:rPr lang="de-DE" sz="2000" dirty="0"/>
                  <a:t> </a:t>
                </a:r>
                <a:r>
                  <a:rPr lang="de-DE" sz="2000" dirty="0" err="1"/>
                  <a:t>program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𝑠𝑒𝑒𝑠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?</m:t>
                            </m:r>
                          </m:e>
                        </m:d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sz="2000" i="1" strike="sngStrike">
                                <a:latin typeface="Cambria Math" panose="02040503050406030204" pitchFamily="18" charset="0"/>
                              </a:rPr>
                              <m:t>𝑠𝑒𝑒𝑠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?;</m:t>
                            </m:r>
                            <m:sSubSup>
                              <m:sSubSup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de-DE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↷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000" dirty="0" err="1"/>
                  <a:t>says</a:t>
                </a:r>
                <a:r>
                  <a:rPr lang="de-DE" sz="2000"/>
                  <a:t>: </a:t>
                </a:r>
                <a:br>
                  <a:rPr lang="de-DE" sz="2000"/>
                </a:br>
                <a:r>
                  <a:rPr lang="de-DE" sz="2000"/>
                  <a:t>can</a:t>
                </a:r>
                <a:r>
                  <a:rPr lang="de-DE" sz="2000" dirty="0"/>
                  <a:t> turn </a:t>
                </a:r>
                <a:r>
                  <a:rPr lang="de-DE" sz="2000" dirty="0" err="1"/>
                  <a:t>view</a:t>
                </a:r>
                <a:r>
                  <a:rPr lang="de-DE" sz="2000" dirty="0"/>
                  <a:t> </a:t>
                </a:r>
                <a:r>
                  <a:rPr lang="de-DE" sz="2000" dirty="0" err="1"/>
                  <a:t>of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iff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does</a:t>
                </a:r>
                <a:r>
                  <a:rPr lang="de-DE" sz="2000" dirty="0"/>
                  <a:t> not </a:t>
                </a:r>
                <a:r>
                  <a:rPr lang="de-DE" sz="2000" dirty="0" err="1"/>
                  <a:t>see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e-DE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000" dirty="0"/>
                  <a:t>Thus </a:t>
                </a:r>
                <a:r>
                  <a:rPr lang="de-DE" sz="2000" dirty="0" err="1"/>
                  <a:t>the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program</a:t>
                </a:r>
                <a:r>
                  <a:rPr lang="de-DE" sz="2000" dirty="0"/>
                  <a:t> </a:t>
                </a:r>
                <a:r>
                  <a:rPr lang="de-DE" sz="2000" dirty="0" err="1"/>
                  <a:t>may</a:t>
                </a:r>
                <a:r>
                  <a:rPr lang="de-DE" sz="2000" dirty="0"/>
                  <a:t> </a:t>
                </a:r>
                <a:r>
                  <a:rPr lang="de-DE" sz="2000" dirty="0" err="1"/>
                  <a:t>change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arbitrarily</a:t>
                </a:r>
                <a:r>
                  <a:rPr lang="de-DE" sz="2000" dirty="0"/>
                  <a:t> all </a:t>
                </a:r>
                <a:r>
                  <a:rPr lang="de-DE" sz="2000" dirty="0" err="1"/>
                  <a:t>agents</a:t>
                </a:r>
                <a:r>
                  <a:rPr lang="de-DE" sz="2000" dirty="0"/>
                  <a:t>, </a:t>
                </a:r>
                <a:r>
                  <a:rPr lang="de-DE" sz="2000" dirty="0" err="1"/>
                  <a:t>other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than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sz="2000" dirty="0"/>
                  <a:t>, </a:t>
                </a:r>
                <a:r>
                  <a:rPr lang="de-DE" sz="2000" dirty="0" err="1"/>
                  <a:t>that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cannot</a:t>
                </a:r>
                <a:r>
                  <a:rPr lang="de-DE" sz="2000" dirty="0"/>
                  <a:t> </a:t>
                </a:r>
                <a:r>
                  <a:rPr lang="de-DE" sz="2000" dirty="0" err="1"/>
                  <a:t>see</a:t>
                </a:r>
                <a:endParaRPr lang="de-DE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000" dirty="0" err="1"/>
                  <a:t>And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this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is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exactly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the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semantics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of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de-DE" sz="2000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35F8E449-D521-9843-ADE8-49F74006D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71" y="3519883"/>
                <a:ext cx="7922316" cy="1784078"/>
              </a:xfrm>
              <a:prstGeom prst="rect">
                <a:avLst/>
              </a:prstGeom>
              <a:blipFill>
                <a:blip r:embed="rId4"/>
                <a:stretch>
                  <a:fillRect l="-801" b="-49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128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75D6C6-2A4B-BA4C-B711-60DC12146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 </a:t>
            </a:r>
            <a:r>
              <a:rPr lang="de-DE" dirty="0" err="1"/>
              <a:t>checking</a:t>
            </a: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6A375A0-DF79-6F45-A572-AC6A4E9FC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39614C2-7178-C347-BB05-3DEC812B95F7}"/>
              </a:ext>
            </a:extLst>
          </p:cNvPr>
          <p:cNvGrpSpPr/>
          <p:nvPr/>
        </p:nvGrpSpPr>
        <p:grpSpPr>
          <a:xfrm>
            <a:off x="468313" y="1518760"/>
            <a:ext cx="7899653" cy="764086"/>
            <a:chOff x="615004" y="4956564"/>
            <a:chExt cx="7899653" cy="764086"/>
          </a:xfrm>
        </p:grpSpPr>
        <p:sp>
          <p:nvSpPr>
            <p:cNvPr id="6" name="object 19">
              <a:extLst>
                <a:ext uri="{FF2B5EF4-FFF2-40B4-BE49-F238E27FC236}">
                  <a16:creationId xmlns:a16="http://schemas.microsoft.com/office/drawing/2014/main" id="{FB189DF3-2351-C24E-B6B4-5E773F58F7A9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Observation 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p:sp>
          <p:nvSpPr>
            <p:cNvPr id="7" name="object 20">
              <a:extLst>
                <a:ext uri="{FF2B5EF4-FFF2-40B4-BE49-F238E27FC236}">
                  <a16:creationId xmlns:a16="http://schemas.microsoft.com/office/drawing/2014/main" id="{15A02812-2C92-E445-B879-D89CB0CBC97F}"/>
                </a:ext>
              </a:extLst>
            </p:cNvPr>
            <p:cNvSpPr txBox="1"/>
            <p:nvPr/>
          </p:nvSpPr>
          <p:spPr>
            <a:xfrm>
              <a:off x="615004" y="5378850"/>
              <a:ext cx="7888588" cy="341800"/>
            </a:xfrm>
            <a:prstGeom prst="rect">
              <a:avLst/>
            </a:prstGeom>
            <a:solidFill>
              <a:srgbClr val="FDF3F4"/>
            </a:solidFill>
          </p:spPr>
          <p:txBody>
            <a:bodyPr vert="horz" wrap="square" lIns="0" tIns="64174" rIns="0" bIns="0" rtlCol="0">
              <a:spAutoFit/>
            </a:bodyPr>
            <a:lstStyle/>
            <a:p>
              <a:r>
                <a:rPr lang="de-DE" dirty="0"/>
                <a:t>Model </a:t>
              </a:r>
              <a:r>
                <a:rPr lang="de-DE" dirty="0" err="1"/>
                <a:t>checking</a:t>
              </a:r>
              <a:r>
                <a:rPr lang="de-DE" dirty="0"/>
                <a:t> </a:t>
              </a:r>
              <a:r>
                <a:rPr lang="de-DE" dirty="0" err="1"/>
                <a:t>of</a:t>
              </a:r>
              <a:r>
                <a:rPr lang="de-DE" dirty="0"/>
                <a:t> PDL </a:t>
              </a:r>
              <a:r>
                <a:rPr lang="de-DE" dirty="0" err="1"/>
                <a:t>for</a:t>
              </a:r>
              <a:r>
                <a:rPr lang="de-DE" dirty="0"/>
                <a:t> </a:t>
              </a:r>
              <a:r>
                <a:rPr lang="de-DE" dirty="0" err="1"/>
                <a:t>cameras</a:t>
              </a:r>
              <a:r>
                <a:rPr lang="de-DE" dirty="0"/>
                <a:t> </a:t>
              </a:r>
              <a:r>
                <a:rPr lang="de-DE" dirty="0" err="1"/>
                <a:t>is</a:t>
              </a:r>
              <a:r>
                <a:rPr lang="de-DE" dirty="0"/>
                <a:t> PSPACE-</a:t>
              </a:r>
              <a:r>
                <a:rPr lang="de-DE" dirty="0" err="1"/>
                <a:t>complete</a:t>
              </a:r>
              <a:r>
                <a:rPr lang="de-DE" dirty="0"/>
                <a:t> </a:t>
              </a:r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8802C211-9AB7-4E4B-800B-BB6042B19721}"/>
              </a:ext>
            </a:extLst>
          </p:cNvPr>
          <p:cNvSpPr txBox="1"/>
          <p:nvPr/>
        </p:nvSpPr>
        <p:spPr>
          <a:xfrm>
            <a:off x="819150" y="3181350"/>
            <a:ext cx="214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Gasquet</a:t>
            </a:r>
            <a:r>
              <a:rPr lang="de-DE" dirty="0"/>
              <a:t> et al. 2014)</a:t>
            </a:r>
          </a:p>
        </p:txBody>
      </p:sp>
    </p:spTree>
    <p:extLst>
      <p:ext uri="{BB962C8B-B14F-4D97-AF65-F5344CB8AC3E}">
        <p14:creationId xmlns:p14="http://schemas.microsoft.com/office/powerpoint/2010/main" val="36177640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83FB91-673C-EA42-AC4A-BD7764369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Summary: Visual-</a:t>
            </a:r>
            <a:r>
              <a:rPr lang="de-DE" dirty="0" err="1"/>
              <a:t>epistemic</a:t>
            </a:r>
            <a:r>
              <a:rPr lang="de-DE" dirty="0"/>
              <a:t> </a:t>
            </a:r>
            <a:r>
              <a:rPr lang="de-DE" dirty="0" err="1"/>
              <a:t>reasoning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agents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ED52E6EB-97C4-4742-970E-67A33E1BD7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err="1"/>
                  <a:t>Epistemic</a:t>
                </a:r>
                <a:r>
                  <a:rPr lang="de-DE" dirty="0"/>
                  <a:t> </a:t>
                </a:r>
                <a:r>
                  <a:rPr lang="de-DE" dirty="0" err="1"/>
                  <a:t>language</a:t>
                </a:r>
                <a:r>
                  <a:rPr lang="de-DE" dirty="0"/>
                  <a:t> </a:t>
                </a:r>
                <a:r>
                  <a:rPr lang="de-DE" dirty="0" err="1"/>
                  <a:t>involving</a:t>
                </a:r>
                <a:r>
                  <a:rPr lang="de-DE" dirty="0"/>
                  <a:t> </a:t>
                </a:r>
                <a:r>
                  <a:rPr lang="de-DE" dirty="0" err="1"/>
                  <a:t>atomic</a:t>
                </a:r>
                <a:r>
                  <a:rPr lang="de-DE" dirty="0"/>
                  <a:t> </a:t>
                </a:r>
                <a:r>
                  <a:rPr lang="de-DE" dirty="0" err="1"/>
                  <a:t>propositions</a:t>
                </a:r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/>
                  <a:t>‘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dirty="0" err="1">
                        <a:latin typeface="Cambria Math" panose="02040503050406030204" pitchFamily="18" charset="0"/>
                      </a:rPr>
                      <m:t>𝑠𝑒𝑒𝑠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DE" dirty="0"/>
                  <a:t>’. </a:t>
                </a:r>
              </a:p>
              <a:p>
                <a:endParaRPr lang="de-DE" dirty="0"/>
              </a:p>
              <a:p>
                <a:r>
                  <a:rPr lang="de-DE" dirty="0" err="1"/>
                  <a:t>Semantics</a:t>
                </a:r>
                <a:r>
                  <a:rPr lang="de-DE" dirty="0"/>
                  <a:t> in </a:t>
                </a:r>
                <a:r>
                  <a:rPr lang="de-DE" dirty="0" err="1"/>
                  <a:t>geometric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Kripke</a:t>
                </a:r>
                <a:r>
                  <a:rPr lang="de-DE" dirty="0"/>
                  <a:t> </a:t>
                </a:r>
                <a:r>
                  <a:rPr lang="de-DE" dirty="0" err="1"/>
                  <a:t>models</a:t>
                </a:r>
                <a:r>
                  <a:rPr lang="de-DE" dirty="0"/>
                  <a:t>. </a:t>
                </a:r>
              </a:p>
              <a:p>
                <a:endParaRPr lang="de-DE" dirty="0"/>
              </a:p>
              <a:p>
                <a:r>
                  <a:rPr lang="de-DE" dirty="0"/>
                  <a:t>1D </a:t>
                </a:r>
                <a:r>
                  <a:rPr lang="de-DE" dirty="0" err="1"/>
                  <a:t>case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2D </a:t>
                </a:r>
                <a:r>
                  <a:rPr lang="de-DE" dirty="0" err="1"/>
                  <a:t>case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cameras</a:t>
                </a:r>
                <a:r>
                  <a:rPr lang="de-DE" dirty="0"/>
                  <a:t> (</a:t>
                </a:r>
                <a:r>
                  <a:rPr lang="de-DE" dirty="0" err="1"/>
                  <a:t>spectrum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vision</a:t>
                </a:r>
                <a:r>
                  <a:rPr lang="de-DE" dirty="0"/>
                  <a:t>): </a:t>
                </a:r>
              </a:p>
              <a:p>
                <a:pPr lvl="1"/>
                <a:r>
                  <a:rPr lang="de-DE" dirty="0"/>
                  <a:t>Finite </a:t>
                </a:r>
                <a:r>
                  <a:rPr lang="de-DE" dirty="0" err="1"/>
                  <a:t>abstraction</a:t>
                </a:r>
                <a:r>
                  <a:rPr lang="de-DE" dirty="0"/>
                  <a:t> in </a:t>
                </a:r>
                <a:r>
                  <a:rPr lang="de-DE" dirty="0" err="1"/>
                  <a:t>the</a:t>
                </a:r>
                <a:r>
                  <a:rPr lang="de-DE" dirty="0"/>
                  <a:t> 1D </a:t>
                </a:r>
                <a:r>
                  <a:rPr lang="de-DE" dirty="0" err="1"/>
                  <a:t>case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in </a:t>
                </a:r>
                <a:r>
                  <a:rPr lang="de-DE" dirty="0" err="1"/>
                  <a:t>the</a:t>
                </a:r>
                <a:r>
                  <a:rPr lang="de-DE" dirty="0"/>
                  <a:t> 2D </a:t>
                </a:r>
                <a:r>
                  <a:rPr lang="de-DE" dirty="0" err="1"/>
                  <a:t>case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cameras</a:t>
                </a:r>
                <a:r>
                  <a:rPr lang="de-DE" dirty="0"/>
                  <a:t> (</a:t>
                </a:r>
                <a:r>
                  <a:rPr lang="de-DE" dirty="0" err="1"/>
                  <a:t>spectrum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vision</a:t>
                </a:r>
                <a:r>
                  <a:rPr lang="de-DE" dirty="0"/>
                  <a:t>).</a:t>
                </a:r>
              </a:p>
              <a:p>
                <a:pPr lvl="1"/>
                <a:r>
                  <a:rPr lang="de-DE" dirty="0"/>
                  <a:t>Optimal PSPACE </a:t>
                </a:r>
                <a:r>
                  <a:rPr lang="de-DE" dirty="0" err="1"/>
                  <a:t>model</a:t>
                </a:r>
                <a:r>
                  <a:rPr lang="de-DE" dirty="0"/>
                  <a:t> </a:t>
                </a:r>
                <a:r>
                  <a:rPr lang="de-DE" dirty="0" err="1"/>
                  <a:t>checking</a:t>
                </a:r>
                <a:r>
                  <a:rPr lang="de-DE" dirty="0"/>
                  <a:t>. </a:t>
                </a:r>
              </a:p>
              <a:p>
                <a:pPr lvl="1"/>
                <a:endParaRPr lang="de-DE" dirty="0"/>
              </a:p>
              <a:p>
                <a:r>
                  <a:rPr lang="de-DE" dirty="0"/>
                  <a:t>Open </a:t>
                </a:r>
                <a:r>
                  <a:rPr lang="de-DE" dirty="0" err="1"/>
                  <a:t>problem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full</a:t>
                </a:r>
                <a:r>
                  <a:rPr lang="de-DE" dirty="0"/>
                  <a:t> 2D </a:t>
                </a:r>
                <a:r>
                  <a:rPr lang="de-DE" dirty="0" err="1"/>
                  <a:t>case</a:t>
                </a:r>
                <a:r>
                  <a:rPr lang="de-DE" dirty="0"/>
                  <a:t>: finite </a:t>
                </a:r>
                <a:r>
                  <a:rPr lang="de-DE" dirty="0" err="1"/>
                  <a:t>abstraction</a:t>
                </a:r>
                <a:r>
                  <a:rPr lang="de-DE" dirty="0"/>
                  <a:t>? 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ED52E6EB-97C4-4742-970E-67A33E1BD7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r="-309" b="-25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8ECAAE-F1BF-0243-AFEA-4420D43E2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82418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0D71D9-FD81-5F4B-B0FF-8938686DA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Future </a:t>
            </a:r>
            <a:r>
              <a:rPr lang="de-DE" dirty="0" err="1"/>
              <a:t>work</a:t>
            </a:r>
            <a:r>
              <a:rPr lang="de-DE" dirty="0"/>
              <a:t>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6D85B7-BA61-AA4A-A6EE-578361C93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Obstacles</a:t>
            </a:r>
            <a:r>
              <a:rPr lang="de-DE" dirty="0"/>
              <a:t> (</a:t>
            </a:r>
            <a:r>
              <a:rPr lang="de-DE" dirty="0" err="1"/>
              <a:t>occlusion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 err="1"/>
              <a:t>Moving</a:t>
            </a:r>
            <a:r>
              <a:rPr lang="de-DE" dirty="0"/>
              <a:t> </a:t>
            </a:r>
            <a:r>
              <a:rPr lang="de-DE" dirty="0" err="1"/>
              <a:t>agents</a:t>
            </a:r>
            <a:r>
              <a:rPr lang="de-DE" dirty="0"/>
              <a:t>/</a:t>
            </a:r>
            <a:r>
              <a:rPr lang="de-DE" dirty="0" err="1"/>
              <a:t>cameras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plane: </a:t>
            </a:r>
            <a:r>
              <a:rPr lang="de-DE" dirty="0" err="1"/>
              <a:t>mathematically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complex</a:t>
            </a:r>
            <a:r>
              <a:rPr lang="de-DE" dirty="0"/>
              <a:t>; finite </a:t>
            </a:r>
            <a:r>
              <a:rPr lang="de-DE" dirty="0" err="1"/>
              <a:t>abstractions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not </a:t>
            </a:r>
            <a:r>
              <a:rPr lang="de-DE" dirty="0" err="1"/>
              <a:t>work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Agents</a:t>
            </a:r>
            <a:r>
              <a:rPr lang="de-DE" dirty="0"/>
              <a:t>/</a:t>
            </a:r>
            <a:r>
              <a:rPr lang="de-DE" dirty="0" err="1"/>
              <a:t>cameras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3D </a:t>
            </a:r>
            <a:r>
              <a:rPr lang="de-DE" dirty="0" err="1"/>
              <a:t>space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C46786-4E29-3B49-9248-0F1ECD920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3479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F8068-47F3-FB49-8F22-F2C0A4F5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APPENDIX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DE2F61-51E6-2F41-94DC-439255C18A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800" dirty="0" err="1"/>
              <a:t>Uhhh</a:t>
            </a:r>
            <a:r>
              <a:rPr lang="de-DE" sz="800" dirty="0"/>
              <a:t>, a </a:t>
            </a:r>
            <a:r>
              <a:rPr lang="de-DE" sz="800" dirty="0" err="1"/>
              <a:t>lecture</a:t>
            </a:r>
            <a:r>
              <a:rPr lang="de-DE" sz="800" dirty="0"/>
              <a:t> </a:t>
            </a:r>
            <a:r>
              <a:rPr lang="de-DE" sz="800" dirty="0" err="1"/>
              <a:t>with</a:t>
            </a:r>
            <a:r>
              <a:rPr lang="de-DE" sz="800" dirty="0"/>
              <a:t> a </a:t>
            </a:r>
            <a:r>
              <a:rPr lang="de-DE" sz="800" dirty="0" err="1"/>
              <a:t>hoepfully</a:t>
            </a:r>
            <a:r>
              <a:rPr lang="de-DE" sz="800" dirty="0"/>
              <a:t> </a:t>
            </a:r>
            <a:r>
              <a:rPr lang="de-DE" sz="800" dirty="0" err="1"/>
              <a:t>useful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2AEB5C-44B2-0249-9B20-44F54DBF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6749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55249DA-4A2B-BD4F-9B92-F67A63EE3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D7C70A0-4133-504E-80E0-3CCF14841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M. </a:t>
            </a:r>
            <a:r>
              <a:rPr lang="de-DE" sz="2000" dirty="0" err="1"/>
              <a:t>Aiello</a:t>
            </a:r>
            <a:r>
              <a:rPr lang="de-DE" sz="2000" dirty="0"/>
              <a:t>, I. Pratt-Hartmann, </a:t>
            </a:r>
            <a:r>
              <a:rPr lang="de-DE" sz="2000" dirty="0" err="1"/>
              <a:t>and</a:t>
            </a:r>
            <a:r>
              <a:rPr lang="de-DE" sz="2000" dirty="0"/>
              <a:t> J. </a:t>
            </a:r>
            <a:r>
              <a:rPr lang="de-DE" sz="2000" dirty="0" err="1"/>
              <a:t>Benthem</a:t>
            </a:r>
            <a:r>
              <a:rPr lang="de-DE" sz="2000" dirty="0"/>
              <a:t>, </a:t>
            </a:r>
            <a:r>
              <a:rPr lang="de-DE" sz="2000" dirty="0" err="1"/>
              <a:t>editors</a:t>
            </a:r>
            <a:r>
              <a:rPr lang="de-DE" sz="2000" dirty="0"/>
              <a:t>. Handbook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Spatial</a:t>
            </a:r>
            <a:r>
              <a:rPr lang="de-DE" sz="2000" dirty="0"/>
              <a:t> </a:t>
            </a:r>
            <a:r>
              <a:rPr lang="de-DE" sz="2000" dirty="0" err="1"/>
              <a:t>Logics</a:t>
            </a:r>
            <a:r>
              <a:rPr lang="de-DE" sz="2000" dirty="0"/>
              <a:t>. Springer, 2007.</a:t>
            </a:r>
          </a:p>
          <a:p>
            <a:r>
              <a:rPr lang="de-DE" sz="2000" dirty="0"/>
              <a:t>P. </a:t>
            </a:r>
            <a:r>
              <a:rPr lang="de-DE" sz="2000" dirty="0" err="1"/>
              <a:t>Balbiani</a:t>
            </a:r>
            <a:r>
              <a:rPr lang="de-DE" sz="2000" dirty="0"/>
              <a:t>, O. </a:t>
            </a:r>
            <a:r>
              <a:rPr lang="de-DE" sz="2000" dirty="0" err="1"/>
              <a:t>Gasquet</a:t>
            </a:r>
            <a:r>
              <a:rPr lang="de-DE" sz="2000" dirty="0"/>
              <a:t>, </a:t>
            </a:r>
            <a:r>
              <a:rPr lang="de-DE" sz="2000" dirty="0" err="1"/>
              <a:t>and</a:t>
            </a:r>
            <a:r>
              <a:rPr lang="de-DE" sz="2000" dirty="0"/>
              <a:t> F. </a:t>
            </a:r>
            <a:r>
              <a:rPr lang="de-DE" sz="2000" dirty="0" err="1"/>
              <a:t>Schwarzentruber</a:t>
            </a:r>
            <a:r>
              <a:rPr lang="de-DE" sz="2000" dirty="0"/>
              <a:t>. </a:t>
            </a:r>
            <a:r>
              <a:rPr lang="de-DE" sz="2000" dirty="0" err="1"/>
              <a:t>Agents</a:t>
            </a:r>
            <a:r>
              <a:rPr lang="de-DE" sz="2000" dirty="0"/>
              <a:t> </a:t>
            </a:r>
            <a:r>
              <a:rPr lang="de-DE" sz="2000" dirty="0" err="1"/>
              <a:t>that</a:t>
            </a:r>
            <a:r>
              <a:rPr lang="de-DE" sz="2000" dirty="0"/>
              <a:t> </a:t>
            </a:r>
            <a:r>
              <a:rPr lang="de-DE" sz="2000" dirty="0" err="1"/>
              <a:t>look</a:t>
            </a:r>
            <a:r>
              <a:rPr lang="de-DE" sz="2000" dirty="0"/>
              <a:t> at </a:t>
            </a:r>
            <a:r>
              <a:rPr lang="de-DE" sz="2000" dirty="0" err="1"/>
              <a:t>one</a:t>
            </a:r>
            <a:r>
              <a:rPr lang="de-DE" sz="2000" dirty="0"/>
              <a:t> </a:t>
            </a:r>
            <a:r>
              <a:rPr lang="de-DE" sz="2000" dirty="0" err="1"/>
              <a:t>another</a:t>
            </a:r>
            <a:r>
              <a:rPr lang="de-DE" sz="2000" dirty="0"/>
              <a:t>. </a:t>
            </a:r>
            <a:r>
              <a:rPr lang="de-DE" sz="2000" dirty="0" err="1"/>
              <a:t>Logic</a:t>
            </a:r>
            <a:r>
              <a:rPr lang="de-DE" sz="2000" dirty="0"/>
              <a:t> Journal </a:t>
            </a:r>
            <a:r>
              <a:rPr lang="de-DE" sz="2000" dirty="0" err="1"/>
              <a:t>fo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IGPL, 21(3):438–467, 12 2012.</a:t>
            </a:r>
          </a:p>
          <a:p>
            <a:r>
              <a:rPr lang="de-DE" sz="2000" dirty="0"/>
              <a:t> P. Blackburn, M. de </a:t>
            </a:r>
            <a:r>
              <a:rPr lang="de-DE" sz="2000" dirty="0" err="1"/>
              <a:t>Rijke</a:t>
            </a:r>
            <a:r>
              <a:rPr lang="de-DE" sz="2000" dirty="0"/>
              <a:t>, </a:t>
            </a:r>
            <a:r>
              <a:rPr lang="de-DE" sz="2000" dirty="0" err="1"/>
              <a:t>and</a:t>
            </a:r>
            <a:r>
              <a:rPr lang="de-DE" sz="2000" dirty="0"/>
              <a:t> Y. </a:t>
            </a:r>
            <a:r>
              <a:rPr lang="de-DE" sz="2000" dirty="0" err="1"/>
              <a:t>Venema</a:t>
            </a:r>
            <a:r>
              <a:rPr lang="de-DE" sz="2000" dirty="0"/>
              <a:t>. Modal </a:t>
            </a:r>
            <a:r>
              <a:rPr lang="de-DE" sz="2000" dirty="0" err="1"/>
              <a:t>Logic</a:t>
            </a:r>
            <a:r>
              <a:rPr lang="de-DE" sz="2000" dirty="0"/>
              <a:t>, </a:t>
            </a:r>
            <a:r>
              <a:rPr lang="de-DE" sz="2000" dirty="0" err="1"/>
              <a:t>volume</a:t>
            </a:r>
            <a:r>
              <a:rPr lang="de-DE" sz="2000" dirty="0"/>
              <a:t> 53 </a:t>
            </a:r>
            <a:r>
              <a:rPr lang="de-DE" sz="2000" dirty="0" err="1"/>
              <a:t>of</a:t>
            </a:r>
            <a:r>
              <a:rPr lang="de-DE" sz="2000" dirty="0"/>
              <a:t> Cambridge </a:t>
            </a:r>
            <a:r>
              <a:rPr lang="de-DE" sz="2000" dirty="0" err="1"/>
              <a:t>Tracts</a:t>
            </a:r>
            <a:r>
              <a:rPr lang="de-DE" sz="2000" dirty="0"/>
              <a:t> in </a:t>
            </a:r>
            <a:r>
              <a:rPr lang="de-DE" sz="2000" dirty="0" err="1"/>
              <a:t>Theoretical</a:t>
            </a:r>
            <a:r>
              <a:rPr lang="de-DE" sz="2000" dirty="0"/>
              <a:t> Computer Science. Cambridge University Press, 2. </a:t>
            </a:r>
            <a:r>
              <a:rPr lang="de-DE" sz="2000" dirty="0" err="1"/>
              <a:t>edition</a:t>
            </a:r>
            <a:r>
              <a:rPr lang="de-DE" sz="2000" dirty="0"/>
              <a:t>, 2002.</a:t>
            </a:r>
          </a:p>
          <a:p>
            <a:r>
              <a:rPr lang="de-DE" sz="2000" dirty="0"/>
              <a:t>O. </a:t>
            </a:r>
            <a:r>
              <a:rPr lang="de-DE" sz="2000" dirty="0" err="1"/>
              <a:t>Gasquet</a:t>
            </a:r>
            <a:r>
              <a:rPr lang="de-DE" sz="2000" dirty="0"/>
              <a:t>, V. </a:t>
            </a:r>
            <a:r>
              <a:rPr lang="de-DE" sz="2000" dirty="0" err="1"/>
              <a:t>Goranko</a:t>
            </a:r>
            <a:r>
              <a:rPr lang="de-DE" sz="2000" dirty="0"/>
              <a:t>, </a:t>
            </a:r>
            <a:r>
              <a:rPr lang="de-DE" sz="2000" dirty="0" err="1"/>
              <a:t>and</a:t>
            </a:r>
            <a:r>
              <a:rPr lang="de-DE" sz="2000" dirty="0"/>
              <a:t> F. </a:t>
            </a:r>
            <a:r>
              <a:rPr lang="de-DE" sz="2000" dirty="0" err="1"/>
              <a:t>Schwarzentruber</a:t>
            </a:r>
            <a:r>
              <a:rPr lang="de-DE" sz="2000" dirty="0"/>
              <a:t>. Big </a:t>
            </a:r>
            <a:r>
              <a:rPr lang="de-DE" sz="2000" dirty="0" err="1"/>
              <a:t>brother</a:t>
            </a:r>
            <a:r>
              <a:rPr lang="de-DE" sz="2000" dirty="0"/>
              <a:t> </a:t>
            </a:r>
            <a:r>
              <a:rPr lang="de-DE" sz="2000" dirty="0" err="1"/>
              <a:t>logic</a:t>
            </a:r>
            <a:r>
              <a:rPr lang="de-DE" sz="2000" dirty="0"/>
              <a:t>: </a:t>
            </a:r>
            <a:r>
              <a:rPr lang="de-DE" sz="2000" dirty="0" err="1"/>
              <a:t>logical</a:t>
            </a:r>
            <a:r>
              <a:rPr lang="de-DE" sz="2000" dirty="0"/>
              <a:t> </a:t>
            </a:r>
            <a:r>
              <a:rPr lang="de-DE" sz="2000" dirty="0" err="1"/>
              <a:t>modeling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reasoning</a:t>
            </a:r>
            <a:r>
              <a:rPr lang="de-DE" sz="2000" dirty="0"/>
              <a:t> </a:t>
            </a:r>
            <a:r>
              <a:rPr lang="de-DE" sz="2000" dirty="0" err="1"/>
              <a:t>about</a:t>
            </a:r>
            <a:r>
              <a:rPr lang="de-DE" sz="2000" dirty="0"/>
              <a:t> </a:t>
            </a:r>
            <a:r>
              <a:rPr lang="de-DE" sz="2000" dirty="0" err="1"/>
              <a:t>agents</a:t>
            </a:r>
            <a:r>
              <a:rPr lang="de-DE" sz="2000" dirty="0"/>
              <a:t> </a:t>
            </a:r>
            <a:r>
              <a:rPr lang="de-DE" sz="2000" dirty="0" err="1"/>
              <a:t>equipped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surveillance</a:t>
            </a:r>
            <a:r>
              <a:rPr lang="de-DE" sz="2000" dirty="0"/>
              <a:t> </a:t>
            </a:r>
            <a:r>
              <a:rPr lang="de-DE" sz="2000" dirty="0" err="1"/>
              <a:t>cameras</a:t>
            </a:r>
            <a:r>
              <a:rPr lang="de-DE" sz="2000" dirty="0"/>
              <a:t> in </a:t>
            </a:r>
            <a:r>
              <a:rPr lang="de-DE" sz="2000" dirty="0" err="1"/>
              <a:t>the</a:t>
            </a:r>
            <a:r>
              <a:rPr lang="de-DE" sz="2000" dirty="0"/>
              <a:t> plane. In </a:t>
            </a:r>
            <a:r>
              <a:rPr lang="de-DE" sz="2000" dirty="0" err="1"/>
              <a:t>Proceedings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AAMAS ’14, 2014.</a:t>
            </a:r>
          </a:p>
          <a:p>
            <a:endParaRPr lang="de-DE" dirty="0"/>
          </a:p>
          <a:p>
            <a:endParaRPr lang="de-DE" dirty="0"/>
          </a:p>
          <a:p>
            <a:endParaRPr lang="de-DE" sz="12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68AD43-8B1C-514F-B234-58DEC2B0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0845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Color Convention in this course</a:t>
            </a:r>
            <a:br>
              <a:rPr lang="en-US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896321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dirty="0">
                <a:solidFill>
                  <a:srgbClr val="008380"/>
                </a:solidFill>
              </a:rPr>
              <a:t>Formulae, when occurring inline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Newly introduced terminology and definitions</a:t>
            </a:r>
            <a:endParaRPr lang="en-US" sz="2400" dirty="0"/>
          </a:p>
          <a:p>
            <a:r>
              <a:rPr lang="en-US" sz="2400" dirty="0"/>
              <a:t>Important </a:t>
            </a:r>
            <a:r>
              <a:rPr lang="en-US" sz="2400" dirty="0">
                <a:solidFill>
                  <a:srgbClr val="FF0000"/>
                </a:solidFill>
              </a:rPr>
              <a:t>results (observations, theorems) </a:t>
            </a:r>
            <a:r>
              <a:rPr lang="en-US" sz="2400" dirty="0"/>
              <a:t>as well as emphasizing some aspects </a:t>
            </a:r>
          </a:p>
          <a:p>
            <a:r>
              <a:rPr lang="en-US" sz="2400" dirty="0">
                <a:solidFill>
                  <a:srgbClr val="FF6600"/>
                </a:solidFill>
              </a:rPr>
              <a:t>Examples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00"/>
                </a:solidFill>
              </a:rPr>
              <a:t>are given </a:t>
            </a:r>
            <a:r>
              <a:rPr lang="en-US" sz="2400" dirty="0">
                <a:solidFill>
                  <a:srgbClr val="FF6600"/>
                </a:solidFill>
              </a:rPr>
              <a:t>with standard orange with possibly light orange frame </a:t>
            </a:r>
            <a:endParaRPr lang="en-US" sz="2400" dirty="0"/>
          </a:p>
          <a:p>
            <a:r>
              <a:rPr lang="en-US" sz="2400" dirty="0"/>
              <a:t>Comments and notes</a:t>
            </a:r>
            <a:endParaRPr lang="en-US" sz="2400" dirty="0">
              <a:solidFill>
                <a:srgbClr val="FFFF99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Algorithms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  <a:endParaRPr lang="en-US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BAAFD5B9-2240-C74E-985A-51F5F4D02490}"/>
              </a:ext>
            </a:extLst>
          </p:cNvPr>
          <p:cNvSpPr/>
          <p:nvPr/>
        </p:nvSpPr>
        <p:spPr>
          <a:xfrm>
            <a:off x="7089837" y="1628800"/>
            <a:ext cx="1578941" cy="420436"/>
          </a:xfrm>
          <a:prstGeom prst="roundRect">
            <a:avLst>
              <a:gd name="adj" fmla="val 10000"/>
            </a:avLst>
          </a:prstGeom>
          <a:solidFill>
            <a:srgbClr val="032EF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63748465-3E26-B944-A757-81EDF4AEA94E}"/>
              </a:ext>
            </a:extLst>
          </p:cNvPr>
          <p:cNvSpPr/>
          <p:nvPr/>
        </p:nvSpPr>
        <p:spPr>
          <a:xfrm>
            <a:off x="6004482" y="2501486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000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85C06C64-C341-E945-BDFC-427A6423E4EA}"/>
              </a:ext>
            </a:extLst>
          </p:cNvPr>
          <p:cNvSpPr/>
          <p:nvPr/>
        </p:nvSpPr>
        <p:spPr>
          <a:xfrm>
            <a:off x="6004482" y="3248913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C0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2F2F2C6F-544A-7949-A51C-10301530178B}"/>
              </a:ext>
            </a:extLst>
          </p:cNvPr>
          <p:cNvSpPr/>
          <p:nvPr/>
        </p:nvSpPr>
        <p:spPr>
          <a:xfrm>
            <a:off x="5983553" y="3786122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FF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EC1080D4-6F71-0A44-9E7C-2483D314596E}"/>
              </a:ext>
            </a:extLst>
          </p:cNvPr>
          <p:cNvSpPr/>
          <p:nvPr/>
        </p:nvSpPr>
        <p:spPr>
          <a:xfrm>
            <a:off x="6004482" y="4303844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92D05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5956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1DAD9B2-128E-F74C-B486-522F5B4DD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Main Scenario</a:t>
            </a:r>
            <a:br>
              <a:rPr lang="de-DE" dirty="0"/>
            </a:br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D2C3A8DF-7100-8241-8052-9EE56EE38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413594"/>
            <a:ext cx="5735040" cy="2771936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159E165-8B89-BC46-8E72-7F801E964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ABAD291-C38F-824D-B264-057554656CB8}"/>
              </a:ext>
            </a:extLst>
          </p:cNvPr>
          <p:cNvSpPr txBox="1"/>
          <p:nvPr/>
        </p:nvSpPr>
        <p:spPr>
          <a:xfrm>
            <a:off x="611560" y="4437112"/>
            <a:ext cx="792087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600" dirty="0" err="1"/>
              <a:t>Agents</a:t>
            </a:r>
            <a:r>
              <a:rPr lang="de-DE" sz="2600" dirty="0"/>
              <a:t> </a:t>
            </a:r>
            <a:r>
              <a:rPr lang="de-DE" sz="2600" dirty="0" err="1"/>
              <a:t>equipped</a:t>
            </a:r>
            <a:r>
              <a:rPr lang="de-DE" sz="2600" dirty="0"/>
              <a:t> </a:t>
            </a:r>
            <a:r>
              <a:rPr lang="de-DE" sz="2600" dirty="0" err="1"/>
              <a:t>with</a:t>
            </a:r>
            <a:r>
              <a:rPr lang="de-DE" sz="2600" dirty="0"/>
              <a:t> </a:t>
            </a:r>
            <a:r>
              <a:rPr lang="de-DE" sz="2600" dirty="0" err="1"/>
              <a:t>vision</a:t>
            </a:r>
            <a:r>
              <a:rPr lang="de-DE" sz="2600" dirty="0"/>
              <a:t> </a:t>
            </a:r>
            <a:r>
              <a:rPr lang="de-DE" sz="2600" dirty="0" err="1"/>
              <a:t>devices</a:t>
            </a:r>
            <a:r>
              <a:rPr lang="de-DE" sz="2600" dirty="0"/>
              <a:t>,  </a:t>
            </a:r>
            <a:r>
              <a:rPr lang="de-DE" sz="2600" dirty="0" err="1"/>
              <a:t>positioned</a:t>
            </a:r>
            <a:r>
              <a:rPr lang="de-DE" sz="2600" dirty="0"/>
              <a:t> in </a:t>
            </a:r>
            <a:r>
              <a:rPr lang="de-DE" sz="2600" dirty="0" err="1"/>
              <a:t>the</a:t>
            </a:r>
            <a:r>
              <a:rPr lang="de-DE" sz="2600" dirty="0"/>
              <a:t> plane / </a:t>
            </a:r>
            <a:r>
              <a:rPr lang="de-DE" sz="2600" dirty="0" err="1"/>
              <a:t>space</a:t>
            </a:r>
            <a:r>
              <a:rPr lang="de-DE" sz="2600" dirty="0"/>
              <a:t>, e.g. </a:t>
            </a:r>
            <a:r>
              <a:rPr lang="de-DE" sz="2600" dirty="0" err="1"/>
              <a:t>robots</a:t>
            </a:r>
            <a:r>
              <a:rPr lang="de-DE" sz="2600" dirty="0"/>
              <a:t> </a:t>
            </a:r>
            <a:r>
              <a:rPr lang="de-DE" sz="2600" dirty="0" err="1"/>
              <a:t>that</a:t>
            </a:r>
            <a:r>
              <a:rPr lang="de-DE" sz="2600" dirty="0"/>
              <a:t> </a:t>
            </a:r>
            <a:r>
              <a:rPr lang="de-DE" sz="2600" dirty="0" err="1"/>
              <a:t>cooperate</a:t>
            </a:r>
            <a:endParaRPr lang="de-DE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600" dirty="0" err="1"/>
              <a:t>Aim</a:t>
            </a:r>
            <a:r>
              <a:rPr lang="de-DE" sz="2600" dirty="0"/>
              <a:t>: </a:t>
            </a:r>
            <a:r>
              <a:rPr lang="de-DE" sz="2600" dirty="0" err="1"/>
              <a:t>Represent</a:t>
            </a:r>
            <a:r>
              <a:rPr lang="de-DE" sz="2600" dirty="0"/>
              <a:t> </a:t>
            </a:r>
            <a:r>
              <a:rPr lang="de-DE" sz="2600" dirty="0" err="1"/>
              <a:t>and</a:t>
            </a:r>
            <a:r>
              <a:rPr lang="de-DE" sz="2600" dirty="0"/>
              <a:t> </a:t>
            </a:r>
            <a:r>
              <a:rPr lang="de-DE" sz="2600" dirty="0" err="1"/>
              <a:t>compute</a:t>
            </a:r>
            <a:r>
              <a:rPr lang="de-DE" sz="2600" dirty="0"/>
              <a:t> </a:t>
            </a:r>
            <a:r>
              <a:rPr lang="de-DE" sz="2600" dirty="0" err="1"/>
              <a:t>visual-epistemic</a:t>
            </a:r>
            <a:r>
              <a:rPr lang="de-DE" sz="2600" dirty="0"/>
              <a:t> </a:t>
            </a:r>
            <a:r>
              <a:rPr lang="de-DE" sz="2600" dirty="0" err="1"/>
              <a:t>reasoning</a:t>
            </a:r>
            <a:r>
              <a:rPr lang="de-DE" sz="2600" dirty="0"/>
              <a:t> </a:t>
            </a:r>
            <a:r>
              <a:rPr lang="de-DE" sz="2600" dirty="0" err="1"/>
              <a:t>of</a:t>
            </a:r>
            <a:r>
              <a:rPr lang="de-DE" sz="2600" dirty="0"/>
              <a:t> </a:t>
            </a:r>
            <a:r>
              <a:rPr lang="de-DE" sz="2600" dirty="0" err="1"/>
              <a:t>agents</a:t>
            </a:r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43520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02C2A3-55E5-E443-9AF2-BE43CB240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Spatial</a:t>
            </a:r>
            <a:r>
              <a:rPr lang="de-DE" dirty="0"/>
              <a:t> </a:t>
            </a:r>
            <a:r>
              <a:rPr lang="de-DE" dirty="0" err="1"/>
              <a:t>reasoning</a:t>
            </a:r>
            <a:r>
              <a:rPr lang="de-DE" dirty="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88A761C-2C87-7E4E-9AF0-FCFFB5B19D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err="1"/>
                  <a:t>Kripke</a:t>
                </a:r>
                <a:r>
                  <a:rPr lang="de-DE" dirty="0"/>
                  <a:t> </a:t>
                </a:r>
                <a:r>
                  <a:rPr lang="de-DE" dirty="0" err="1"/>
                  <a:t>models</a:t>
                </a:r>
                <a:r>
                  <a:rPr lang="de-DE" dirty="0"/>
                  <a:t>/</a:t>
                </a:r>
                <a:r>
                  <a:rPr lang="de-DE" dirty="0" err="1"/>
                  <a:t>epistemic</a:t>
                </a:r>
                <a:r>
                  <a:rPr lang="de-DE" dirty="0"/>
                  <a:t> </a:t>
                </a:r>
                <a:r>
                  <a:rPr lang="de-DE" dirty="0" err="1"/>
                  <a:t>models</a:t>
                </a:r>
                <a:r>
                  <a:rPr lang="de-DE" dirty="0"/>
                  <a:t>: </a:t>
                </a:r>
                <a:r>
                  <a:rPr lang="de-DE" dirty="0" err="1"/>
                  <a:t>abstract</a:t>
                </a:r>
                <a:r>
                  <a:rPr lang="de-DE" dirty="0"/>
                  <a:t> </a:t>
                </a:r>
                <a:r>
                  <a:rPr lang="de-DE" dirty="0" err="1"/>
                  <a:t>notion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possible</a:t>
                </a:r>
                <a:r>
                  <a:rPr lang="de-DE" dirty="0"/>
                  <a:t> </a:t>
                </a:r>
                <a:r>
                  <a:rPr lang="de-DE" dirty="0" err="1"/>
                  <a:t>world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accessibility</a:t>
                </a:r>
                <a:r>
                  <a:rPr lang="de-DE" dirty="0"/>
                  <a:t> </a:t>
                </a:r>
              </a:p>
              <a:p>
                <a:pPr marL="457200" lvl="1" indent="0">
                  <a:buNone/>
                </a:pPr>
                <a:endParaRPr lang="de-DE" dirty="0"/>
              </a:p>
              <a:p>
                <a:r>
                  <a:rPr lang="de-DE" dirty="0"/>
                  <a:t>But </a:t>
                </a:r>
                <a:r>
                  <a:rPr lang="de-DE" dirty="0" err="1"/>
                  <a:t>agents</a:t>
                </a:r>
                <a:r>
                  <a:rPr lang="de-DE" dirty="0"/>
                  <a:t> </a:t>
                </a:r>
                <a:r>
                  <a:rPr lang="de-DE" dirty="0" err="1"/>
                  <a:t>usally</a:t>
                </a:r>
                <a:r>
                  <a:rPr lang="de-DE" dirty="0"/>
                  <a:t> </a:t>
                </a:r>
                <a:r>
                  <a:rPr lang="de-DE" dirty="0" err="1"/>
                  <a:t>act</a:t>
                </a:r>
                <a:r>
                  <a:rPr lang="de-DE" dirty="0"/>
                  <a:t> in </a:t>
                </a:r>
                <a:r>
                  <a:rPr lang="de-DE" dirty="0" err="1"/>
                  <a:t>space</a:t>
                </a:r>
                <a:r>
                  <a:rPr lang="de-DE" dirty="0"/>
                  <a:t> (</a:t>
                </a:r>
                <a:r>
                  <a:rPr lang="de-DE" dirty="0" err="1"/>
                  <a:t>and</a:t>
                </a:r>
                <a:r>
                  <a:rPr lang="de-DE" dirty="0"/>
                  <a:t> time)</a:t>
                </a:r>
              </a:p>
              <a:p>
                <a:pPr lvl="1"/>
                <a:r>
                  <a:rPr lang="de-DE" dirty="0" err="1"/>
                  <a:t>Should</a:t>
                </a:r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accounted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endParaRPr lang="de-DE" dirty="0"/>
              </a:p>
              <a:p>
                <a:pPr lvl="1"/>
                <a:r>
                  <a:rPr lang="de-DE" dirty="0"/>
                  <a:t> The </a:t>
                </a:r>
                <a:r>
                  <a:rPr lang="de-DE" dirty="0" err="1"/>
                  <a:t>approach</a:t>
                </a:r>
                <a:r>
                  <a:rPr lang="de-DE" dirty="0"/>
                  <a:t> </a:t>
                </a:r>
                <a:r>
                  <a:rPr lang="de-DE" dirty="0" err="1"/>
                  <a:t>discussed</a:t>
                </a:r>
                <a:r>
                  <a:rPr lang="de-DE" dirty="0"/>
                  <a:t> </a:t>
                </a:r>
                <a:r>
                  <a:rPr lang="de-DE" dirty="0" err="1"/>
                  <a:t>here</a:t>
                </a:r>
                <a:r>
                  <a:rPr lang="de-DE" dirty="0"/>
                  <a:t> </a:t>
                </a:r>
                <a:r>
                  <a:rPr lang="de-DE" dirty="0" err="1"/>
                  <a:t>does</a:t>
                </a:r>
                <a:r>
                  <a:rPr lang="de-DE" dirty="0"/>
                  <a:t> </a:t>
                </a:r>
                <a:r>
                  <a:rPr lang="de-DE" dirty="0" err="1"/>
                  <a:t>this</a:t>
                </a:r>
                <a:r>
                  <a:rPr lang="de-DE" dirty="0"/>
                  <a:t> </a:t>
                </a:r>
                <a:r>
                  <a:rPr lang="de-DE" dirty="0" err="1"/>
                  <a:t>within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semantics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specific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form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dirty="0" err="1" smtClean="0">
                        <a:latin typeface="Cambria Math" panose="02040503050406030204" pitchFamily="18" charset="0"/>
                      </a:rPr>
                      <m:t>𝑠𝑒𝑒𝑠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Leads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ability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express (qualitative9 </a:t>
                </a:r>
                <a:r>
                  <a:rPr lang="de-DE" dirty="0" err="1"/>
                  <a:t>spatial</a:t>
                </a:r>
                <a:r>
                  <a:rPr lang="de-DE" dirty="0"/>
                  <a:t> </a:t>
                </a:r>
                <a:r>
                  <a:rPr lang="de-DE" dirty="0" err="1"/>
                  <a:t>notions</a:t>
                </a:r>
                <a:r>
                  <a:rPr lang="de-DE" dirty="0"/>
                  <a:t> </a:t>
                </a:r>
              </a:p>
              <a:p>
                <a:endParaRPr lang="de-DE" dirty="0"/>
              </a:p>
              <a:p>
                <a:r>
                  <a:rPr lang="de-DE" dirty="0" err="1"/>
                  <a:t>Spatial</a:t>
                </a:r>
                <a:r>
                  <a:rPr lang="de-DE" dirty="0"/>
                  <a:t> </a:t>
                </a:r>
                <a:r>
                  <a:rPr lang="de-DE" dirty="0" err="1"/>
                  <a:t>Reasoning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spatial</a:t>
                </a:r>
                <a:r>
                  <a:rPr lang="de-DE" dirty="0"/>
                  <a:t> </a:t>
                </a:r>
                <a:r>
                  <a:rPr lang="de-DE" dirty="0" err="1"/>
                  <a:t>logics</a:t>
                </a:r>
                <a:r>
                  <a:rPr lang="de-DE" dirty="0"/>
                  <a:t> (temporal </a:t>
                </a:r>
                <a:r>
                  <a:rPr lang="de-DE" dirty="0" err="1"/>
                  <a:t>logics</a:t>
                </a:r>
                <a:r>
                  <a:rPr lang="de-DE" dirty="0"/>
                  <a:t>, se </a:t>
                </a:r>
                <a:r>
                  <a:rPr lang="de-DE" dirty="0" err="1"/>
                  <a:t>next</a:t>
                </a:r>
                <a:r>
                  <a:rPr lang="de-DE" dirty="0"/>
                  <a:t> </a:t>
                </a:r>
                <a:r>
                  <a:rPr lang="de-DE" dirty="0" err="1"/>
                  <a:t>lecture</a:t>
                </a:r>
                <a:r>
                  <a:rPr lang="de-DE" dirty="0"/>
                  <a:t> </a:t>
                </a:r>
                <a:r>
                  <a:rPr lang="de-DE" dirty="0" err="1"/>
                  <a:t>next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ime</a:t>
                </a:r>
                <a:r>
                  <a:rPr lang="de-DE" dirty="0"/>
                  <a:t>) </a:t>
                </a:r>
                <a:r>
                  <a:rPr lang="de-DE" dirty="0" err="1"/>
                  <a:t>is</a:t>
                </a:r>
                <a:r>
                  <a:rPr lang="de-DE" dirty="0"/>
                  <a:t> a </a:t>
                </a:r>
                <a:r>
                  <a:rPr lang="de-DE" dirty="0" err="1"/>
                  <a:t>huge</a:t>
                </a:r>
                <a:r>
                  <a:rPr lang="de-DE" dirty="0"/>
                  <a:t> </a:t>
                </a:r>
                <a:r>
                  <a:rPr lang="de-DE" dirty="0" err="1"/>
                  <a:t>topic</a:t>
                </a:r>
                <a:r>
                  <a:rPr lang="de-DE" dirty="0"/>
                  <a:t>  (</a:t>
                </a:r>
                <a:r>
                  <a:rPr lang="de-DE" dirty="0" err="1"/>
                  <a:t>see</a:t>
                </a:r>
                <a:r>
                  <a:rPr lang="de-DE" dirty="0"/>
                  <a:t> (</a:t>
                </a:r>
                <a:r>
                  <a:rPr lang="de-DE" dirty="0" err="1"/>
                  <a:t>Aiello</a:t>
                </a:r>
                <a:r>
                  <a:rPr lang="de-DE" dirty="0"/>
                  <a:t> et al, 2007))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88A761C-2C87-7E4E-9AF0-FCFFB5B19D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r="-1080" b="-81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83CBA30-86DA-DC4F-8005-819B71395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353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21772B6-86A5-BB47-B31C-00D0347A7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MoDeling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8AF3A5C-A3C6-D941-AF74-AF6F6BBA2E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5A8963-D545-DA46-B534-CCEE86669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5735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F96C2D04-3709-7945-B453-CEC39C1A4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Modeling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D607E761-D650-1245-8EEB-4730082F83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1808" y="1196752"/>
            <a:ext cx="3801295" cy="3715552"/>
          </a:xfrm>
        </p:spPr>
      </p:pic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CB83D1B3-A812-DC4F-B5BA-1536C90EF5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/>
              <a:t>Assumptions</a:t>
            </a:r>
            <a:r>
              <a:rPr lang="de-DE" dirty="0"/>
              <a:t> (</a:t>
            </a:r>
            <a:r>
              <a:rPr lang="de-DE" dirty="0" err="1"/>
              <a:t>common</a:t>
            </a:r>
            <a:r>
              <a:rPr lang="de-DE" dirty="0"/>
              <a:t> </a:t>
            </a:r>
            <a:r>
              <a:rPr lang="de-DE" dirty="0" err="1"/>
              <a:t>knowledge</a:t>
            </a:r>
            <a:r>
              <a:rPr lang="de-DE" dirty="0"/>
              <a:t>)</a:t>
            </a:r>
          </a:p>
          <a:p>
            <a:r>
              <a:rPr lang="de-DE" dirty="0" err="1"/>
              <a:t>Agents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transparent </a:t>
            </a:r>
            <a:r>
              <a:rPr lang="de-DE" dirty="0" err="1"/>
              <a:t>points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plane </a:t>
            </a:r>
          </a:p>
          <a:p>
            <a:r>
              <a:rPr lang="de-DE" dirty="0"/>
              <a:t>All </a:t>
            </a:r>
            <a:r>
              <a:rPr lang="de-DE" dirty="0" err="1"/>
              <a:t>objects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interest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agents</a:t>
            </a:r>
            <a:r>
              <a:rPr lang="de-DE" dirty="0"/>
              <a:t> </a:t>
            </a:r>
          </a:p>
          <a:p>
            <a:r>
              <a:rPr lang="de-DE" dirty="0" err="1"/>
              <a:t>Agents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infinite </a:t>
            </a:r>
            <a:r>
              <a:rPr lang="de-DE" dirty="0" err="1"/>
              <a:t>sectors</a:t>
            </a:r>
            <a:r>
              <a:rPr lang="de-DE" dirty="0"/>
              <a:t> </a:t>
            </a:r>
          </a:p>
          <a:p>
            <a:r>
              <a:rPr lang="de-DE" dirty="0" err="1"/>
              <a:t>Angles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vision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same</a:t>
            </a:r>
          </a:p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obstacles</a:t>
            </a:r>
            <a:r>
              <a:rPr lang="de-DE" dirty="0"/>
              <a:t> (</a:t>
            </a:r>
            <a:r>
              <a:rPr lang="de-DE" dirty="0" err="1"/>
              <a:t>yet</a:t>
            </a:r>
            <a:r>
              <a:rPr lang="de-DE" dirty="0"/>
              <a:t>)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DBEC9E-3E9D-2545-94A1-DA44F252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1F6D15D-0D96-CF4A-84E4-1568C6C10F9B}"/>
              </a:ext>
            </a:extLst>
          </p:cNvPr>
          <p:cNvSpPr txBox="1"/>
          <p:nvPr/>
        </p:nvSpPr>
        <p:spPr>
          <a:xfrm>
            <a:off x="539799" y="5160802"/>
            <a:ext cx="3945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agent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a </a:t>
            </a:r>
            <a:r>
              <a:rPr lang="de-DE" dirty="0" err="1"/>
              <a:t>sector</a:t>
            </a:r>
            <a:r>
              <a:rPr lang="de-DE" dirty="0"/>
              <a:t> (</a:t>
            </a:r>
            <a:r>
              <a:rPr lang="de-DE" dirty="0" err="1"/>
              <a:t>cone</a:t>
            </a:r>
            <a:r>
              <a:rPr lang="de-DE" dirty="0"/>
              <a:t>)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vision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012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7462F3-829A-564F-AAE7-382E8EF04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Possible</a:t>
            </a:r>
            <a:r>
              <a:rPr lang="de-DE" dirty="0"/>
              <a:t> </a:t>
            </a:r>
            <a:r>
              <a:rPr lang="de-DE" dirty="0" err="1"/>
              <a:t>Worlds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FE16EE8-A9E0-1648-B1C0-B199210DE8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2275"/>
                <a:ext cx="8229600" cy="50323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set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unit</a:t>
                </a:r>
                <a:r>
                  <a:rPr lang="de-DE" dirty="0"/>
                  <a:t> </a:t>
                </a:r>
                <a:r>
                  <a:rPr lang="de-DE" dirty="0" err="1"/>
                  <a:t>vetors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FE16EE8-A9E0-1648-B1C0-B199210DE8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2275"/>
                <a:ext cx="8229600" cy="503239"/>
              </a:xfrm>
              <a:blipFill>
                <a:blip r:embed="rId2"/>
                <a:stretch>
                  <a:fillRect l="-309" t="-10000" b="-3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089106-BAC1-DE47-9FA0-26939DDA0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9BEA812-6118-2741-8572-FD0D00D5A8E6}"/>
              </a:ext>
            </a:extLst>
          </p:cNvPr>
          <p:cNvGrpSpPr/>
          <p:nvPr/>
        </p:nvGrpSpPr>
        <p:grpSpPr>
          <a:xfrm>
            <a:off x="485117" y="1984812"/>
            <a:ext cx="7909964" cy="2011582"/>
            <a:chOff x="446936" y="2779849"/>
            <a:chExt cx="7909964" cy="2011582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C589F8EC-A536-D94E-970A-46F0D56D2DD5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bject 5">
                  <a:extLst>
                    <a:ext uri="{FF2B5EF4-FFF2-40B4-BE49-F238E27FC236}">
                      <a16:creationId xmlns:a16="http://schemas.microsoft.com/office/drawing/2014/main" id="{18DA3C56-768F-9C4A-9104-3C9B0FF92C35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1602550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A </a:t>
                  </a:r>
                  <a:r>
                    <a:rPr lang="de-DE" sz="2200" spc="-119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geometrical possible world is a tuple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=(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𝑝𝑜𝑠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𝑑𝑖𝑟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) </m:t>
                      </m:r>
                    </m:oMath>
                  </a14:m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where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: </a:t>
                  </a:r>
                  <a:endParaRPr lang="de-DE" sz="220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𝑝𝑜𝑠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: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𝐴𝑔𝑡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→</m:t>
                      </m:r>
                      <m:sSup>
                        <m:sSupPr>
                          <m:ctrlP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𝑑𝑖𝑟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: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𝐴𝑔𝑡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→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𝑈</m:t>
                      </m:r>
                    </m:oMath>
                  </a14:m>
                  <a:endParaRPr lang="de-DE" sz="220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 err="1">
                      <a:cs typeface="Tahoma"/>
                    </a:rPr>
                    <a:t>Remember</a:t>
                  </a:r>
                  <a:r>
                    <a:rPr lang="de-DE" sz="2200" spc="-129" dirty="0">
                      <a:cs typeface="Tahoma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de-DE" sz="2200" i="1" spc="-129" dirty="0" smtClean="0">
                          <a:latin typeface="Cambria Math" panose="02040503050406030204" pitchFamily="18" charset="0"/>
                          <a:cs typeface="Tahoma"/>
                        </a:rPr>
                        <m:t>𝐴𝑔𝑡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= </a:t>
                  </a:r>
                  <a:r>
                    <a:rPr lang="de-DE" sz="2200" spc="-129" dirty="0" err="1">
                      <a:cs typeface="Tahoma"/>
                    </a:rPr>
                    <a:t>set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of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agents</a:t>
                  </a:r>
                  <a:r>
                    <a:rPr lang="de-DE" sz="2200" spc="-129" dirty="0">
                      <a:cs typeface="Tahoma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object 5">
                  <a:extLst>
                    <a:ext uri="{FF2B5EF4-FFF2-40B4-BE49-F238E27FC236}">
                      <a16:creationId xmlns:a16="http://schemas.microsoft.com/office/drawing/2014/main" id="{18DA3C56-768F-9C4A-9104-3C9B0FF92C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1602550"/>
                </a:xfrm>
                <a:prstGeom prst="rect">
                  <a:avLst/>
                </a:prstGeom>
                <a:blipFill>
                  <a:blip r:embed="rId3"/>
                  <a:stretch>
                    <a:fillRect l="-965" t="-2362" b="-944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5F610391-0E4F-9D46-9F91-42E13E59D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1601" y="4357030"/>
            <a:ext cx="2783480" cy="19636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81C21F2D-A445-6F42-9D74-DFB09C5D3AF1}"/>
                  </a:ext>
                </a:extLst>
              </p:cNvPr>
              <p:cNvSpPr txBox="1"/>
              <p:nvPr/>
            </p:nvSpPr>
            <p:spPr>
              <a:xfrm>
                <a:off x="611560" y="4440294"/>
                <a:ext cx="4766211" cy="1797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𝑑𝑖𝑟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bisector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sector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vision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angle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de-DE" dirty="0"/>
              </a:p>
              <a:p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de-DE" dirty="0"/>
                  <a:t>: </a:t>
                </a:r>
                <a:r>
                  <a:rPr lang="de-DE" dirty="0" err="1"/>
                  <a:t>closed</a:t>
                </a:r>
                <a:r>
                  <a:rPr lang="de-DE" dirty="0"/>
                  <a:t> </a:t>
                </a:r>
                <a:r>
                  <a:rPr lang="de-DE" dirty="0" err="1"/>
                  <a:t>sector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vertex</a:t>
                </a:r>
                <a:r>
                  <a:rPr lang="de-DE" dirty="0"/>
                  <a:t> at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point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de-DE" dirty="0"/>
                  <a:t>, angle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de-DE" dirty="0"/>
                  <a:t> and </a:t>
                </a:r>
                <a:r>
                  <a:rPr lang="de-DE" dirty="0" err="1"/>
                  <a:t>bisector</a:t>
                </a:r>
                <a:r>
                  <a:rPr lang="de-DE" dirty="0"/>
                  <a:t> in </a:t>
                </a:r>
                <a:r>
                  <a:rPr lang="de-DE" dirty="0" err="1"/>
                  <a:t>direction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de-DE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The </a:t>
                </a:r>
                <a:r>
                  <a:rPr lang="de-DE" dirty="0" err="1"/>
                  <a:t>region</a:t>
                </a:r>
                <a:r>
                  <a:rPr lang="de-DE" dirty="0"/>
                  <a:t> </a:t>
                </a:r>
                <a:r>
                  <a:rPr lang="de-DE" dirty="0" err="1"/>
                  <a:t>seen</a:t>
                </a:r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𝑝𝑜𝑠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𝑑𝑖𝑟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81C21F2D-A445-6F42-9D74-DFB09C5D3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440294"/>
                <a:ext cx="4766211" cy="1797159"/>
              </a:xfrm>
              <a:prstGeom prst="rect">
                <a:avLst/>
              </a:prstGeom>
              <a:blipFill>
                <a:blip r:embed="rId5"/>
                <a:stretch>
                  <a:fillRect l="-798" t="-1399" b="-34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9212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7462F3-829A-564F-AAE7-382E8EF04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 </a:t>
            </a:r>
            <a:r>
              <a:rPr lang="de-DE" dirty="0" err="1"/>
              <a:t>agent</a:t>
            </a:r>
            <a:r>
              <a:rPr lang="de-DE" dirty="0"/>
              <a:t> </a:t>
            </a:r>
            <a:r>
              <a:rPr lang="de-DE" dirty="0" err="1"/>
              <a:t>sees</a:t>
            </a:r>
            <a:r>
              <a:rPr lang="de-DE" dirty="0"/>
              <a:t> </a:t>
            </a:r>
            <a:r>
              <a:rPr lang="de-DE" dirty="0" err="1"/>
              <a:t>another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089106-BAC1-DE47-9FA0-26939DDA0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9BEA812-6118-2741-8572-FD0D00D5A8E6}"/>
              </a:ext>
            </a:extLst>
          </p:cNvPr>
          <p:cNvGrpSpPr/>
          <p:nvPr/>
        </p:nvGrpSpPr>
        <p:grpSpPr>
          <a:xfrm>
            <a:off x="436664" y="1303228"/>
            <a:ext cx="7909964" cy="840555"/>
            <a:chOff x="446936" y="2779849"/>
            <a:chExt cx="7909964" cy="84055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C589F8EC-A536-D94E-970A-46F0D56D2DD5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bject 5">
                  <a:extLst>
                    <a:ext uri="{FF2B5EF4-FFF2-40B4-BE49-F238E27FC236}">
                      <a16:creationId xmlns:a16="http://schemas.microsoft.com/office/drawing/2014/main" id="{18DA3C56-768F-9C4A-9104-3C9B0FF92C35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431523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𝑎</m:t>
                      </m:r>
                    </m:oMath>
                  </a14:m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sees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𝑏</m:t>
                      </m:r>
                    </m:oMath>
                  </a14:m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in </a:t>
                  </a:r>
                  <a14:m>
                    <m:oMath xmlns:m="http://schemas.openxmlformats.org/officeDocument/2006/math"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=(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𝑝𝑜𝑠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,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𝑑𝑖𝑟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iff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𝑝𝑜𝑠</m:t>
                      </m:r>
                      <m:d>
                        <m:dPr>
                          <m:ctrlP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𝑏</m:t>
                          </m:r>
                        </m:e>
                      </m:d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∈</m:t>
                      </m:r>
                      <m:sSub>
                        <m:sSubPr>
                          <m:ctrlP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𝐶</m:t>
                          </m:r>
                        </m:e>
                        <m:sub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𝑝𝑜𝑠</m:t>
                          </m:r>
                          <m:d>
                            <m:dPr>
                              <m:ctrlPr>
                                <a:rPr lang="de-DE" sz="2200" b="0" i="1" spc="-10" smtClean="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r>
                                <a:rPr lang="de-DE" sz="2200" b="0" i="1" spc="-10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𝑎</m:t>
                              </m:r>
                            </m:e>
                          </m:d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𝑑𝑖𝑟</m:t>
                          </m:r>
                          <m:d>
                            <m:dPr>
                              <m:ctrlPr>
                                <a:rPr lang="de-DE" sz="2200" b="0" i="1" spc="-10" smtClean="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r>
                                <a:rPr lang="de-DE" sz="2200" b="0" i="1" spc="-10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𝑎</m:t>
                              </m:r>
                            </m:e>
                          </m:d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𝛼</m:t>
                          </m:r>
                        </m:sub>
                      </m:sSub>
                    </m:oMath>
                  </a14:m>
                  <a:endParaRPr lang="de-DE" sz="2200" spc="-129" dirty="0"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6" name="object 5">
                  <a:extLst>
                    <a:ext uri="{FF2B5EF4-FFF2-40B4-BE49-F238E27FC236}">
                      <a16:creationId xmlns:a16="http://schemas.microsoft.com/office/drawing/2014/main" id="{18DA3C56-768F-9C4A-9104-3C9B0FF92C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431523"/>
                </a:xfrm>
                <a:prstGeom prst="rect">
                  <a:avLst/>
                </a:prstGeom>
                <a:blipFill>
                  <a:blip r:embed="rId2"/>
                  <a:stretch>
                    <a:fillRect t="-2857" b="-3428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81C21F2D-A445-6F42-9D74-DFB09C5D3AF1}"/>
                  </a:ext>
                </a:extLst>
              </p:cNvPr>
              <p:cNvSpPr txBox="1"/>
              <p:nvPr/>
            </p:nvSpPr>
            <p:spPr>
              <a:xfrm>
                <a:off x="391475" y="3092455"/>
                <a:ext cx="476621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sees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de-DE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sees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de-DE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does</a:t>
                </a:r>
                <a:r>
                  <a:rPr lang="de-DE" dirty="0"/>
                  <a:t> not </a:t>
                </a:r>
                <a:r>
                  <a:rPr lang="de-DE" dirty="0" err="1"/>
                  <a:t>see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81C21F2D-A445-6F42-9D74-DFB09C5D3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75" y="3092455"/>
                <a:ext cx="4766211" cy="923330"/>
              </a:xfrm>
              <a:prstGeom prst="rect">
                <a:avLst/>
              </a:prstGeom>
              <a:blipFill>
                <a:blip r:embed="rId3"/>
                <a:stretch>
                  <a:fillRect l="-796" t="-1351" b="-94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fik 10">
            <a:extLst>
              <a:ext uri="{FF2B5EF4-FFF2-40B4-BE49-F238E27FC236}">
                <a16:creationId xmlns:a16="http://schemas.microsoft.com/office/drawing/2014/main" id="{65CC7EB7-6552-A64E-A94E-847AA23C2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686" y="3092455"/>
            <a:ext cx="3180813" cy="179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96330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1684</Words>
  <Application>Microsoft Macintosh PowerPoint</Application>
  <PresentationFormat>Bildschirmpräsentation (4:3)</PresentationFormat>
  <Paragraphs>247</Paragraphs>
  <Slides>38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4" baseType="lpstr">
      <vt:lpstr>Arial</vt:lpstr>
      <vt:lpstr>Calibri</vt:lpstr>
      <vt:lpstr>Cambria Math</vt:lpstr>
      <vt:lpstr>Myriad Pro</vt:lpstr>
      <vt:lpstr>Tahoma</vt:lpstr>
      <vt:lpstr>7_Standarddesign</vt:lpstr>
      <vt:lpstr>Intelligent Agents  Knowledge and Seeing  </vt:lpstr>
      <vt:lpstr>Todays lecture based on </vt:lpstr>
      <vt:lpstr>Motivation</vt:lpstr>
      <vt:lpstr>The Main Scenario </vt:lpstr>
      <vt:lpstr>Spatial reasoning </vt:lpstr>
      <vt:lpstr>MoDeling</vt:lpstr>
      <vt:lpstr>Modeling</vt:lpstr>
      <vt:lpstr>Possible Worlds</vt:lpstr>
      <vt:lpstr>An agent sees another</vt:lpstr>
      <vt:lpstr>Epistemic model M_flatland</vt:lpstr>
      <vt:lpstr>Axiomatization: Disjunctive surprises!</vt:lpstr>
      <vt:lpstr>Example </vt:lpstr>
      <vt:lpstr>In 1D, only qualitative positions matter</vt:lpstr>
      <vt:lpstr>Abstraction of the Kripke model in 1D</vt:lpstr>
      <vt:lpstr>Axiomatization in 1D</vt:lpstr>
      <vt:lpstr>In 2D, qualitative representation is open issue </vt:lpstr>
      <vt:lpstr>Abstraction of the Kripke model in 2D</vt:lpstr>
      <vt:lpstr>Model checking </vt:lpstr>
      <vt:lpstr>Complexity </vt:lpstr>
      <vt:lpstr>Complexity </vt:lpstr>
      <vt:lpstr>Variant wiTH Cameras</vt:lpstr>
      <vt:lpstr>Agents are cameras</vt:lpstr>
      <vt:lpstr>Semantics: restricted set of worlds</vt:lpstr>
      <vt:lpstr>Semantics: M_cameras</vt:lpstr>
      <vt:lpstr>Abstraction of the Kripke model in 2D works</vt:lpstr>
      <vt:lpstr>Spectrum of vision</vt:lpstr>
      <vt:lpstr>Spectrum of vision</vt:lpstr>
      <vt:lpstr>Spectrum of vision </vt:lpstr>
      <vt:lpstr>Spectrum of vision </vt:lpstr>
      <vt:lpstr>PDL (Propositional Dynamic Logic)</vt:lpstr>
      <vt:lpstr>PDL Language</vt:lpstr>
      <vt:lpstr>Translating epistemic operators in programs</vt:lpstr>
      <vt:lpstr>Model checking </vt:lpstr>
      <vt:lpstr>Summary: Visual-epistemic reasoning of agents</vt:lpstr>
      <vt:lpstr>Future work </vt:lpstr>
      <vt:lpstr>APPENDIX</vt:lpstr>
      <vt:lpstr>References</vt:lpstr>
      <vt:lpstr>Color Convention in this course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PROBABILISTIC  AND DIFFERENTIABLE PROGRAMMING  V1:  INTRODUCTION    </dc:title>
  <dc:creator>Özgür Özcep</dc:creator>
  <cp:lastModifiedBy>Özgür Özcep</cp:lastModifiedBy>
  <cp:revision>492</cp:revision>
  <cp:lastPrinted>2021-12-18T10:24:53Z</cp:lastPrinted>
  <dcterms:created xsi:type="dcterms:W3CDTF">2020-10-18T13:39:02Z</dcterms:created>
  <dcterms:modified xsi:type="dcterms:W3CDTF">2022-02-09T14:13:21Z</dcterms:modified>
</cp:coreProperties>
</file>