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25"/>
  </p:notesMasterIdLst>
  <p:handoutMasterIdLst>
    <p:handoutMasterId r:id="rId26"/>
  </p:handoutMasterIdLst>
  <p:sldIdLst>
    <p:sldId id="273" r:id="rId2"/>
    <p:sldId id="1088" r:id="rId3"/>
    <p:sldId id="1087" r:id="rId4"/>
    <p:sldId id="1093" r:id="rId5"/>
    <p:sldId id="1094" r:id="rId6"/>
    <p:sldId id="1106" r:id="rId7"/>
    <p:sldId id="365" r:id="rId8"/>
    <p:sldId id="366" r:id="rId9"/>
    <p:sldId id="1142" r:id="rId10"/>
    <p:sldId id="1123" r:id="rId11"/>
    <p:sldId id="1125" r:id="rId12"/>
    <p:sldId id="304" r:id="rId13"/>
    <p:sldId id="302" r:id="rId14"/>
    <p:sldId id="485" r:id="rId15"/>
    <p:sldId id="1098" r:id="rId16"/>
    <p:sldId id="1139" r:id="rId17"/>
    <p:sldId id="1138" r:id="rId18"/>
    <p:sldId id="341" r:id="rId19"/>
    <p:sldId id="1140" r:id="rId20"/>
    <p:sldId id="1141" r:id="rId21"/>
    <p:sldId id="1143" r:id="rId22"/>
    <p:sldId id="1144" r:id="rId23"/>
    <p:sldId id="1145" r:id="rId2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8C93"/>
    <a:srgbClr val="032EF0"/>
    <a:srgbClr val="FF40FF"/>
    <a:srgbClr val="E3E96C"/>
    <a:srgbClr val="004B5A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59" autoAdjust="0"/>
    <p:restoredTop sz="84204"/>
  </p:normalViewPr>
  <p:slideViewPr>
    <p:cSldViewPr>
      <p:cViewPr varScale="1">
        <p:scale>
          <a:sx n="118" d="100"/>
          <a:sy n="118" d="100"/>
        </p:scale>
        <p:origin x="185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03.11.21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03.11.21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2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8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028633AE-2775-3949-AFA7-2E3D00B95CE3}" type="slidenum">
              <a:rPr lang="tr-TR" sz="1100">
                <a:latin typeface="Arial" charset="0"/>
              </a:rPr>
              <a:pPr eaLnBrk="1" hangingPunct="1"/>
              <a:t>18</a:t>
            </a:fld>
            <a:endParaRPr lang="tr-TR" sz="1100">
              <a:latin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2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5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3" Type="http://schemas.openxmlformats.org/officeDocument/2006/relationships/image" Target="../media/image330.png"/><Relationship Id="rId7" Type="http://schemas.openxmlformats.org/officeDocument/2006/relationships/image" Target="../media/image36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0.png"/><Relationship Id="rId5" Type="http://schemas.openxmlformats.org/officeDocument/2006/relationships/image" Target="../media/image431.png"/><Relationship Id="rId4" Type="http://schemas.openxmlformats.org/officeDocument/2006/relationships/image" Target="../media/image421.png"/><Relationship Id="rId9" Type="http://schemas.openxmlformats.org/officeDocument/2006/relationships/image" Target="../media/image3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10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300.png"/><Relationship Id="rId3" Type="http://schemas.openxmlformats.org/officeDocument/2006/relationships/image" Target="../media/image190.png"/><Relationship Id="rId7" Type="http://schemas.openxmlformats.org/officeDocument/2006/relationships/image" Target="../media/image430.png"/><Relationship Id="rId12" Type="http://schemas.openxmlformats.org/officeDocument/2006/relationships/image" Target="../media/image50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11" Type="http://schemas.openxmlformats.org/officeDocument/2006/relationships/image" Target="../media/image460.png"/><Relationship Id="rId5" Type="http://schemas.openxmlformats.org/officeDocument/2006/relationships/image" Target="../media/image210.png"/><Relationship Id="rId10" Type="http://schemas.openxmlformats.org/officeDocument/2006/relationships/image" Target="../media/image270.png"/><Relationship Id="rId4" Type="http://schemas.openxmlformats.org/officeDocument/2006/relationships/image" Target="../media/image200.png"/><Relationship Id="rId9" Type="http://schemas.openxmlformats.org/officeDocument/2006/relationships/image" Target="../media/image4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630.png"/><Relationship Id="rId7" Type="http://schemas.openxmlformats.org/officeDocument/2006/relationships/image" Target="../media/image58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13.emf"/><Relationship Id="rId10" Type="http://schemas.openxmlformats.org/officeDocument/2006/relationships/image" Target="../media/image15.png"/><Relationship Id="rId4" Type="http://schemas.openxmlformats.org/officeDocument/2006/relationships/image" Target="../media/image12.emf"/><Relationship Id="rId9" Type="http://schemas.openxmlformats.org/officeDocument/2006/relationships/image" Target="../media/image6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PROBABILISTIC AND DIFFERENTIABLE PROGRAMMING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V2:  Gradient </a:t>
            </a:r>
            <a:r>
              <a:rPr lang="de-DE" dirty="0" err="1">
                <a:cs typeface="+mj-cs"/>
              </a:rPr>
              <a:t>Descent</a:t>
            </a:r>
            <a:r>
              <a:rPr lang="de-DE" dirty="0">
                <a:cs typeface="+mj-cs"/>
              </a:rPr>
              <a:t> - </a:t>
            </a:r>
            <a:r>
              <a:rPr lang="de-DE" dirty="0">
                <a:solidFill>
                  <a:srgbClr val="FF0000"/>
                </a:solidFill>
                <a:cs typeface="+mj-cs"/>
              </a:rPr>
              <a:t>Summary</a:t>
            </a:r>
            <a:br>
              <a:rPr lang="de-DE" dirty="0">
                <a:cs typeface="+mj-cs"/>
              </a:rPr>
            </a:b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7747E-68E7-B142-9A9B-691AD6FF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BACKPROPagation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50F140-8AC3-244F-86EE-3AD8DEFBD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B722FF-E67B-B44D-BC2C-224EABD0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416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feld 152">
            <a:extLst>
              <a:ext uri="{FF2B5EF4-FFF2-40B4-BE49-F238E27FC236}">
                <a16:creationId xmlns:a16="http://schemas.microsoft.com/office/drawing/2014/main" id="{F8283CF2-1694-A24F-B3FE-665B9211C354}"/>
              </a:ext>
            </a:extLst>
          </p:cNvPr>
          <p:cNvSpPr txBox="1"/>
          <p:nvPr/>
        </p:nvSpPr>
        <p:spPr>
          <a:xfrm>
            <a:off x="609147" y="3906367"/>
            <a:ext cx="37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  <a:r>
              <a:rPr lang="de-DE" baseline="-25000" dirty="0"/>
              <a:t>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2F059E-AB40-7F4A-84BC-E7F337A9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Network </a:t>
            </a:r>
            <a:r>
              <a:rPr lang="de-DE" dirty="0" err="1"/>
              <a:t>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composed</a:t>
            </a:r>
            <a:r>
              <a:rPr lang="de-DE" dirty="0"/>
              <a:t> functions1)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667B50-9A66-3443-AD93-D9A39161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53FC072-7F5C-CF41-B001-EFEDCA9A3122}"/>
              </a:ext>
            </a:extLst>
          </p:cNvPr>
          <p:cNvCxnSpPr>
            <a:cxnSpLocks/>
            <a:stCxn id="4" idx="6"/>
            <a:endCxn id="14" idx="2"/>
          </p:cNvCxnSpPr>
          <p:nvPr/>
        </p:nvCxnSpPr>
        <p:spPr>
          <a:xfrm>
            <a:off x="988100" y="2448094"/>
            <a:ext cx="1588016" cy="9367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38C34921-E464-F240-93CA-AA1266E21A77}"/>
              </a:ext>
            </a:extLst>
          </p:cNvPr>
          <p:cNvCxnSpPr>
            <a:cxnSpLocks/>
            <a:stCxn id="4" idx="6"/>
            <a:endCxn id="15" idx="2"/>
          </p:cNvCxnSpPr>
          <p:nvPr/>
        </p:nvCxnSpPr>
        <p:spPr>
          <a:xfrm>
            <a:off x="988100" y="2448094"/>
            <a:ext cx="1588016" cy="64889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496541AC-702C-B144-A5ED-5F36A67E6C5C}"/>
              </a:ext>
            </a:extLst>
          </p:cNvPr>
          <p:cNvCxnSpPr>
            <a:cxnSpLocks/>
            <a:stCxn id="4" idx="6"/>
            <a:endCxn id="16" idx="2"/>
          </p:cNvCxnSpPr>
          <p:nvPr/>
        </p:nvCxnSpPr>
        <p:spPr>
          <a:xfrm>
            <a:off x="988100" y="2448094"/>
            <a:ext cx="1590756" cy="122299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ACD53746-3A87-A248-912D-FE7818B92107}"/>
              </a:ext>
            </a:extLst>
          </p:cNvPr>
          <p:cNvCxnSpPr>
            <a:cxnSpLocks/>
            <a:stCxn id="4" idx="6"/>
            <a:endCxn id="17" idx="2"/>
          </p:cNvCxnSpPr>
          <p:nvPr/>
        </p:nvCxnSpPr>
        <p:spPr>
          <a:xfrm>
            <a:off x="988100" y="2448094"/>
            <a:ext cx="1616652" cy="182080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B3956441-05B8-E34A-9B1E-F3EA7480144E}"/>
              </a:ext>
            </a:extLst>
          </p:cNvPr>
          <p:cNvCxnSpPr>
            <a:cxnSpLocks/>
            <a:stCxn id="42" idx="6"/>
            <a:endCxn id="14" idx="2"/>
          </p:cNvCxnSpPr>
          <p:nvPr/>
        </p:nvCxnSpPr>
        <p:spPr>
          <a:xfrm flipV="1">
            <a:off x="974983" y="2541773"/>
            <a:ext cx="1601133" cy="432871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CF35C92D-356F-F646-92FB-F8B825DDE2F4}"/>
              </a:ext>
            </a:extLst>
          </p:cNvPr>
          <p:cNvCxnSpPr>
            <a:cxnSpLocks/>
            <a:stCxn id="42" idx="6"/>
            <a:endCxn id="15" idx="2"/>
          </p:cNvCxnSpPr>
          <p:nvPr/>
        </p:nvCxnSpPr>
        <p:spPr>
          <a:xfrm>
            <a:off x="974983" y="2974644"/>
            <a:ext cx="1601133" cy="12234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216122EA-31AF-8941-9FDF-E4FAD28B311C}"/>
              </a:ext>
            </a:extLst>
          </p:cNvPr>
          <p:cNvCxnSpPr>
            <a:cxnSpLocks/>
            <a:stCxn id="42" idx="6"/>
            <a:endCxn id="16" idx="2"/>
          </p:cNvCxnSpPr>
          <p:nvPr/>
        </p:nvCxnSpPr>
        <p:spPr>
          <a:xfrm>
            <a:off x="974983" y="2974644"/>
            <a:ext cx="1603873" cy="69644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81968883-DC77-5E46-9FB8-84EAB5642E6B}"/>
              </a:ext>
            </a:extLst>
          </p:cNvPr>
          <p:cNvCxnSpPr>
            <a:cxnSpLocks/>
            <a:stCxn id="42" idx="6"/>
            <a:endCxn id="17" idx="2"/>
          </p:cNvCxnSpPr>
          <p:nvPr/>
        </p:nvCxnSpPr>
        <p:spPr>
          <a:xfrm>
            <a:off x="974983" y="2974644"/>
            <a:ext cx="1629769" cy="129425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47D10098-8ABC-EA40-8321-FD0DBBBE410B}"/>
              </a:ext>
            </a:extLst>
          </p:cNvPr>
          <p:cNvCxnSpPr>
            <a:cxnSpLocks/>
            <a:stCxn id="152" idx="3"/>
            <a:endCxn id="14" idx="2"/>
          </p:cNvCxnSpPr>
          <p:nvPr/>
        </p:nvCxnSpPr>
        <p:spPr>
          <a:xfrm flipV="1">
            <a:off x="972243" y="2541773"/>
            <a:ext cx="1603873" cy="104789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E3077022-7D48-1946-B60B-5BD8E69AA823}"/>
              </a:ext>
            </a:extLst>
          </p:cNvPr>
          <p:cNvCxnSpPr>
            <a:cxnSpLocks/>
            <a:stCxn id="8" idx="6"/>
            <a:endCxn id="15" idx="2"/>
          </p:cNvCxnSpPr>
          <p:nvPr/>
        </p:nvCxnSpPr>
        <p:spPr>
          <a:xfrm flipV="1">
            <a:off x="974983" y="3096989"/>
            <a:ext cx="1601133" cy="51334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F888A98B-7568-5547-A7FA-8BD1F2B7513C}"/>
              </a:ext>
            </a:extLst>
          </p:cNvPr>
          <p:cNvCxnSpPr>
            <a:cxnSpLocks/>
            <a:stCxn id="8" idx="6"/>
            <a:endCxn id="16" idx="2"/>
          </p:cNvCxnSpPr>
          <p:nvPr/>
        </p:nvCxnSpPr>
        <p:spPr>
          <a:xfrm>
            <a:off x="974983" y="3610337"/>
            <a:ext cx="1603873" cy="6075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C3EAE431-02DE-DA47-AC4A-E2E5EF45919A}"/>
              </a:ext>
            </a:extLst>
          </p:cNvPr>
          <p:cNvCxnSpPr>
            <a:cxnSpLocks/>
            <a:stCxn id="8" idx="6"/>
            <a:endCxn id="17" idx="2"/>
          </p:cNvCxnSpPr>
          <p:nvPr/>
        </p:nvCxnSpPr>
        <p:spPr>
          <a:xfrm>
            <a:off x="974983" y="3610337"/>
            <a:ext cx="1629769" cy="65856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06589073-FE57-5247-AD63-9FC9EF5972C9}"/>
              </a:ext>
            </a:extLst>
          </p:cNvPr>
          <p:cNvCxnSpPr>
            <a:cxnSpLocks/>
            <a:stCxn id="153" idx="3"/>
            <a:endCxn id="14" idx="2"/>
          </p:cNvCxnSpPr>
          <p:nvPr/>
        </p:nvCxnSpPr>
        <p:spPr>
          <a:xfrm flipV="1">
            <a:off x="979761" y="2541773"/>
            <a:ext cx="1596355" cy="154926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89E03D8C-086F-5E43-9629-02FA55754E88}"/>
              </a:ext>
            </a:extLst>
          </p:cNvPr>
          <p:cNvCxnSpPr>
            <a:cxnSpLocks/>
            <a:stCxn id="9" idx="6"/>
            <a:endCxn id="15" idx="2"/>
          </p:cNvCxnSpPr>
          <p:nvPr/>
        </p:nvCxnSpPr>
        <p:spPr>
          <a:xfrm flipV="1">
            <a:off x="988100" y="3096989"/>
            <a:ext cx="1588016" cy="1008112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5406AD55-6B0B-5448-9DF3-8845D6598FB2}"/>
              </a:ext>
            </a:extLst>
          </p:cNvPr>
          <p:cNvCxnSpPr>
            <a:cxnSpLocks/>
            <a:stCxn id="9" idx="6"/>
            <a:endCxn id="16" idx="2"/>
          </p:cNvCxnSpPr>
          <p:nvPr/>
        </p:nvCxnSpPr>
        <p:spPr>
          <a:xfrm flipV="1">
            <a:off x="988100" y="3671093"/>
            <a:ext cx="1590756" cy="43400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EA24918A-1E8F-9A44-9939-B5E0E63280AE}"/>
              </a:ext>
            </a:extLst>
          </p:cNvPr>
          <p:cNvCxnSpPr>
            <a:cxnSpLocks/>
            <a:stCxn id="9" idx="6"/>
            <a:endCxn id="17" idx="2"/>
          </p:cNvCxnSpPr>
          <p:nvPr/>
        </p:nvCxnSpPr>
        <p:spPr>
          <a:xfrm>
            <a:off x="988100" y="4105101"/>
            <a:ext cx="1616652" cy="163801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id="{071A3E5E-DAFD-BB41-80B4-44979E2A6B51}"/>
              </a:ext>
            </a:extLst>
          </p:cNvPr>
          <p:cNvCxnSpPr>
            <a:cxnSpLocks/>
            <a:stCxn id="14" idx="6"/>
            <a:endCxn id="19" idx="2"/>
          </p:cNvCxnSpPr>
          <p:nvPr/>
        </p:nvCxnSpPr>
        <p:spPr>
          <a:xfrm>
            <a:off x="3008164" y="2541773"/>
            <a:ext cx="1364312" cy="19517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88">
            <a:extLst>
              <a:ext uri="{FF2B5EF4-FFF2-40B4-BE49-F238E27FC236}">
                <a16:creationId xmlns:a16="http://schemas.microsoft.com/office/drawing/2014/main" id="{760E3860-B3D3-B947-BF76-D759586AA54A}"/>
              </a:ext>
            </a:extLst>
          </p:cNvPr>
          <p:cNvCxnSpPr>
            <a:cxnSpLocks/>
            <a:stCxn id="14" idx="6"/>
            <a:endCxn id="20" idx="2"/>
          </p:cNvCxnSpPr>
          <p:nvPr/>
        </p:nvCxnSpPr>
        <p:spPr>
          <a:xfrm>
            <a:off x="3008164" y="2541773"/>
            <a:ext cx="1391486" cy="987264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>
            <a:extLst>
              <a:ext uri="{FF2B5EF4-FFF2-40B4-BE49-F238E27FC236}">
                <a16:creationId xmlns:a16="http://schemas.microsoft.com/office/drawing/2014/main" id="{C2E56320-150A-594B-B972-ABF17684EDC5}"/>
              </a:ext>
            </a:extLst>
          </p:cNvPr>
          <p:cNvCxnSpPr>
            <a:cxnSpLocks/>
            <a:stCxn id="15" idx="6"/>
            <a:endCxn id="19" idx="2"/>
          </p:cNvCxnSpPr>
          <p:nvPr/>
        </p:nvCxnSpPr>
        <p:spPr>
          <a:xfrm flipV="1">
            <a:off x="3008164" y="2736949"/>
            <a:ext cx="1364312" cy="36004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45C74EF2-FD2B-8847-BD9F-5CF6E757092D}"/>
              </a:ext>
            </a:extLst>
          </p:cNvPr>
          <p:cNvCxnSpPr>
            <a:cxnSpLocks/>
            <a:stCxn id="15" idx="6"/>
            <a:endCxn id="20" idx="2"/>
          </p:cNvCxnSpPr>
          <p:nvPr/>
        </p:nvCxnSpPr>
        <p:spPr>
          <a:xfrm>
            <a:off x="3008164" y="3096989"/>
            <a:ext cx="1391486" cy="43204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>
            <a:extLst>
              <a:ext uri="{FF2B5EF4-FFF2-40B4-BE49-F238E27FC236}">
                <a16:creationId xmlns:a16="http://schemas.microsoft.com/office/drawing/2014/main" id="{D8617701-6D44-1048-B11A-41267747F12F}"/>
              </a:ext>
            </a:extLst>
          </p:cNvPr>
          <p:cNvCxnSpPr>
            <a:cxnSpLocks/>
            <a:stCxn id="16" idx="6"/>
            <a:endCxn id="19" idx="2"/>
          </p:cNvCxnSpPr>
          <p:nvPr/>
        </p:nvCxnSpPr>
        <p:spPr>
          <a:xfrm flipV="1">
            <a:off x="3010904" y="2736949"/>
            <a:ext cx="1361572" cy="934144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00">
            <a:extLst>
              <a:ext uri="{FF2B5EF4-FFF2-40B4-BE49-F238E27FC236}">
                <a16:creationId xmlns:a16="http://schemas.microsoft.com/office/drawing/2014/main" id="{E64D00CB-BBF7-FF44-AD18-54A3063FA738}"/>
              </a:ext>
            </a:extLst>
          </p:cNvPr>
          <p:cNvCxnSpPr>
            <a:cxnSpLocks/>
            <a:stCxn id="16" idx="6"/>
            <a:endCxn id="20" idx="2"/>
          </p:cNvCxnSpPr>
          <p:nvPr/>
        </p:nvCxnSpPr>
        <p:spPr>
          <a:xfrm flipV="1">
            <a:off x="3010904" y="3529037"/>
            <a:ext cx="1388746" cy="14205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86E5BA11-D0CD-ED46-A600-1CFC61D3082C}"/>
              </a:ext>
            </a:extLst>
          </p:cNvPr>
          <p:cNvCxnSpPr>
            <a:cxnSpLocks/>
            <a:stCxn id="17" idx="6"/>
            <a:endCxn id="20" idx="2"/>
          </p:cNvCxnSpPr>
          <p:nvPr/>
        </p:nvCxnSpPr>
        <p:spPr>
          <a:xfrm flipV="1">
            <a:off x="3036800" y="3529037"/>
            <a:ext cx="1362850" cy="73986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>
            <a:extLst>
              <a:ext uri="{FF2B5EF4-FFF2-40B4-BE49-F238E27FC236}">
                <a16:creationId xmlns:a16="http://schemas.microsoft.com/office/drawing/2014/main" id="{D428DDDC-1E5C-864B-B7AD-71FA87710A2D}"/>
              </a:ext>
            </a:extLst>
          </p:cNvPr>
          <p:cNvCxnSpPr>
            <a:cxnSpLocks/>
            <a:stCxn id="17" idx="6"/>
            <a:endCxn id="19" idx="2"/>
          </p:cNvCxnSpPr>
          <p:nvPr/>
        </p:nvCxnSpPr>
        <p:spPr>
          <a:xfrm flipV="1">
            <a:off x="3036800" y="2736949"/>
            <a:ext cx="1335676" cy="1531953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mit Pfeil 113">
            <a:extLst>
              <a:ext uri="{FF2B5EF4-FFF2-40B4-BE49-F238E27FC236}">
                <a16:creationId xmlns:a16="http://schemas.microsoft.com/office/drawing/2014/main" id="{CA5279B8-4367-CB4D-89BA-1B1ADD44373F}"/>
              </a:ext>
            </a:extLst>
          </p:cNvPr>
          <p:cNvCxnSpPr>
            <a:cxnSpLocks/>
            <a:stCxn id="4" idx="6"/>
            <a:endCxn id="113" idx="2"/>
          </p:cNvCxnSpPr>
          <p:nvPr/>
        </p:nvCxnSpPr>
        <p:spPr>
          <a:xfrm flipV="1">
            <a:off x="988100" y="1980659"/>
            <a:ext cx="1584176" cy="46743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16">
            <a:extLst>
              <a:ext uri="{FF2B5EF4-FFF2-40B4-BE49-F238E27FC236}">
                <a16:creationId xmlns:a16="http://schemas.microsoft.com/office/drawing/2014/main" id="{8CEEBC5D-BF2C-864D-AF75-0F5537E661AB}"/>
              </a:ext>
            </a:extLst>
          </p:cNvPr>
          <p:cNvCxnSpPr>
            <a:cxnSpLocks/>
            <a:stCxn id="42" idx="6"/>
            <a:endCxn id="113" idx="2"/>
          </p:cNvCxnSpPr>
          <p:nvPr/>
        </p:nvCxnSpPr>
        <p:spPr>
          <a:xfrm flipV="1">
            <a:off x="974983" y="1980659"/>
            <a:ext cx="1597293" cy="99398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>
            <a:extLst>
              <a:ext uri="{FF2B5EF4-FFF2-40B4-BE49-F238E27FC236}">
                <a16:creationId xmlns:a16="http://schemas.microsoft.com/office/drawing/2014/main" id="{21A04F6E-7BB2-EA45-A976-7035763D064A}"/>
              </a:ext>
            </a:extLst>
          </p:cNvPr>
          <p:cNvCxnSpPr>
            <a:cxnSpLocks/>
            <a:stCxn id="8" idx="6"/>
            <a:endCxn id="113" idx="2"/>
          </p:cNvCxnSpPr>
          <p:nvPr/>
        </p:nvCxnSpPr>
        <p:spPr>
          <a:xfrm flipV="1">
            <a:off x="974983" y="1980659"/>
            <a:ext cx="1597293" cy="162967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mit Pfeil 122">
            <a:extLst>
              <a:ext uri="{FF2B5EF4-FFF2-40B4-BE49-F238E27FC236}">
                <a16:creationId xmlns:a16="http://schemas.microsoft.com/office/drawing/2014/main" id="{5AC0D184-0E56-EB45-B492-C7E1BDF3CC31}"/>
              </a:ext>
            </a:extLst>
          </p:cNvPr>
          <p:cNvCxnSpPr>
            <a:cxnSpLocks/>
            <a:stCxn id="9" idx="6"/>
            <a:endCxn id="113" idx="2"/>
          </p:cNvCxnSpPr>
          <p:nvPr/>
        </p:nvCxnSpPr>
        <p:spPr>
          <a:xfrm flipV="1">
            <a:off x="988100" y="1980659"/>
            <a:ext cx="1584176" cy="2124442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mit Pfeil 126">
            <a:extLst>
              <a:ext uri="{FF2B5EF4-FFF2-40B4-BE49-F238E27FC236}">
                <a16:creationId xmlns:a16="http://schemas.microsoft.com/office/drawing/2014/main" id="{59B41324-6115-C940-A880-3A239DEA7539}"/>
              </a:ext>
            </a:extLst>
          </p:cNvPr>
          <p:cNvCxnSpPr>
            <a:cxnSpLocks/>
            <a:stCxn id="113" idx="6"/>
            <a:endCxn id="19" idx="2"/>
          </p:cNvCxnSpPr>
          <p:nvPr/>
        </p:nvCxnSpPr>
        <p:spPr>
          <a:xfrm>
            <a:off x="3004324" y="1980659"/>
            <a:ext cx="1368152" cy="75629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Gerade Verbindung mit Pfeil 130">
            <a:extLst>
              <a:ext uri="{FF2B5EF4-FFF2-40B4-BE49-F238E27FC236}">
                <a16:creationId xmlns:a16="http://schemas.microsoft.com/office/drawing/2014/main" id="{220409EF-A35D-A742-9393-C6FFA72118B9}"/>
              </a:ext>
            </a:extLst>
          </p:cNvPr>
          <p:cNvCxnSpPr>
            <a:cxnSpLocks/>
            <a:stCxn id="113" idx="6"/>
            <a:endCxn id="20" idx="2"/>
          </p:cNvCxnSpPr>
          <p:nvPr/>
        </p:nvCxnSpPr>
        <p:spPr>
          <a:xfrm>
            <a:off x="3004324" y="1980659"/>
            <a:ext cx="1395326" cy="154837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feld 133">
            <a:extLst>
              <a:ext uri="{FF2B5EF4-FFF2-40B4-BE49-F238E27FC236}">
                <a16:creationId xmlns:a16="http://schemas.microsoft.com/office/drawing/2014/main" id="{F950E4E7-9CEA-1C45-98C9-16CDF873E4E9}"/>
              </a:ext>
            </a:extLst>
          </p:cNvPr>
          <p:cNvSpPr txBox="1"/>
          <p:nvPr/>
        </p:nvSpPr>
        <p:spPr>
          <a:xfrm>
            <a:off x="3627625" y="1728906"/>
            <a:ext cx="59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</a:t>
            </a:r>
            <a:r>
              <a:rPr lang="de-DE" baseline="30000" dirty="0"/>
              <a:t>(2)</a:t>
            </a:r>
            <a:r>
              <a:rPr lang="de-DE" baseline="-25000" dirty="0" err="1"/>
              <a:t>ij</a:t>
            </a:r>
            <a:endParaRPr lang="de-DE" baseline="-2500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5B06D96-F8DA-F544-94DA-4A4632037AAE}"/>
              </a:ext>
            </a:extLst>
          </p:cNvPr>
          <p:cNvGrpSpPr/>
          <p:nvPr/>
        </p:nvGrpSpPr>
        <p:grpSpPr>
          <a:xfrm>
            <a:off x="556052" y="2229362"/>
            <a:ext cx="432048" cy="434756"/>
            <a:chOff x="1259632" y="2346172"/>
            <a:chExt cx="432048" cy="4347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5306938-F338-E34B-AE3F-43BB90276861}"/>
                </a:ext>
              </a:extLst>
            </p:cNvPr>
            <p:cNvSpPr/>
            <p:nvPr/>
          </p:nvSpPr>
          <p:spPr>
            <a:xfrm>
              <a:off x="1259632" y="2348880"/>
              <a:ext cx="432048" cy="432048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148" name="Textfeld 147">
              <a:extLst>
                <a:ext uri="{FF2B5EF4-FFF2-40B4-BE49-F238E27FC236}">
                  <a16:creationId xmlns:a16="http://schemas.microsoft.com/office/drawing/2014/main" id="{EE5A5C33-D320-DF4C-B881-1F54171E4CAE}"/>
                </a:ext>
              </a:extLst>
            </p:cNvPr>
            <p:cNvSpPr txBox="1"/>
            <p:nvPr/>
          </p:nvSpPr>
          <p:spPr>
            <a:xfrm>
              <a:off x="1309165" y="2346172"/>
              <a:ext cx="370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x</a:t>
              </a:r>
              <a:r>
                <a:rPr lang="de-DE" baseline="-25000" dirty="0"/>
                <a:t>1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AC7B82B-2588-8E44-8BCD-10451CA99818}"/>
              </a:ext>
            </a:extLst>
          </p:cNvPr>
          <p:cNvGrpSpPr/>
          <p:nvPr/>
        </p:nvGrpSpPr>
        <p:grpSpPr>
          <a:xfrm>
            <a:off x="542935" y="2758620"/>
            <a:ext cx="432048" cy="432048"/>
            <a:chOff x="1259632" y="3140968"/>
            <a:chExt cx="432048" cy="43204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80051BD-263B-3843-AB8E-B1E30115C6D9}"/>
                </a:ext>
              </a:extLst>
            </p:cNvPr>
            <p:cNvSpPr/>
            <p:nvPr/>
          </p:nvSpPr>
          <p:spPr>
            <a:xfrm>
              <a:off x="1259632" y="3140968"/>
              <a:ext cx="432048" cy="432048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1" name="Textfeld 150">
              <a:extLst>
                <a:ext uri="{FF2B5EF4-FFF2-40B4-BE49-F238E27FC236}">
                  <a16:creationId xmlns:a16="http://schemas.microsoft.com/office/drawing/2014/main" id="{C770E70F-BA35-ED40-8ED4-BCCC6563D882}"/>
                </a:ext>
              </a:extLst>
            </p:cNvPr>
            <p:cNvSpPr txBox="1"/>
            <p:nvPr/>
          </p:nvSpPr>
          <p:spPr>
            <a:xfrm>
              <a:off x="1309165" y="3140968"/>
              <a:ext cx="370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x</a:t>
              </a:r>
              <a:r>
                <a:rPr lang="de-DE" baseline="-25000" dirty="0"/>
                <a:t>2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57BF4C3-CFA5-5D4C-9DEB-0C7890A64024}"/>
              </a:ext>
            </a:extLst>
          </p:cNvPr>
          <p:cNvGrpSpPr/>
          <p:nvPr/>
        </p:nvGrpSpPr>
        <p:grpSpPr>
          <a:xfrm>
            <a:off x="542935" y="3394313"/>
            <a:ext cx="432048" cy="432048"/>
            <a:chOff x="1259632" y="3933056"/>
            <a:chExt cx="432048" cy="4320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E88375A-1FE8-5143-9076-B8353817E714}"/>
                </a:ext>
              </a:extLst>
            </p:cNvPr>
            <p:cNvSpPr/>
            <p:nvPr/>
          </p:nvSpPr>
          <p:spPr>
            <a:xfrm>
              <a:off x="1259632" y="3933056"/>
              <a:ext cx="432048" cy="432048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2" name="Textfeld 151">
              <a:extLst>
                <a:ext uri="{FF2B5EF4-FFF2-40B4-BE49-F238E27FC236}">
                  <a16:creationId xmlns:a16="http://schemas.microsoft.com/office/drawing/2014/main" id="{65E2BD10-FC90-9F48-A22A-7E3FEF3AF5F2}"/>
                </a:ext>
              </a:extLst>
            </p:cNvPr>
            <p:cNvSpPr txBox="1"/>
            <p:nvPr/>
          </p:nvSpPr>
          <p:spPr>
            <a:xfrm>
              <a:off x="1318326" y="3943740"/>
              <a:ext cx="370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x</a:t>
              </a:r>
              <a:r>
                <a:rPr lang="de-DE" baseline="-25000" dirty="0"/>
                <a:t>3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74AFD6ED-285A-294C-A9C9-DC2465590EC4}"/>
              </a:ext>
            </a:extLst>
          </p:cNvPr>
          <p:cNvSpPr/>
          <p:nvPr/>
        </p:nvSpPr>
        <p:spPr>
          <a:xfrm>
            <a:off x="556052" y="3889077"/>
            <a:ext cx="432048" cy="432048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4" name="Textfeld 153">
            <a:extLst>
              <a:ext uri="{FF2B5EF4-FFF2-40B4-BE49-F238E27FC236}">
                <a16:creationId xmlns:a16="http://schemas.microsoft.com/office/drawing/2014/main" id="{0F07FDE9-3AD7-8A4D-9F32-04D5098A1357}"/>
              </a:ext>
            </a:extLst>
          </p:cNvPr>
          <p:cNvSpPr txBox="1"/>
          <p:nvPr/>
        </p:nvSpPr>
        <p:spPr>
          <a:xfrm>
            <a:off x="1302919" y="1791553"/>
            <a:ext cx="59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</a:t>
            </a:r>
            <a:r>
              <a:rPr lang="de-DE" baseline="30000" dirty="0"/>
              <a:t>(1)</a:t>
            </a:r>
            <a:r>
              <a:rPr lang="de-DE" baseline="-25000" dirty="0" err="1"/>
              <a:t>ij</a:t>
            </a:r>
            <a:endParaRPr lang="de-DE" baseline="-25000" dirty="0"/>
          </a:p>
        </p:txBody>
      </p:sp>
      <p:sp>
        <p:nvSpPr>
          <p:cNvPr id="156" name="Textfeld 155">
            <a:extLst>
              <a:ext uri="{FF2B5EF4-FFF2-40B4-BE49-F238E27FC236}">
                <a16:creationId xmlns:a16="http://schemas.microsoft.com/office/drawing/2014/main" id="{166459FF-E86B-3E4E-A193-EADBC4356590}"/>
              </a:ext>
            </a:extLst>
          </p:cNvPr>
          <p:cNvSpPr txBox="1"/>
          <p:nvPr/>
        </p:nvSpPr>
        <p:spPr>
          <a:xfrm>
            <a:off x="2123583" y="1205048"/>
            <a:ext cx="163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Hidden </a:t>
            </a:r>
            <a:r>
              <a:rPr lang="de-DE" dirty="0" err="1"/>
              <a:t>layer</a:t>
            </a:r>
            <a:r>
              <a:rPr lang="de-DE" dirty="0"/>
              <a:t>(s)</a:t>
            </a:r>
          </a:p>
        </p:txBody>
      </p:sp>
      <p:sp>
        <p:nvSpPr>
          <p:cNvPr id="157" name="Textfeld 156">
            <a:extLst>
              <a:ext uri="{FF2B5EF4-FFF2-40B4-BE49-F238E27FC236}">
                <a16:creationId xmlns:a16="http://schemas.microsoft.com/office/drawing/2014/main" id="{EAF2680D-8075-1548-85C9-3685B9695DBA}"/>
              </a:ext>
            </a:extLst>
          </p:cNvPr>
          <p:cNvSpPr txBox="1"/>
          <p:nvPr/>
        </p:nvSpPr>
        <p:spPr>
          <a:xfrm>
            <a:off x="4133430" y="1210493"/>
            <a:ext cx="139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Output </a:t>
            </a:r>
            <a:r>
              <a:rPr lang="de-DE" dirty="0" err="1"/>
              <a:t>layer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feld 157">
                <a:extLst>
                  <a:ext uri="{FF2B5EF4-FFF2-40B4-BE49-F238E27FC236}">
                    <a16:creationId xmlns:a16="http://schemas.microsoft.com/office/drawing/2014/main" id="{1F0DC5BC-8913-324C-9BBC-47AA0463A692}"/>
                  </a:ext>
                </a:extLst>
              </p:cNvPr>
              <p:cNvSpPr txBox="1"/>
              <p:nvPr/>
            </p:nvSpPr>
            <p:spPr>
              <a:xfrm>
                <a:off x="5191738" y="2547637"/>
                <a:ext cx="460382" cy="363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</m:oMath>
                  </m:oMathPara>
                </a14:m>
                <a:endParaRPr lang="de-DE" baseline="-25000" dirty="0"/>
              </a:p>
            </p:txBody>
          </p:sp>
        </mc:Choice>
        <mc:Fallback xmlns="">
          <p:sp>
            <p:nvSpPr>
              <p:cNvPr id="158" name="Textfeld 157">
                <a:extLst>
                  <a:ext uri="{FF2B5EF4-FFF2-40B4-BE49-F238E27FC236}">
                    <a16:creationId xmlns:a16="http://schemas.microsoft.com/office/drawing/2014/main" id="{1F0DC5BC-8913-324C-9BBC-47AA0463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38" y="2547637"/>
                <a:ext cx="460382" cy="363305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feld 158">
                <a:extLst>
                  <a:ext uri="{FF2B5EF4-FFF2-40B4-BE49-F238E27FC236}">
                    <a16:creationId xmlns:a16="http://schemas.microsoft.com/office/drawing/2014/main" id="{A65CF225-4222-4845-9FAD-E1B0F6B87BC9}"/>
                  </a:ext>
                </a:extLst>
              </p:cNvPr>
              <p:cNvSpPr txBox="1"/>
              <p:nvPr/>
            </p:nvSpPr>
            <p:spPr>
              <a:xfrm>
                <a:off x="5191738" y="3332989"/>
                <a:ext cx="460382" cy="363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</m:oMath>
                  </m:oMathPara>
                </a14:m>
                <a:endParaRPr lang="de-DE" baseline="-25000" dirty="0"/>
              </a:p>
            </p:txBody>
          </p:sp>
        </mc:Choice>
        <mc:Fallback xmlns="">
          <p:sp>
            <p:nvSpPr>
              <p:cNvPr id="159" name="Textfeld 158">
                <a:extLst>
                  <a:ext uri="{FF2B5EF4-FFF2-40B4-BE49-F238E27FC236}">
                    <a16:creationId xmlns:a16="http://schemas.microsoft.com/office/drawing/2014/main" id="{A65CF225-4222-4845-9FAD-E1B0F6B87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38" y="3332989"/>
                <a:ext cx="460382" cy="363305"/>
              </a:xfrm>
              <a:prstGeom prst="rect">
                <a:avLst/>
              </a:prstGeom>
              <a:blipFill>
                <a:blip r:embed="rId3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Gerade Verbindung mit Pfeil 159">
            <a:extLst>
              <a:ext uri="{FF2B5EF4-FFF2-40B4-BE49-F238E27FC236}">
                <a16:creationId xmlns:a16="http://schemas.microsoft.com/office/drawing/2014/main" id="{3E7C5EE3-0119-EB42-AE5B-5A2C6DA91E46}"/>
              </a:ext>
            </a:extLst>
          </p:cNvPr>
          <p:cNvCxnSpPr>
            <a:cxnSpLocks/>
            <a:stCxn id="19" idx="6"/>
            <a:endCxn id="158" idx="1"/>
          </p:cNvCxnSpPr>
          <p:nvPr/>
        </p:nvCxnSpPr>
        <p:spPr>
          <a:xfrm flipV="1">
            <a:off x="4804524" y="2729290"/>
            <a:ext cx="387214" cy="765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Gerade Verbindung mit Pfeil 163">
            <a:extLst>
              <a:ext uri="{FF2B5EF4-FFF2-40B4-BE49-F238E27FC236}">
                <a16:creationId xmlns:a16="http://schemas.microsoft.com/office/drawing/2014/main" id="{9DB5E3AD-E780-7047-BE35-3529333CFC41}"/>
              </a:ext>
            </a:extLst>
          </p:cNvPr>
          <p:cNvCxnSpPr>
            <a:cxnSpLocks/>
            <a:stCxn id="20" idx="6"/>
            <a:endCxn id="159" idx="1"/>
          </p:cNvCxnSpPr>
          <p:nvPr/>
        </p:nvCxnSpPr>
        <p:spPr>
          <a:xfrm flipV="1">
            <a:off x="4831698" y="3514642"/>
            <a:ext cx="360040" cy="1439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feld 169">
                <a:extLst>
                  <a:ext uri="{FF2B5EF4-FFF2-40B4-BE49-F238E27FC236}">
                    <a16:creationId xmlns:a16="http://schemas.microsoft.com/office/drawing/2014/main" id="{377A68BF-37E2-D348-B130-B079406AC7C5}"/>
                  </a:ext>
                </a:extLst>
              </p:cNvPr>
              <p:cNvSpPr txBox="1"/>
              <p:nvPr/>
            </p:nvSpPr>
            <p:spPr>
              <a:xfrm>
                <a:off x="913465" y="5758288"/>
                <a:ext cx="3872214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de-DE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DE" b="1" i="1" dirty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de-DE" b="1" i="1" dirty="0" err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de-DE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 ; 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d>
                            <m:dPr>
                              <m:ctrlPr>
                                <a:rPr lang="de-DE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  ,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de-DE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); 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d>
                            <m:dPr>
                              <m:ctrlPr>
                                <a:rPr lang="de-DE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 ,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de-DE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0" name="Textfeld 169">
                <a:extLst>
                  <a:ext uri="{FF2B5EF4-FFF2-40B4-BE49-F238E27FC236}">
                    <a16:creationId xmlns:a16="http://schemas.microsoft.com/office/drawing/2014/main" id="{377A68BF-37E2-D348-B130-B079406AC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65" y="5758288"/>
                <a:ext cx="3872214" cy="392993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D669800-FC83-334F-90EA-ACBF0497B2C0}"/>
              </a:ext>
            </a:extLst>
          </p:cNvPr>
          <p:cNvGrpSpPr/>
          <p:nvPr/>
        </p:nvGrpSpPr>
        <p:grpSpPr>
          <a:xfrm>
            <a:off x="4372476" y="2520925"/>
            <a:ext cx="438970" cy="432048"/>
            <a:chOff x="6561050" y="3140968"/>
            <a:chExt cx="438970" cy="43204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0DBE3-6F24-274F-A8CE-F209052D5C0F}"/>
                </a:ext>
              </a:extLst>
            </p:cNvPr>
            <p:cNvSpPr/>
            <p:nvPr/>
          </p:nvSpPr>
          <p:spPr>
            <a:xfrm>
              <a:off x="6561050" y="3140968"/>
              <a:ext cx="432048" cy="432048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2" name="Textfeld 171">
              <a:extLst>
                <a:ext uri="{FF2B5EF4-FFF2-40B4-BE49-F238E27FC236}">
                  <a16:creationId xmlns:a16="http://schemas.microsoft.com/office/drawing/2014/main" id="{4BA5B032-9C12-AC44-9070-AE8AD964595F}"/>
                </a:ext>
              </a:extLst>
            </p:cNvPr>
            <p:cNvSpPr txBox="1"/>
            <p:nvPr/>
          </p:nvSpPr>
          <p:spPr>
            <a:xfrm>
              <a:off x="6610170" y="3147595"/>
              <a:ext cx="389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o</a:t>
              </a:r>
              <a:r>
                <a:rPr lang="de-DE" baseline="-25000" dirty="0"/>
                <a:t>1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42269D1-B43F-5E4B-95D3-E9AE1FDF6C8C}"/>
              </a:ext>
            </a:extLst>
          </p:cNvPr>
          <p:cNvGrpSpPr/>
          <p:nvPr/>
        </p:nvGrpSpPr>
        <p:grpSpPr>
          <a:xfrm>
            <a:off x="4399650" y="3313013"/>
            <a:ext cx="432048" cy="432048"/>
            <a:chOff x="6588224" y="3933056"/>
            <a:chExt cx="432048" cy="43204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BBBD78-A34E-B54F-8C3A-94373DBDBA99}"/>
                </a:ext>
              </a:extLst>
            </p:cNvPr>
            <p:cNvSpPr/>
            <p:nvPr/>
          </p:nvSpPr>
          <p:spPr>
            <a:xfrm>
              <a:off x="6588224" y="3933056"/>
              <a:ext cx="432048" cy="432048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3" name="Textfeld 172">
              <a:extLst>
                <a:ext uri="{FF2B5EF4-FFF2-40B4-BE49-F238E27FC236}">
                  <a16:creationId xmlns:a16="http://schemas.microsoft.com/office/drawing/2014/main" id="{A93999DC-A704-4647-A115-573D43E3E290}"/>
                </a:ext>
              </a:extLst>
            </p:cNvPr>
            <p:cNvSpPr txBox="1"/>
            <p:nvPr/>
          </p:nvSpPr>
          <p:spPr>
            <a:xfrm>
              <a:off x="6630422" y="3933056"/>
              <a:ext cx="389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o</a:t>
              </a:r>
              <a:r>
                <a:rPr lang="de-DE" baseline="-25000" dirty="0"/>
                <a:t>2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DD308EF-B5AA-6341-BC08-5B929B880805}"/>
              </a:ext>
            </a:extLst>
          </p:cNvPr>
          <p:cNvGrpSpPr/>
          <p:nvPr/>
        </p:nvGrpSpPr>
        <p:grpSpPr>
          <a:xfrm>
            <a:off x="2572276" y="1764635"/>
            <a:ext cx="439728" cy="432048"/>
            <a:chOff x="3995936" y="1896189"/>
            <a:chExt cx="439728" cy="432048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4A36CC2-56E9-FE4D-9125-EA62654E7054}"/>
                </a:ext>
              </a:extLst>
            </p:cNvPr>
            <p:cNvSpPr/>
            <p:nvPr/>
          </p:nvSpPr>
          <p:spPr>
            <a:xfrm>
              <a:off x="3995936" y="1896189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4" name="Textfeld 173">
              <a:extLst>
                <a:ext uri="{FF2B5EF4-FFF2-40B4-BE49-F238E27FC236}">
                  <a16:creationId xmlns:a16="http://schemas.microsoft.com/office/drawing/2014/main" id="{B269E98E-9D5E-6845-B697-33B52DABF6F7}"/>
                </a:ext>
              </a:extLst>
            </p:cNvPr>
            <p:cNvSpPr txBox="1"/>
            <p:nvPr/>
          </p:nvSpPr>
          <p:spPr>
            <a:xfrm>
              <a:off x="4044210" y="1916832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</a:t>
              </a:r>
              <a:r>
                <a:rPr lang="de-DE" baseline="-25000" dirty="0"/>
                <a:t>1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B870DCA-0B81-C64A-B5E3-2D22DCA52188}"/>
              </a:ext>
            </a:extLst>
          </p:cNvPr>
          <p:cNvGrpSpPr/>
          <p:nvPr/>
        </p:nvGrpSpPr>
        <p:grpSpPr>
          <a:xfrm>
            <a:off x="2576116" y="2325749"/>
            <a:ext cx="432048" cy="432048"/>
            <a:chOff x="3995936" y="2708920"/>
            <a:chExt cx="432048" cy="4320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56983DF-E177-C04E-9447-31EB42A14B75}"/>
                </a:ext>
              </a:extLst>
            </p:cNvPr>
            <p:cNvSpPr/>
            <p:nvPr/>
          </p:nvSpPr>
          <p:spPr>
            <a:xfrm>
              <a:off x="3995936" y="2708920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5" name="Textfeld 174">
              <a:extLst>
                <a:ext uri="{FF2B5EF4-FFF2-40B4-BE49-F238E27FC236}">
                  <a16:creationId xmlns:a16="http://schemas.microsoft.com/office/drawing/2014/main" id="{AAC03FC4-7F9F-0C46-80A3-75F586CE032C}"/>
                </a:ext>
              </a:extLst>
            </p:cNvPr>
            <p:cNvSpPr txBox="1"/>
            <p:nvPr/>
          </p:nvSpPr>
          <p:spPr>
            <a:xfrm>
              <a:off x="4036530" y="2736678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</a:t>
              </a:r>
              <a:r>
                <a:rPr lang="de-DE" baseline="-25000" dirty="0"/>
                <a:t>2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C78A432-9BE3-2146-AA14-B71429B2AC18}"/>
              </a:ext>
            </a:extLst>
          </p:cNvPr>
          <p:cNvGrpSpPr/>
          <p:nvPr/>
        </p:nvGrpSpPr>
        <p:grpSpPr>
          <a:xfrm>
            <a:off x="2576116" y="2880965"/>
            <a:ext cx="432048" cy="432048"/>
            <a:chOff x="3995936" y="3501008"/>
            <a:chExt cx="432048" cy="43204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DAB23A7-F483-7547-B089-3453966AD024}"/>
                </a:ext>
              </a:extLst>
            </p:cNvPr>
            <p:cNvSpPr/>
            <p:nvPr/>
          </p:nvSpPr>
          <p:spPr>
            <a:xfrm>
              <a:off x="3995936" y="3501008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6" name="Textfeld 175">
              <a:extLst>
                <a:ext uri="{FF2B5EF4-FFF2-40B4-BE49-F238E27FC236}">
                  <a16:creationId xmlns:a16="http://schemas.microsoft.com/office/drawing/2014/main" id="{441658A3-362B-6441-B46E-D0DAE73B01CF}"/>
                </a:ext>
              </a:extLst>
            </p:cNvPr>
            <p:cNvSpPr txBox="1"/>
            <p:nvPr/>
          </p:nvSpPr>
          <p:spPr>
            <a:xfrm>
              <a:off x="4036530" y="3516927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</a:t>
              </a:r>
              <a:r>
                <a:rPr lang="de-DE" baseline="-25000" dirty="0"/>
                <a:t>3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7DB7725-943E-8248-802D-1E612199B3DD}"/>
              </a:ext>
            </a:extLst>
          </p:cNvPr>
          <p:cNvGrpSpPr/>
          <p:nvPr/>
        </p:nvGrpSpPr>
        <p:grpSpPr>
          <a:xfrm>
            <a:off x="2578856" y="3455069"/>
            <a:ext cx="439728" cy="432048"/>
            <a:chOff x="3995936" y="4293096"/>
            <a:chExt cx="439728" cy="43204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3903C55-8145-0C48-9540-CF2607B9B3FD}"/>
                </a:ext>
              </a:extLst>
            </p:cNvPr>
            <p:cNvSpPr/>
            <p:nvPr/>
          </p:nvSpPr>
          <p:spPr>
            <a:xfrm>
              <a:off x="3995936" y="4293096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7" name="Textfeld 176">
              <a:extLst>
                <a:ext uri="{FF2B5EF4-FFF2-40B4-BE49-F238E27FC236}">
                  <a16:creationId xmlns:a16="http://schemas.microsoft.com/office/drawing/2014/main" id="{AAD9EC29-7734-8440-B93F-A4474F1FF918}"/>
                </a:ext>
              </a:extLst>
            </p:cNvPr>
            <p:cNvSpPr txBox="1"/>
            <p:nvPr/>
          </p:nvSpPr>
          <p:spPr>
            <a:xfrm>
              <a:off x="4044210" y="4309015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</a:t>
              </a:r>
              <a:r>
                <a:rPr lang="de-DE" baseline="-25000" dirty="0"/>
                <a:t>4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2D86F7C-0C4D-9F40-88C2-7C02169A3270}"/>
              </a:ext>
            </a:extLst>
          </p:cNvPr>
          <p:cNvGrpSpPr/>
          <p:nvPr/>
        </p:nvGrpSpPr>
        <p:grpSpPr>
          <a:xfrm>
            <a:off x="2604752" y="4052878"/>
            <a:ext cx="436210" cy="432048"/>
            <a:chOff x="3995936" y="5085184"/>
            <a:chExt cx="436210" cy="43204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D82B04A-79B3-4549-B915-20EF42833700}"/>
                </a:ext>
              </a:extLst>
            </p:cNvPr>
            <p:cNvSpPr/>
            <p:nvPr/>
          </p:nvSpPr>
          <p:spPr>
            <a:xfrm>
              <a:off x="3995936" y="5085184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8" name="Textfeld 177">
              <a:extLst>
                <a:ext uri="{FF2B5EF4-FFF2-40B4-BE49-F238E27FC236}">
                  <a16:creationId xmlns:a16="http://schemas.microsoft.com/office/drawing/2014/main" id="{0AA325A4-BC2C-C74B-8DD2-F0909C3B95E4}"/>
                </a:ext>
              </a:extLst>
            </p:cNvPr>
            <p:cNvSpPr txBox="1"/>
            <p:nvPr/>
          </p:nvSpPr>
          <p:spPr>
            <a:xfrm>
              <a:off x="4040692" y="5114452"/>
              <a:ext cx="39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</a:t>
              </a:r>
              <a:r>
                <a:rPr lang="de-DE" baseline="-25000" dirty="0"/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Abgerundetes Rechteck 83">
                <a:extLst>
                  <a:ext uri="{FF2B5EF4-FFF2-40B4-BE49-F238E27FC236}">
                    <a16:creationId xmlns:a16="http://schemas.microsoft.com/office/drawing/2014/main" id="{778C847A-49F2-004D-8977-11ECFF0F41B8}"/>
                  </a:ext>
                </a:extLst>
              </p:cNvPr>
              <p:cNvSpPr/>
              <p:nvPr/>
            </p:nvSpPr>
            <p:spPr>
              <a:xfrm>
                <a:off x="5893876" y="1247499"/>
                <a:ext cx="3046374" cy="1940853"/>
              </a:xfrm>
              <a:prstGeom prst="roundRect">
                <a:avLst>
                  <a:gd name="adj" fmla="val 10000"/>
                </a:avLst>
              </a:prstGeom>
              <a:solidFill>
                <a:srgbClr val="032EF0">
                  <a:alpha val="10000"/>
                </a:srgbClr>
              </a:soli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r>
                  <a:rPr lang="de-DE" dirty="0"/>
                  <a:t>i: 	</a:t>
                </a:r>
                <a:r>
                  <a:rPr lang="de-DE" dirty="0" err="1"/>
                  <a:t>layer</a:t>
                </a:r>
                <a:r>
                  <a:rPr lang="de-DE" dirty="0"/>
                  <a:t> i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:	 Bias in </a:t>
                </a:r>
                <a:r>
                  <a:rPr lang="de-DE" dirty="0">
                    <a:solidFill>
                      <a:srgbClr val="3C8C93"/>
                    </a:solidFill>
                  </a:rPr>
                  <a:t>i</a:t>
                </a:r>
              </a:p>
              <a:p>
                <a:r>
                  <a:rPr lang="de-DE" b="1" dirty="0"/>
                  <a:t>W</a:t>
                </a:r>
                <a:r>
                  <a:rPr lang="de-DE" baseline="30000" dirty="0"/>
                  <a:t>(i)</a:t>
                </a:r>
                <a:r>
                  <a:rPr lang="de-DE" dirty="0"/>
                  <a:t>: 	</a:t>
                </a:r>
                <a:r>
                  <a:rPr lang="de-DE" dirty="0" err="1"/>
                  <a:t>weight</a:t>
                </a:r>
                <a:r>
                  <a:rPr lang="de-DE" dirty="0"/>
                  <a:t> </a:t>
                </a:r>
                <a:r>
                  <a:rPr lang="de-DE" dirty="0" err="1"/>
                  <a:t>matrix</a:t>
                </a:r>
                <a:r>
                  <a:rPr lang="de-DE" dirty="0"/>
                  <a:t> 	in i</a:t>
                </a:r>
              </a:p>
              <a:p>
                <a:r>
                  <a:rPr lang="de-DE" dirty="0"/>
                  <a:t> 𝛔 </a:t>
                </a:r>
                <a:r>
                  <a:rPr lang="de-DE" baseline="-25000" dirty="0"/>
                  <a:t>i</a:t>
                </a:r>
                <a:r>
                  <a:rPr lang="de-DE" dirty="0"/>
                  <a:t>: 	</a:t>
                </a:r>
                <a:r>
                  <a:rPr lang="de-DE" dirty="0" err="1"/>
                  <a:t>activation</a:t>
                </a:r>
                <a:r>
                  <a:rPr lang="de-DE" dirty="0"/>
                  <a:t> 	</a:t>
                </a:r>
                <a:r>
                  <a:rPr lang="de-DE" dirty="0" err="1"/>
                  <a:t>function</a:t>
                </a:r>
                <a:r>
                  <a:rPr lang="de-DE" dirty="0"/>
                  <a:t> in i	</a:t>
                </a:r>
              </a:p>
            </p:txBody>
          </p:sp>
        </mc:Choice>
        <mc:Fallback xmlns="">
          <p:sp>
            <p:nvSpPr>
              <p:cNvPr id="84" name="Abgerundetes Rechteck 83">
                <a:extLst>
                  <a:ext uri="{FF2B5EF4-FFF2-40B4-BE49-F238E27FC236}">
                    <a16:creationId xmlns:a16="http://schemas.microsoft.com/office/drawing/2014/main" id="{778C847A-49F2-004D-8977-11ECFF0F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876" y="1247499"/>
                <a:ext cx="3046374" cy="1940853"/>
              </a:xfrm>
              <a:prstGeom prst="roundRect">
                <a:avLst>
                  <a:gd name="adj" fmla="val 1000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48FFC6B9-EBE1-9C48-969E-545B10436447}"/>
                  </a:ext>
                </a:extLst>
              </p:cNvPr>
              <p:cNvSpPr/>
              <p:nvPr/>
            </p:nvSpPr>
            <p:spPr>
              <a:xfrm>
                <a:off x="193304" y="4686161"/>
                <a:ext cx="5099729" cy="472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b="1" i="1" dirty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groupChr>
                      <m:r>
                        <a:rPr lang="de-DE" b="1" i="1" dirty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de-DE" b="1" i="1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i="1" dirty="0" err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   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b="1" i="1" dirty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groupChr>
                      <m:r>
                        <a:rPr lang="de-DE" i="1" dirty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48FFC6B9-EBE1-9C48-969E-545B10436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04" y="4686161"/>
                <a:ext cx="5099729" cy="472822"/>
              </a:xfrm>
              <a:prstGeom prst="rect">
                <a:avLst/>
              </a:prstGeom>
              <a:blipFill>
                <a:blip r:embed="rId6"/>
                <a:stretch>
                  <a:fillRect b="-368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A4E7777A-409C-E447-91BF-AA7852AEB105}"/>
                  </a:ext>
                </a:extLst>
              </p:cNvPr>
              <p:cNvSpPr/>
              <p:nvPr/>
            </p:nvSpPr>
            <p:spPr>
              <a:xfrm>
                <a:off x="213871" y="5212507"/>
                <a:ext cx="47997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acc>
                        <m:accPr>
                          <m:chr m:val="̂"/>
                          <m:ctrlPr>
                            <a:rPr lang="de-DE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A4E7777A-409C-E447-91BF-AA7852AEB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71" y="5212507"/>
                <a:ext cx="4799712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feld 87">
            <a:extLst>
              <a:ext uri="{FF2B5EF4-FFF2-40B4-BE49-F238E27FC236}">
                <a16:creationId xmlns:a16="http://schemas.microsoft.com/office/drawing/2014/main" id="{567545D6-9770-4C40-80C3-3434012A362C}"/>
              </a:ext>
            </a:extLst>
          </p:cNvPr>
          <p:cNvSpPr txBox="1"/>
          <p:nvPr/>
        </p:nvSpPr>
        <p:spPr>
          <a:xfrm>
            <a:off x="167947" y="1205048"/>
            <a:ext cx="163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Input </a:t>
            </a:r>
            <a:r>
              <a:rPr lang="de-DE" dirty="0" err="1"/>
              <a:t>layer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feld 89">
                <a:extLst>
                  <a:ext uri="{FF2B5EF4-FFF2-40B4-BE49-F238E27FC236}">
                    <a16:creationId xmlns:a16="http://schemas.microsoft.com/office/drawing/2014/main" id="{51A0770F-D7C6-7B4F-86D5-B3A155CB57DA}"/>
                  </a:ext>
                </a:extLst>
              </p:cNvPr>
              <p:cNvSpPr txBox="1"/>
              <p:nvPr/>
            </p:nvSpPr>
            <p:spPr>
              <a:xfrm>
                <a:off x="4973177" y="5779152"/>
                <a:ext cx="4083874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de-DE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d>
                            <m:dPr>
                              <m:ctrlPr>
                                <a:rPr lang="de-DE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sup>
                      </m:sSup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 1(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d>
                            <m:dPr>
                              <m:ctrlPr>
                                <a:rPr lang="de-DE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p>
                      <m:r>
                        <a:rPr lang="de-DE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DE" b="1" i="1" dirty="0">
                          <a:latin typeface="Cambria Math" panose="02040503050406030204" pitchFamily="18" charset="0"/>
                        </a:rPr>
                        <m:t> +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de-DE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 ) + 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de-DE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0" name="Textfeld 89">
                <a:extLst>
                  <a:ext uri="{FF2B5EF4-FFF2-40B4-BE49-F238E27FC236}">
                    <a16:creationId xmlns:a16="http://schemas.microsoft.com/office/drawing/2014/main" id="{51A0770F-D7C6-7B4F-86D5-B3A155CB5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177" y="5779152"/>
                <a:ext cx="4083874" cy="392993"/>
              </a:xfrm>
              <a:prstGeom prst="rect">
                <a:avLst/>
              </a:prstGeom>
              <a:blipFill>
                <a:blip r:embed="rId8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Abgerundetes Rechteck 90">
                <a:extLst>
                  <a:ext uri="{FF2B5EF4-FFF2-40B4-BE49-F238E27FC236}">
                    <a16:creationId xmlns:a16="http://schemas.microsoft.com/office/drawing/2014/main" id="{D0AEE738-FA51-3648-978B-BD5F135C8551}"/>
                  </a:ext>
                </a:extLst>
              </p:cNvPr>
              <p:cNvSpPr/>
              <p:nvPr/>
            </p:nvSpPr>
            <p:spPr>
              <a:xfrm>
                <a:off x="5893876" y="3422073"/>
                <a:ext cx="3046374" cy="2001609"/>
              </a:xfrm>
              <a:prstGeom prst="roundRect">
                <a:avLst>
                  <a:gd name="adj" fmla="val 10000"/>
                </a:avLst>
              </a:prstGeom>
              <a:solidFill>
                <a:srgbClr val="032EF0">
                  <a:alpha val="10000"/>
                </a:srgbClr>
              </a:soli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de-DE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DE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r>
                  <a:rPr lang="de-DE" dirty="0"/>
                  <a:t>                    </a:t>
                </a:r>
                <a:r>
                  <a:rPr lang="de-DE" dirty="0" err="1"/>
                  <a:t>activation</a:t>
                </a:r>
                <a:r>
                  <a:rPr lang="de-DE" dirty="0"/>
                  <a:t> in i</a:t>
                </a:r>
              </a:p>
              <a:p>
                <a:r>
                  <a:rPr lang="de-DE" dirty="0"/>
                  <a:t>                 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de-DE" dirty="0"/>
                  <a:t>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d>
                          <m:dPr>
                            <m:ctrlPr>
                              <a:rPr lang="de-DE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de-DE" b="1" i="1" dirty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  <a:p>
                <a:r>
                  <a:rPr lang="de-DE" dirty="0"/>
                  <a:t>                  linear </a:t>
                </a:r>
                <a:r>
                  <a:rPr lang="de-DE" dirty="0" err="1"/>
                  <a:t>ouptut</a:t>
                </a:r>
                <a:endParaRPr lang="de-DE" dirty="0"/>
              </a:p>
              <a:p>
                <a:r>
                  <a:rPr lang="de-DE" dirty="0"/>
                  <a:t>                  in </a:t>
                </a:r>
                <a:r>
                  <a:rPr lang="de-DE" dirty="0" err="1"/>
                  <a:t>layer</a:t>
                </a:r>
                <a:r>
                  <a:rPr lang="de-DE" dirty="0"/>
                  <a:t> i </a:t>
                </a:r>
              </a:p>
              <a:p>
                <a:r>
                  <a:rPr lang="de-DE" dirty="0"/>
                  <a:t>	</a:t>
                </a:r>
              </a:p>
            </p:txBody>
          </p:sp>
        </mc:Choice>
        <mc:Fallback xmlns="">
          <p:sp>
            <p:nvSpPr>
              <p:cNvPr id="91" name="Abgerundetes Rechteck 90">
                <a:extLst>
                  <a:ext uri="{FF2B5EF4-FFF2-40B4-BE49-F238E27FC236}">
                    <a16:creationId xmlns:a16="http://schemas.microsoft.com/office/drawing/2014/main" id="{D0AEE738-FA51-3648-978B-BD5F135C8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876" y="3422073"/>
                <a:ext cx="3046374" cy="2001609"/>
              </a:xfrm>
              <a:prstGeom prst="roundRect">
                <a:avLst>
                  <a:gd name="adj" fmla="val 10000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3BBA52DE-0261-164E-8455-52D79F41789A}"/>
              </a:ext>
            </a:extLst>
          </p:cNvPr>
          <p:cNvSpPr txBox="1"/>
          <p:nvPr/>
        </p:nvSpPr>
        <p:spPr>
          <a:xfrm>
            <a:off x="591060" y="6117019"/>
            <a:ext cx="766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find </a:t>
            </a:r>
            <a:r>
              <a:rPr lang="de-DE" dirty="0" err="1"/>
              <a:t>this</a:t>
            </a:r>
            <a:r>
              <a:rPr lang="de-DE" dirty="0"/>
              <a:t> also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term</a:t>
            </a:r>
            <a:r>
              <a:rPr lang="de-DE" dirty="0"/>
              <a:t> </a:t>
            </a:r>
            <a:r>
              <a:rPr lang="de-DE" dirty="0" err="1">
                <a:solidFill>
                  <a:srgbClr val="032EF0"/>
                </a:solidFill>
              </a:rPr>
              <a:t>multilayer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perceptron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literature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88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34" grpId="0"/>
      <p:bldP spid="9" grpId="0" animBg="1"/>
      <p:bldP spid="154" grpId="0"/>
      <p:bldP spid="156" grpId="0"/>
      <p:bldP spid="157" grpId="0"/>
      <p:bldP spid="158" grpId="0"/>
      <p:bldP spid="159" grpId="0"/>
      <p:bldP spid="84" grpId="0" animBg="1"/>
      <p:bldP spid="88" grpId="0"/>
      <p:bldP spid="90" grpId="0"/>
      <p:bldP spid="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80" y="1155700"/>
            <a:ext cx="2220520" cy="1576152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3822700" y="1421632"/>
            <a:ext cx="47700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Takes a real-valued number and “squashes” it into range between 0 and 1.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Earliest used activation function (neuron)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Leads to </a:t>
            </a:r>
            <a:r>
              <a:rPr lang="en-US" dirty="0">
                <a:solidFill>
                  <a:srgbClr val="032EF0"/>
                </a:solidFill>
              </a:rPr>
              <a:t>vanishing gradient problem </a:t>
            </a:r>
          </a:p>
          <a:p>
            <a:pPr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03370" y="1155700"/>
                <a:ext cx="12559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i="1">
                              <a:latin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is-IS" sz="2000" i="1">
                          <a:latin typeface="Cambria Math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l-GR" sz="20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370" y="1155700"/>
                <a:ext cx="1255985" cy="307777"/>
              </a:xfrm>
              <a:prstGeom prst="rect">
                <a:avLst/>
              </a:prstGeom>
              <a:blipFill>
                <a:blip r:embed="rId4"/>
                <a:stretch>
                  <a:fillRect l="-5000" b="-4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6516216" y="778189"/>
            <a:ext cx="2900149" cy="233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i="1" dirty="0"/>
              <a:t>http://</a:t>
            </a:r>
            <a:r>
              <a:rPr lang="en-US" sz="900" i="1" dirty="0" err="1"/>
              <a:t>adilmoujahid.com</a:t>
            </a:r>
            <a:r>
              <a:rPr lang="en-US" sz="900" i="1" dirty="0"/>
              <a:t>/images/</a:t>
            </a:r>
            <a:r>
              <a:rPr lang="en-US" sz="900" i="1" dirty="0" err="1"/>
              <a:t>activation.png</a:t>
            </a:r>
            <a:endParaRPr lang="en-US" sz="900" i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C48ED77-58D9-5646-AC3A-FADC6C527722}"/>
              </a:ext>
            </a:extLst>
          </p:cNvPr>
          <p:cNvSpPr txBox="1"/>
          <p:nvPr/>
        </p:nvSpPr>
        <p:spPr>
          <a:xfrm>
            <a:off x="3797217" y="1111113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Sigmoid</a:t>
            </a:r>
            <a:r>
              <a:rPr lang="de-DE" dirty="0"/>
              <a:t> </a:t>
            </a:r>
          </a:p>
        </p:txBody>
      </p:sp>
      <p:pic>
        <p:nvPicPr>
          <p:cNvPr id="10" name="Εικόνα 4">
            <a:extLst>
              <a:ext uri="{FF2B5EF4-FFF2-40B4-BE49-F238E27FC236}">
                <a16:creationId xmlns:a16="http://schemas.microsoft.com/office/drawing/2014/main" id="{2947A684-6DBF-854A-A471-DCC35B8E2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65" y="2858509"/>
            <a:ext cx="2235610" cy="1576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B2577BA0-EDBA-3541-BF4E-5C29C29CC04D}"/>
                  </a:ext>
                </a:extLst>
              </p:cNvPr>
              <p:cNvSpPr txBox="1"/>
              <p:nvPr/>
            </p:nvSpPr>
            <p:spPr>
              <a:xfrm>
                <a:off x="3821875" y="2720311"/>
                <a:ext cx="454565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Tanh: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is-IS" i="1">
                        <a:latin typeface="Cambria Math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latin typeface="Cambria Math" charset="0"/>
                          </a:rPr>
                          <m:t>,1</m:t>
                        </m:r>
                      </m:e>
                    </m:d>
                  </m:oMath>
                </a14:m>
                <a:endParaRPr lang="de-DE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Takes a real-valued number and “squashes” it into range between -1 and 1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Same </a:t>
                </a:r>
                <a:r>
                  <a:rPr lang="en-US" dirty="0" err="1"/>
                  <a:t>probem</a:t>
                </a:r>
                <a:r>
                  <a:rPr lang="en-US" dirty="0"/>
                  <a:t> of vanishing gradient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tanh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charset="0"/>
                      </a:rPr>
                      <m:t>=2</m:t>
                    </m:r>
                    <m:r>
                      <a:rPr lang="en-US" i="1">
                        <a:latin typeface="Cambria Math" charset="0"/>
                      </a:rPr>
                      <m:t>𝑠𝑖𝑔𝑚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de-DE" dirty="0"/>
                  <a:t>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B2577BA0-EDBA-3541-BF4E-5C29C29CC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875" y="2720311"/>
                <a:ext cx="4545653" cy="2031325"/>
              </a:xfrm>
              <a:prstGeom prst="rect">
                <a:avLst/>
              </a:prstGeom>
              <a:blipFill>
                <a:blip r:embed="rId6"/>
                <a:stretch>
                  <a:fillRect l="-833" t="-1250" r="-8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">
                <a:extLst>
                  <a:ext uri="{FF2B5EF4-FFF2-40B4-BE49-F238E27FC236}">
                    <a16:creationId xmlns:a16="http://schemas.microsoft.com/office/drawing/2014/main" id="{9FD63411-6A38-454C-AA83-F7D5CEEAFAE8}"/>
                  </a:ext>
                </a:extLst>
              </p:cNvPr>
              <p:cNvSpPr/>
              <p:nvPr/>
            </p:nvSpPr>
            <p:spPr>
              <a:xfrm>
                <a:off x="3821875" y="4446524"/>
                <a:ext cx="489909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dirty="0"/>
                  <a:t>Rectified Linear Unit </a:t>
                </a:r>
                <a:r>
                  <a:rPr lang="en-US" dirty="0" err="1"/>
                  <a:t>ReLu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is-IS" i="1">
                        <a:latin typeface="Cambria Math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dirty="0"/>
                  <a:t>Takes a real-valued number and thresholds it at zero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dirty="0"/>
                  <a:t>Used in Deep Learning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dirty="0"/>
                  <a:t>No vanishing gradient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dirty="0"/>
                  <a:t>But: it is not differentiable (need relaxation)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dirty="0"/>
                  <a:t>Dying </a:t>
                </a:r>
                <a:r>
                  <a:rPr lang="en-US" dirty="0" err="1"/>
                  <a:t>ReLU</a:t>
                </a:r>
                <a:endParaRPr lang="en-US" dirty="0"/>
              </a:p>
              <a:p>
                <a:pPr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12" name="Ορθογώνιο 1">
                <a:extLst>
                  <a:ext uri="{FF2B5EF4-FFF2-40B4-BE49-F238E27FC236}">
                    <a16:creationId xmlns:a16="http://schemas.microsoft.com/office/drawing/2014/main" id="{9FD63411-6A38-454C-AA83-F7D5CEEAFA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875" y="4446524"/>
                <a:ext cx="4899090" cy="2308324"/>
              </a:xfrm>
              <a:prstGeom prst="rect">
                <a:avLst/>
              </a:prstGeom>
              <a:blipFill>
                <a:blip r:embed="rId7"/>
                <a:stretch>
                  <a:fillRect l="-775" t="-5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Εικόνα 5">
            <a:extLst>
              <a:ext uri="{FF2B5EF4-FFF2-40B4-BE49-F238E27FC236}">
                <a16:creationId xmlns:a16="http://schemas.microsoft.com/office/drawing/2014/main" id="{B16EEF75-6B13-0C40-8F82-5AF5FE8348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195" y="4738452"/>
            <a:ext cx="2203780" cy="1576151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30867C4-B1E8-4043-8F6D-30E575C1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r>
              <a:rPr lang="de-DE" dirty="0" err="1"/>
              <a:t>Activation</a:t>
            </a:r>
            <a:r>
              <a:rPr lang="de-DE" dirty="0"/>
              <a:t> </a:t>
            </a:r>
            <a:r>
              <a:rPr lang="de-DE" dirty="0" err="1"/>
              <a:t>Functions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818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355600" y="1145948"/>
            <a:ext cx="1281811" cy="1319596"/>
          </a:xfrm>
          <a:prstGeom prst="rect">
            <a:avLst/>
          </a:prstGeom>
          <a:solidFill>
            <a:srgbClr val="92D050">
              <a:alpha val="10000"/>
            </a:srgb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Sample labeled data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b="1" dirty="0">
                <a:solidFill>
                  <a:schemeClr val="tx1"/>
                </a:solidFill>
              </a:rPr>
              <a:t>batch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523847" y="1145948"/>
            <a:ext cx="1281811" cy="1319596"/>
          </a:xfrm>
          <a:prstGeom prst="rect">
            <a:avLst/>
          </a:prstGeom>
          <a:solidFill>
            <a:srgbClr val="92D050">
              <a:alpha val="10000"/>
            </a:srgb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Forward</a:t>
            </a:r>
            <a:r>
              <a:rPr lang="en-US" sz="1600" dirty="0">
                <a:solidFill>
                  <a:schemeClr val="tx1"/>
                </a:solidFill>
              </a:rPr>
              <a:t> it through the network, get predictions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692094" y="1145948"/>
            <a:ext cx="1281811" cy="1319596"/>
          </a:xfrm>
          <a:prstGeom prst="rect">
            <a:avLst/>
          </a:prstGeom>
          <a:solidFill>
            <a:srgbClr val="92D050">
              <a:alpha val="10000"/>
            </a:srgb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Back-propagate</a:t>
            </a:r>
            <a:r>
              <a:rPr lang="en-US" sz="1600" dirty="0">
                <a:solidFill>
                  <a:schemeClr val="tx1"/>
                </a:solidFill>
              </a:rPr>
              <a:t> the errors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860341" y="1145948"/>
            <a:ext cx="1281811" cy="1319596"/>
          </a:xfrm>
          <a:prstGeom prst="rect">
            <a:avLst/>
          </a:prstGeom>
          <a:solidFill>
            <a:srgbClr val="92D050">
              <a:alpha val="10000"/>
            </a:srgb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Update</a:t>
            </a:r>
            <a:r>
              <a:rPr lang="en-US" sz="1600" dirty="0">
                <a:solidFill>
                  <a:schemeClr val="tx1"/>
                </a:solidFill>
              </a:rPr>
              <a:t> the network weights</a:t>
            </a:r>
            <a:endParaRPr lang="el-GR" sz="1600" dirty="0">
              <a:solidFill>
                <a:schemeClr val="tx1"/>
              </a:solidFill>
            </a:endParaRPr>
          </a:p>
        </p:txBody>
      </p:sp>
      <p:cxnSp>
        <p:nvCxnSpPr>
          <p:cNvPr id="11" name="Ευθύγραμμο βέλος σύνδεσης 10"/>
          <p:cNvCxnSpPr>
            <a:cxnSpLocks/>
            <a:stCxn id="3" idx="3"/>
            <a:endCxn id="7" idx="1"/>
          </p:cNvCxnSpPr>
          <p:nvPr/>
        </p:nvCxnSpPr>
        <p:spPr>
          <a:xfrm>
            <a:off x="1637411" y="1805746"/>
            <a:ext cx="8864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4232551" y="1852272"/>
            <a:ext cx="4595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6400798" y="1863044"/>
            <a:ext cx="4595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Γωνιώδης σύνδεση 14"/>
          <p:cNvCxnSpPr>
            <a:cxnSpLocks/>
            <a:stCxn id="9" idx="2"/>
            <a:endCxn id="3" idx="2"/>
          </p:cNvCxnSpPr>
          <p:nvPr/>
        </p:nvCxnSpPr>
        <p:spPr>
          <a:xfrm rot="5400000">
            <a:off x="4248877" y="-786826"/>
            <a:ext cx="12700" cy="6504741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8376" y="2985367"/>
            <a:ext cx="7823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Backpropagation idea</a:t>
            </a:r>
            <a:endParaRPr lang="en-US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Generate </a:t>
            </a:r>
            <a:r>
              <a:rPr lang="en-US" b="1" dirty="0">
                <a:solidFill>
                  <a:schemeClr val="accent2"/>
                </a:solidFill>
              </a:rPr>
              <a:t>error signal </a:t>
            </a:r>
            <a:r>
              <a:rPr lang="en-US" dirty="0"/>
              <a:t>that measures difference between predictions and target values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8376" y="3926889"/>
            <a:ext cx="5701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error signal to change the weights and get more accurate predictions backwards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Underlying mathematics: chain rule </a:t>
            </a:r>
            <a:endParaRPr lang="el-GR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46738A10-E020-F64D-AC52-84C09773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r>
              <a:rPr lang="de-DE" sz="2600" dirty="0" err="1"/>
              <a:t>Backprop</a:t>
            </a:r>
            <a:r>
              <a:rPr lang="de-DE" sz="2600" dirty="0"/>
              <a:t>: </a:t>
            </a:r>
            <a:r>
              <a:rPr lang="de-DE" sz="2600" dirty="0" err="1"/>
              <a:t>efficient</a:t>
            </a:r>
            <a:r>
              <a:rPr lang="de-DE" sz="2600" dirty="0"/>
              <a:t> </a:t>
            </a:r>
            <a:r>
              <a:rPr lang="de-DE" sz="2600" dirty="0" err="1"/>
              <a:t>implementation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gradient</a:t>
            </a:r>
            <a:r>
              <a:rPr lang="de-DE" sz="2600" dirty="0"/>
              <a:t> </a:t>
            </a:r>
            <a:r>
              <a:rPr lang="de-DE" sz="2600" dirty="0" err="1"/>
              <a:t>descent</a:t>
            </a:r>
            <a:endParaRPr lang="de-DE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9968FB79-9726-0947-B7ED-0AA17EDFBF1F}"/>
                  </a:ext>
                </a:extLst>
              </p:cNvPr>
              <p:cNvSpPr txBox="1"/>
              <p:nvPr/>
            </p:nvSpPr>
            <p:spPr>
              <a:xfrm>
                <a:off x="461795" y="5175375"/>
                <a:ext cx="1498231" cy="667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𝑑𝑔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𝑑𝑔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9968FB79-9726-0947-B7ED-0AA17EDFB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95" y="5175375"/>
                <a:ext cx="1498231" cy="667490"/>
              </a:xfrm>
              <a:prstGeom prst="rect">
                <a:avLst/>
              </a:prstGeom>
              <a:blipFill>
                <a:blip r:embed="rId3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A9DB4A1C-FDA8-554D-92F5-BC3E8AFA1F84}"/>
              </a:ext>
            </a:extLst>
          </p:cNvPr>
          <p:cNvSpPr/>
          <p:nvPr/>
        </p:nvSpPr>
        <p:spPr>
          <a:xfrm>
            <a:off x="264342" y="4777633"/>
            <a:ext cx="3659586" cy="160369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97412E9-768A-0546-95F2-F4B24B849F47}"/>
              </a:ext>
            </a:extLst>
          </p:cNvPr>
          <p:cNvSpPr txBox="1"/>
          <p:nvPr/>
        </p:nvSpPr>
        <p:spPr>
          <a:xfrm>
            <a:off x="1623967" y="5859645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 </a:t>
            </a:r>
            <a:r>
              <a:rPr lang="de-DE" dirty="0" err="1"/>
              <a:t>for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94E10BEC-6EA1-CE4E-B3E8-E313856A66FD}"/>
                  </a:ext>
                </a:extLst>
              </p:cNvPr>
              <p:cNvSpPr txBox="1"/>
              <p:nvPr/>
            </p:nvSpPr>
            <p:spPr>
              <a:xfrm>
                <a:off x="2023408" y="5859645"/>
                <a:ext cx="19005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de-DE" dirty="0"/>
                  <a:t> )</a:t>
                </a: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94E10BEC-6EA1-CE4E-B3E8-E313856A6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408" y="5859645"/>
                <a:ext cx="1900520" cy="369332"/>
              </a:xfrm>
              <a:prstGeom prst="rect">
                <a:avLst/>
              </a:prstGeom>
              <a:blipFill>
                <a:blip r:embed="rId4"/>
                <a:stretch>
                  <a:fillRect l="-1325" t="-6667" r="-1325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23">
            <a:extLst>
              <a:ext uri="{FF2B5EF4-FFF2-40B4-BE49-F238E27FC236}">
                <a16:creationId xmlns:a16="http://schemas.microsoft.com/office/drawing/2014/main" id="{A37F49F6-01CC-9646-B840-828CB9CCC633}"/>
              </a:ext>
            </a:extLst>
          </p:cNvPr>
          <p:cNvSpPr txBox="1"/>
          <p:nvPr/>
        </p:nvSpPr>
        <p:spPr>
          <a:xfrm>
            <a:off x="379882" y="4806043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Chain </a:t>
            </a:r>
            <a:r>
              <a:rPr lang="de-DE" dirty="0" err="1">
                <a:solidFill>
                  <a:srgbClr val="032EF0"/>
                </a:solidFill>
              </a:rPr>
              <a:t>rule</a:t>
            </a:r>
            <a:r>
              <a:rPr lang="de-DE" dirty="0">
                <a:solidFill>
                  <a:srgbClr val="032EF0"/>
                </a:solidFill>
              </a:rPr>
              <a:t> (1-dim)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DAE55987-060C-C54D-BF89-579FD50E4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698" y="4000936"/>
            <a:ext cx="5357631" cy="271821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AA6A5227-D6BC-0F41-B51B-5E5E49B2EB65}"/>
              </a:ext>
            </a:extLst>
          </p:cNvPr>
          <p:cNvSpPr txBox="1"/>
          <p:nvPr/>
        </p:nvSpPr>
        <p:spPr>
          <a:xfrm>
            <a:off x="8479714" y="32730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V2</a:t>
            </a:r>
          </a:p>
        </p:txBody>
      </p:sp>
    </p:spTree>
    <p:extLst>
      <p:ext uri="{BB962C8B-B14F-4D97-AF65-F5344CB8AC3E}">
        <p14:creationId xmlns:p14="http://schemas.microsoft.com/office/powerpoint/2010/main" val="197879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Abgerundetes Rechteck 145">
            <a:extLst>
              <a:ext uri="{FF2B5EF4-FFF2-40B4-BE49-F238E27FC236}">
                <a16:creationId xmlns:a16="http://schemas.microsoft.com/office/drawing/2014/main" id="{4BC9E311-8FF0-DC42-8156-BDC72D2EF12E}"/>
              </a:ext>
            </a:extLst>
          </p:cNvPr>
          <p:cNvSpPr/>
          <p:nvPr/>
        </p:nvSpPr>
        <p:spPr>
          <a:xfrm>
            <a:off x="269759" y="1114890"/>
            <a:ext cx="8694853" cy="2425273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2F059E-AB40-7F4A-84BC-E7F337A9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3174"/>
            <a:ext cx="8229600" cy="503238"/>
          </a:xfrm>
        </p:spPr>
        <p:txBody>
          <a:bodyPr/>
          <a:lstStyle/>
          <a:p>
            <a:r>
              <a:rPr lang="de-DE" dirty="0" err="1"/>
              <a:t>Computational</a:t>
            </a:r>
            <a:r>
              <a:rPr lang="de-DE" dirty="0"/>
              <a:t> </a:t>
            </a:r>
            <a:r>
              <a:rPr lang="de-DE" dirty="0" err="1"/>
              <a:t>graph</a:t>
            </a:r>
            <a:r>
              <a:rPr lang="de-DE" dirty="0"/>
              <a:t> </a:t>
            </a:r>
            <a:r>
              <a:rPr lang="de-DE" dirty="0" err="1"/>
              <a:t>perspective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667B50-9A66-3443-AD93-D9A39161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143B50CD-0B00-7247-A3C5-0935DF0E6FFB}"/>
                  </a:ext>
                </a:extLst>
              </p:cNvPr>
              <p:cNvSpPr txBox="1"/>
              <p:nvPr/>
            </p:nvSpPr>
            <p:spPr>
              <a:xfrm>
                <a:off x="342322" y="1554812"/>
                <a:ext cx="26833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br>
                  <a:rPr lang="de-DE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de-DE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qz</m:t>
                    </m:r>
                  </m:oMath>
                </a14:m>
                <a:br>
                  <a:rPr lang="de-DE" b="0" i="0" dirty="0">
                    <a:latin typeface="Cambria Math" panose="02040503050406030204" pitchFamily="18" charset="0"/>
                  </a:rPr>
                </a:br>
                <a:r>
                  <a:rPr lang="de-DE" b="0" i="0" dirty="0">
                    <a:latin typeface="Cambria Math" panose="02040503050406030204" pitchFamily="18" charset="0"/>
                  </a:rPr>
                  <a:t>  </a:t>
                </a:r>
                <a:r>
                  <a:rPr lang="de-DE" b="0" i="0" dirty="0" err="1">
                    <a:latin typeface="Cambria Math" panose="02040503050406030204" pitchFamily="18" charset="0"/>
                  </a:rPr>
                  <a:t>for</a:t>
                </a:r>
                <a:r>
                  <a:rPr lang="de-DE" b="0" i="0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143B50CD-0B00-7247-A3C5-0935DF0E6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22" y="1554812"/>
                <a:ext cx="2683306" cy="923330"/>
              </a:xfrm>
              <a:prstGeom prst="rect">
                <a:avLst/>
              </a:prstGeom>
              <a:blipFill>
                <a:blip r:embed="rId2"/>
                <a:stretch>
                  <a:fillRect b="-94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feld 58">
            <a:extLst>
              <a:ext uri="{FF2B5EF4-FFF2-40B4-BE49-F238E27FC236}">
                <a16:creationId xmlns:a16="http://schemas.microsoft.com/office/drawing/2014/main" id="{18A1FA0F-DE67-464D-941C-BD3808B05332}"/>
              </a:ext>
            </a:extLst>
          </p:cNvPr>
          <p:cNvSpPr txBox="1"/>
          <p:nvPr/>
        </p:nvSpPr>
        <p:spPr>
          <a:xfrm>
            <a:off x="457680" y="1161047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Function</a:t>
            </a:r>
            <a:r>
              <a:rPr lang="de-DE" b="1" dirty="0"/>
              <a:t> f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8382063E-24DA-8544-8F54-8217944DF91C}"/>
              </a:ext>
            </a:extLst>
          </p:cNvPr>
          <p:cNvSpPr txBox="1"/>
          <p:nvPr/>
        </p:nvSpPr>
        <p:spPr>
          <a:xfrm>
            <a:off x="3550761" y="1170562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Partial Derivatives</a:t>
            </a:r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83F30B88-43D6-BF44-8B37-60DBC33BE052}"/>
              </a:ext>
            </a:extLst>
          </p:cNvPr>
          <p:cNvSpPr txBox="1"/>
          <p:nvPr/>
        </p:nvSpPr>
        <p:spPr>
          <a:xfrm>
            <a:off x="6718143" y="1167062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Chain </a:t>
            </a:r>
            <a:r>
              <a:rPr lang="de-DE" b="1" dirty="0" err="1"/>
              <a:t>rule</a:t>
            </a:r>
            <a:r>
              <a:rPr lang="de-DE" b="1" dirty="0"/>
              <a:t> </a:t>
            </a:r>
            <a:r>
              <a:rPr lang="de-DE" b="1" dirty="0" err="1"/>
              <a:t>applied</a:t>
            </a: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B55E0337-9AAD-E740-9474-E4AA1DB615F6}"/>
                  </a:ext>
                </a:extLst>
              </p:cNvPr>
              <p:cNvSpPr txBox="1"/>
              <p:nvPr/>
            </p:nvSpPr>
            <p:spPr>
              <a:xfrm>
                <a:off x="3557143" y="1622097"/>
                <a:ext cx="980653" cy="114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B55E0337-9AAD-E740-9474-E4AA1DB61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43" y="1622097"/>
                <a:ext cx="980653" cy="1145698"/>
              </a:xfrm>
              <a:prstGeom prst="rect">
                <a:avLst/>
              </a:prstGeom>
              <a:blipFill>
                <a:blip r:embed="rId3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feld 125">
                <a:extLst>
                  <a:ext uri="{FF2B5EF4-FFF2-40B4-BE49-F238E27FC236}">
                    <a16:creationId xmlns:a16="http://schemas.microsoft.com/office/drawing/2014/main" id="{92D92411-F6CC-6344-9E9A-CDA73E954960}"/>
                  </a:ext>
                </a:extLst>
              </p:cNvPr>
              <p:cNvSpPr txBox="1"/>
              <p:nvPr/>
            </p:nvSpPr>
            <p:spPr>
              <a:xfrm>
                <a:off x="4789658" y="1553569"/>
                <a:ext cx="964816" cy="1239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6" name="Textfeld 125">
                <a:extLst>
                  <a:ext uri="{FF2B5EF4-FFF2-40B4-BE49-F238E27FC236}">
                    <a16:creationId xmlns:a16="http://schemas.microsoft.com/office/drawing/2014/main" id="{92D92411-F6CC-6344-9E9A-CDA73E954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658" y="1553569"/>
                <a:ext cx="964816" cy="1239698"/>
              </a:xfrm>
              <a:prstGeom prst="rect">
                <a:avLst/>
              </a:prstGeom>
              <a:blipFill>
                <a:blip r:embed="rId4"/>
                <a:stretch>
                  <a:fillRect b="-30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feld 127">
                <a:extLst>
                  <a:ext uri="{FF2B5EF4-FFF2-40B4-BE49-F238E27FC236}">
                    <a16:creationId xmlns:a16="http://schemas.microsoft.com/office/drawing/2014/main" id="{6BBA8C94-36A0-7D49-9451-C71B98726B2F}"/>
                  </a:ext>
                </a:extLst>
              </p:cNvPr>
              <p:cNvSpPr txBox="1"/>
              <p:nvPr/>
            </p:nvSpPr>
            <p:spPr>
              <a:xfrm>
                <a:off x="6718143" y="1569390"/>
                <a:ext cx="1775230" cy="1239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8" name="Textfeld 127">
                <a:extLst>
                  <a:ext uri="{FF2B5EF4-FFF2-40B4-BE49-F238E27FC236}">
                    <a16:creationId xmlns:a16="http://schemas.microsoft.com/office/drawing/2014/main" id="{6BBA8C94-36A0-7D49-9451-C71B98726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143" y="1569390"/>
                <a:ext cx="1775230" cy="1239057"/>
              </a:xfrm>
              <a:prstGeom prst="rect">
                <a:avLst/>
              </a:prstGeom>
              <a:blipFill>
                <a:blip r:embed="rId5"/>
                <a:stretch>
                  <a:fillRect b="-50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feld 61">
            <a:extLst>
              <a:ext uri="{FF2B5EF4-FFF2-40B4-BE49-F238E27FC236}">
                <a16:creationId xmlns:a16="http://schemas.microsoft.com/office/drawing/2014/main" id="{90BCF387-4888-5148-9514-8CA4A966D15B}"/>
              </a:ext>
            </a:extLst>
          </p:cNvPr>
          <p:cNvSpPr txBox="1"/>
          <p:nvPr/>
        </p:nvSpPr>
        <p:spPr>
          <a:xfrm>
            <a:off x="322223" y="270958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   Gradient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086EE0ED-3B1F-DE43-A496-729BCF864BF9}"/>
                  </a:ext>
                </a:extLst>
              </p:cNvPr>
              <p:cNvSpPr txBox="1"/>
              <p:nvPr/>
            </p:nvSpPr>
            <p:spPr>
              <a:xfrm>
                <a:off x="522111" y="3117902"/>
                <a:ext cx="1925784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086EE0ED-3B1F-DE43-A496-729BCF864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11" y="3117902"/>
                <a:ext cx="1925784" cy="391261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feld 67">
            <a:extLst>
              <a:ext uri="{FF2B5EF4-FFF2-40B4-BE49-F238E27FC236}">
                <a16:creationId xmlns:a16="http://schemas.microsoft.com/office/drawing/2014/main" id="{DEBA8318-F230-6C4A-9240-4B1D823B5147}"/>
              </a:ext>
            </a:extLst>
          </p:cNvPr>
          <p:cNvSpPr txBox="1"/>
          <p:nvPr/>
        </p:nvSpPr>
        <p:spPr>
          <a:xfrm>
            <a:off x="6737412" y="3769073"/>
            <a:ext cx="222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Forward pass: </a:t>
            </a:r>
          </a:p>
          <a:p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gradients</a:t>
            </a:r>
            <a:r>
              <a:rPr lang="de-DE" dirty="0"/>
              <a:t> </a:t>
            </a:r>
          </a:p>
          <a:p>
            <a:r>
              <a:rPr lang="de-DE" dirty="0" err="1">
                <a:solidFill>
                  <a:srgbClr val="FF0000"/>
                </a:solidFill>
              </a:rPr>
              <a:t>Backward</a:t>
            </a:r>
            <a:r>
              <a:rPr lang="de-DE" dirty="0">
                <a:solidFill>
                  <a:srgbClr val="FF0000"/>
                </a:solidFill>
              </a:rPr>
              <a:t>: </a:t>
            </a:r>
            <a:r>
              <a:rPr lang="de-DE" dirty="0" err="1"/>
              <a:t>chain</a:t>
            </a:r>
            <a:r>
              <a:rPr lang="de-DE" dirty="0"/>
              <a:t> </a:t>
            </a:r>
            <a:r>
              <a:rPr lang="de-DE" dirty="0" err="1"/>
              <a:t>rule</a:t>
            </a:r>
            <a:endParaRPr lang="de-DE" dirty="0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A683D638-59B9-C94F-8940-FFF018022A82}"/>
              </a:ext>
            </a:extLst>
          </p:cNvPr>
          <p:cNvSpPr txBox="1"/>
          <p:nvPr/>
        </p:nvSpPr>
        <p:spPr>
          <a:xfrm>
            <a:off x="1115053" y="47365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36" name="Textfeld 135">
            <a:extLst>
              <a:ext uri="{FF2B5EF4-FFF2-40B4-BE49-F238E27FC236}">
                <a16:creationId xmlns:a16="http://schemas.microsoft.com/office/drawing/2014/main" id="{58D24906-A950-F140-837A-7098F0D86CE3}"/>
              </a:ext>
            </a:extLst>
          </p:cNvPr>
          <p:cNvSpPr txBox="1"/>
          <p:nvPr/>
        </p:nvSpPr>
        <p:spPr>
          <a:xfrm>
            <a:off x="1001461" y="5729635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-4</a:t>
            </a:r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00806B3C-4909-674B-B67D-43C814BC47E6}"/>
              </a:ext>
            </a:extLst>
          </p:cNvPr>
          <p:cNvSpPr txBox="1"/>
          <p:nvPr/>
        </p:nvSpPr>
        <p:spPr>
          <a:xfrm>
            <a:off x="5602830" y="574311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014F5DE9-FAD4-794C-B1D9-39CDA36F12EB}"/>
              </a:ext>
            </a:extLst>
          </p:cNvPr>
          <p:cNvSpPr txBox="1"/>
          <p:nvPr/>
        </p:nvSpPr>
        <p:spPr>
          <a:xfrm>
            <a:off x="4245052" y="425571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(3,1,1)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feld 144">
                <a:extLst>
                  <a:ext uri="{FF2B5EF4-FFF2-40B4-BE49-F238E27FC236}">
                    <a16:creationId xmlns:a16="http://schemas.microsoft.com/office/drawing/2014/main" id="{E96E80D4-B59C-7E4C-867A-BCD9C20D1FEA}"/>
                  </a:ext>
                </a:extLst>
              </p:cNvPr>
              <p:cNvSpPr txBox="1"/>
              <p:nvPr/>
            </p:nvSpPr>
            <p:spPr>
              <a:xfrm>
                <a:off x="4789658" y="3151059"/>
                <a:ext cx="3608488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−2,5,−4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−4,−4, 3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45" name="Textfeld 144">
                <a:extLst>
                  <a:ext uri="{FF2B5EF4-FFF2-40B4-BE49-F238E27FC236}">
                    <a16:creationId xmlns:a16="http://schemas.microsoft.com/office/drawing/2014/main" id="{E96E80D4-B59C-7E4C-867A-BCD9C20D1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658" y="3151059"/>
                <a:ext cx="3608488" cy="391261"/>
              </a:xfrm>
              <a:prstGeom prst="rect">
                <a:avLst/>
              </a:prstGeom>
              <a:blipFill>
                <a:blip r:embed="rId7"/>
                <a:stretch>
                  <a:fillRect l="-1754" t="-9677" b="-225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hteck 77">
                <a:extLst>
                  <a:ext uri="{FF2B5EF4-FFF2-40B4-BE49-F238E27FC236}">
                    <a16:creationId xmlns:a16="http://schemas.microsoft.com/office/drawing/2014/main" id="{E1C4381E-EC4B-7A4E-AD7E-6DE279BA861D}"/>
                  </a:ext>
                </a:extLst>
              </p:cNvPr>
              <p:cNvSpPr/>
              <p:nvPr/>
            </p:nvSpPr>
            <p:spPr>
              <a:xfrm>
                <a:off x="5427092" y="4761335"/>
                <a:ext cx="1161152" cy="530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de-DE" dirty="0"/>
                  <a:t> )</a:t>
                </a:r>
              </a:p>
            </p:txBody>
          </p:sp>
        </mc:Choice>
        <mc:Fallback xmlns="">
          <p:sp>
            <p:nvSpPr>
              <p:cNvPr id="78" name="Rechteck 77">
                <a:extLst>
                  <a:ext uri="{FF2B5EF4-FFF2-40B4-BE49-F238E27FC236}">
                    <a16:creationId xmlns:a16="http://schemas.microsoft.com/office/drawing/2014/main" id="{E1C4381E-EC4B-7A4E-AD7E-6DE279BA8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092" y="4761335"/>
                <a:ext cx="1161152" cy="530017"/>
              </a:xfrm>
              <a:prstGeom prst="rect">
                <a:avLst/>
              </a:prstGeom>
              <a:blipFill>
                <a:blip r:embed="rId8"/>
                <a:stretch>
                  <a:fillRect l="-2174" r="-3261" b="-46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03690887-6091-744F-A2E3-C5CFC4D30B30}"/>
                  </a:ext>
                </a:extLst>
              </p:cNvPr>
              <p:cNvSpPr/>
              <p:nvPr/>
            </p:nvSpPr>
            <p:spPr>
              <a:xfrm>
                <a:off x="4047966" y="3669557"/>
                <a:ext cx="1133478" cy="666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03690887-6091-744F-A2E3-C5CFC4D30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966" y="3669557"/>
                <a:ext cx="1133478" cy="666336"/>
              </a:xfrm>
              <a:prstGeom prst="rect">
                <a:avLst/>
              </a:prstGeom>
              <a:blipFill>
                <a:blip r:embed="rId9"/>
                <a:stretch>
                  <a:fillRect l="-1099" r="-14286" b="-92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Rechteck 160">
            <a:extLst>
              <a:ext uri="{FF2B5EF4-FFF2-40B4-BE49-F238E27FC236}">
                <a16:creationId xmlns:a16="http://schemas.microsoft.com/office/drawing/2014/main" id="{2FDFAC36-0ABA-3B4B-873F-C33D6C6A6B07}"/>
              </a:ext>
            </a:extLst>
          </p:cNvPr>
          <p:cNvSpPr/>
          <p:nvPr/>
        </p:nvSpPr>
        <p:spPr>
          <a:xfrm>
            <a:off x="3744522" y="5165446"/>
            <a:ext cx="141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hteck 79">
                <a:extLst>
                  <a:ext uri="{FF2B5EF4-FFF2-40B4-BE49-F238E27FC236}">
                    <a16:creationId xmlns:a16="http://schemas.microsoft.com/office/drawing/2014/main" id="{0C2D4AAA-D97D-D549-8F04-49220EDA50BE}"/>
                  </a:ext>
                </a:extLst>
              </p:cNvPr>
              <p:cNvSpPr/>
              <p:nvPr/>
            </p:nvSpPr>
            <p:spPr>
              <a:xfrm>
                <a:off x="1485003" y="4131820"/>
                <a:ext cx="495970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0" name="Rechteck 79">
                <a:extLst>
                  <a:ext uri="{FF2B5EF4-FFF2-40B4-BE49-F238E27FC236}">
                    <a16:creationId xmlns:a16="http://schemas.microsoft.com/office/drawing/2014/main" id="{0C2D4AAA-D97D-D549-8F04-49220EDA5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003" y="4131820"/>
                <a:ext cx="495970" cy="619016"/>
              </a:xfrm>
              <a:prstGeom prst="rect">
                <a:avLst/>
              </a:prstGeom>
              <a:blipFill>
                <a:blip r:embed="rId10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3F0F769D-ECBF-DA4B-A5A5-4790A9151A38}"/>
                  </a:ext>
                </a:extLst>
              </p:cNvPr>
              <p:cNvSpPr/>
              <p:nvPr/>
            </p:nvSpPr>
            <p:spPr>
              <a:xfrm>
                <a:off x="1496378" y="5171465"/>
                <a:ext cx="496418" cy="666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3F0F769D-ECBF-DA4B-A5A5-4790A9151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378" y="5171465"/>
                <a:ext cx="496418" cy="666336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hteck 162">
                <a:extLst>
                  <a:ext uri="{FF2B5EF4-FFF2-40B4-BE49-F238E27FC236}">
                    <a16:creationId xmlns:a16="http://schemas.microsoft.com/office/drawing/2014/main" id="{88F44DD2-BB83-A544-9255-3BE858ABDBF0}"/>
                  </a:ext>
                </a:extLst>
              </p:cNvPr>
              <p:cNvSpPr/>
              <p:nvPr/>
            </p:nvSpPr>
            <p:spPr>
              <a:xfrm>
                <a:off x="1476951" y="6126516"/>
                <a:ext cx="495970" cy="6190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3" name="Rechteck 162">
                <a:extLst>
                  <a:ext uri="{FF2B5EF4-FFF2-40B4-BE49-F238E27FC236}">
                    <a16:creationId xmlns:a16="http://schemas.microsoft.com/office/drawing/2014/main" id="{88F44DD2-BB83-A544-9255-3BE858ABD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951" y="6126516"/>
                <a:ext cx="495970" cy="619016"/>
              </a:xfrm>
              <a:prstGeom prst="rect">
                <a:avLst/>
              </a:prstGeom>
              <a:blipFill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feld 139">
            <a:extLst>
              <a:ext uri="{FF2B5EF4-FFF2-40B4-BE49-F238E27FC236}">
                <a16:creationId xmlns:a16="http://schemas.microsoft.com/office/drawing/2014/main" id="{71FA8D0A-B803-AD43-82AA-79651CCA8480}"/>
              </a:ext>
            </a:extLst>
          </p:cNvPr>
          <p:cNvSpPr txBox="1"/>
          <p:nvPr/>
        </p:nvSpPr>
        <p:spPr>
          <a:xfrm>
            <a:off x="5590738" y="517956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(-12,-4,3)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7484AFD-8B6C-7C42-B0FE-8A74FBB13C11}"/>
              </a:ext>
            </a:extLst>
          </p:cNvPr>
          <p:cNvGrpSpPr/>
          <p:nvPr/>
        </p:nvGrpSpPr>
        <p:grpSpPr>
          <a:xfrm>
            <a:off x="604433" y="3949271"/>
            <a:ext cx="5923688" cy="2383242"/>
            <a:chOff x="604433" y="3949271"/>
            <a:chExt cx="5923688" cy="2383242"/>
          </a:xfrm>
        </p:grpSpPr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8B9FDD92-0E9A-1046-B69F-3DE11331BE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4756" y="5316064"/>
              <a:ext cx="432000" cy="43200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*</a:t>
              </a:r>
            </a:p>
          </p:txBody>
        </p:sp>
        <p:cxnSp>
          <p:nvCxnSpPr>
            <p:cNvPr id="118" name="Gerade Verbindung mit Pfeil 117">
              <a:extLst>
                <a:ext uri="{FF2B5EF4-FFF2-40B4-BE49-F238E27FC236}">
                  <a16:creationId xmlns:a16="http://schemas.microsoft.com/office/drawing/2014/main" id="{C43F1FF4-A5B1-FF46-8D85-EFCDDB4E5DED}"/>
                </a:ext>
              </a:extLst>
            </p:cNvPr>
            <p:cNvCxnSpPr>
              <a:cxnSpLocks/>
            </p:cNvCxnSpPr>
            <p:nvPr/>
          </p:nvCxnSpPr>
          <p:spPr>
            <a:xfrm>
              <a:off x="5536756" y="5511106"/>
              <a:ext cx="991365" cy="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95B06D96-F8DA-F544-94DA-4A4632037AAE}"/>
                </a:ext>
              </a:extLst>
            </p:cNvPr>
            <p:cNvGrpSpPr/>
            <p:nvPr/>
          </p:nvGrpSpPr>
          <p:grpSpPr>
            <a:xfrm>
              <a:off x="686184" y="4931197"/>
              <a:ext cx="432048" cy="434756"/>
              <a:chOff x="1259632" y="2346172"/>
              <a:chExt cx="432048" cy="434756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5306938-F338-E34B-AE3F-43BB90276861}"/>
                  </a:ext>
                </a:extLst>
              </p:cNvPr>
              <p:cNvSpPr/>
              <p:nvPr/>
            </p:nvSpPr>
            <p:spPr>
              <a:xfrm>
                <a:off x="1259632" y="2348880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148" name="Textfeld 147">
                <a:extLst>
                  <a:ext uri="{FF2B5EF4-FFF2-40B4-BE49-F238E27FC236}">
                    <a16:creationId xmlns:a16="http://schemas.microsoft.com/office/drawing/2014/main" id="{EE5A5C33-D320-DF4C-B881-1F54171E4CAE}"/>
                  </a:ext>
                </a:extLst>
              </p:cNvPr>
              <p:cNvSpPr txBox="1"/>
              <p:nvPr/>
            </p:nvSpPr>
            <p:spPr>
              <a:xfrm>
                <a:off x="1309165" y="2346172"/>
                <a:ext cx="3706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aseline="-25000" dirty="0" err="1"/>
                  <a:t>y</a:t>
                </a:r>
                <a:endParaRPr lang="de-DE" baseline="-25000" dirty="0"/>
              </a:p>
            </p:txBody>
          </p:sp>
        </p:grp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161E1F66-22C9-E74E-803C-DC148D5AF2BA}"/>
                </a:ext>
              </a:extLst>
            </p:cNvPr>
            <p:cNvGrpSpPr/>
            <p:nvPr/>
          </p:nvGrpSpPr>
          <p:grpSpPr>
            <a:xfrm>
              <a:off x="604433" y="5900465"/>
              <a:ext cx="432048" cy="432048"/>
              <a:chOff x="1259632" y="4725144"/>
              <a:chExt cx="432048" cy="43204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4AFD6ED-285A-294C-A9C9-DC2465590EC4}"/>
                  </a:ext>
                </a:extLst>
              </p:cNvPr>
              <p:cNvSpPr/>
              <p:nvPr/>
            </p:nvSpPr>
            <p:spPr>
              <a:xfrm>
                <a:off x="1259632" y="4725144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3" name="Textfeld 152">
                <a:extLst>
                  <a:ext uri="{FF2B5EF4-FFF2-40B4-BE49-F238E27FC236}">
                    <a16:creationId xmlns:a16="http://schemas.microsoft.com/office/drawing/2014/main" id="{F8283CF2-1694-A24F-B3FE-665B9211C354}"/>
                  </a:ext>
                </a:extLst>
              </p:cNvPr>
              <p:cNvSpPr txBox="1"/>
              <p:nvPr/>
            </p:nvSpPr>
            <p:spPr>
              <a:xfrm>
                <a:off x="1312727" y="4742434"/>
                <a:ext cx="37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/>
                  <a:t>z</a:t>
                </a:r>
                <a:endParaRPr lang="de-DE" baseline="-25000" dirty="0"/>
              </a:p>
            </p:txBody>
          </p: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7B4A7276-2538-1D41-A1A8-A3AE8148D0AD}"/>
                </a:ext>
              </a:extLst>
            </p:cNvPr>
            <p:cNvGrpSpPr/>
            <p:nvPr/>
          </p:nvGrpSpPr>
          <p:grpSpPr>
            <a:xfrm>
              <a:off x="695527" y="3949271"/>
              <a:ext cx="432048" cy="432048"/>
              <a:chOff x="1259632" y="4725144"/>
              <a:chExt cx="432048" cy="432048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52E8E51-1834-464D-84CB-C2D0DBAA38EB}"/>
                  </a:ext>
                </a:extLst>
              </p:cNvPr>
              <p:cNvSpPr/>
              <p:nvPr/>
            </p:nvSpPr>
            <p:spPr>
              <a:xfrm>
                <a:off x="1259632" y="4725144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9" name="Textfeld 98">
                <a:extLst>
                  <a:ext uri="{FF2B5EF4-FFF2-40B4-BE49-F238E27FC236}">
                    <a16:creationId xmlns:a16="http://schemas.microsoft.com/office/drawing/2014/main" id="{8340993B-6D06-6840-90C0-E0A9B9D1117D}"/>
                  </a:ext>
                </a:extLst>
              </p:cNvPr>
              <p:cNvSpPr txBox="1"/>
              <p:nvPr/>
            </p:nvSpPr>
            <p:spPr>
              <a:xfrm>
                <a:off x="1312727" y="4742434"/>
                <a:ext cx="37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x</a:t>
                </a:r>
                <a:endParaRPr lang="de-DE" baseline="-25000" dirty="0"/>
              </a:p>
            </p:txBody>
          </p:sp>
        </p:grp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59686F7F-D442-294C-A549-D84AF79633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81391" y="4374377"/>
              <a:ext cx="432000" cy="43200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+</a:t>
              </a:r>
            </a:p>
          </p:txBody>
        </p:sp>
        <p:cxnSp>
          <p:nvCxnSpPr>
            <p:cNvPr id="103" name="Gewinkelte Verbindung 102">
              <a:extLst>
                <a:ext uri="{FF2B5EF4-FFF2-40B4-BE49-F238E27FC236}">
                  <a16:creationId xmlns:a16="http://schemas.microsoft.com/office/drawing/2014/main" id="{CC3BE134-A3CE-CE47-98A1-1430F656FD85}"/>
                </a:ext>
              </a:extLst>
            </p:cNvPr>
            <p:cNvCxnSpPr>
              <a:cxnSpLocks/>
            </p:cNvCxnSpPr>
            <p:nvPr/>
          </p:nvCxnSpPr>
          <p:spPr>
            <a:xfrm>
              <a:off x="1205771" y="4070741"/>
              <a:ext cx="2778155" cy="266311"/>
            </a:xfrm>
            <a:prstGeom prst="bentConnector2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winkelte Verbindung 164">
              <a:extLst>
                <a:ext uri="{FF2B5EF4-FFF2-40B4-BE49-F238E27FC236}">
                  <a16:creationId xmlns:a16="http://schemas.microsoft.com/office/drawing/2014/main" id="{A7765DB4-9995-384B-A06E-CEA6CDCDEF38}"/>
                </a:ext>
              </a:extLst>
            </p:cNvPr>
            <p:cNvCxnSpPr>
              <a:cxnSpLocks/>
              <a:stCxn id="148" idx="3"/>
              <a:endCxn id="36" idx="2"/>
            </p:cNvCxnSpPr>
            <p:nvPr/>
          </p:nvCxnSpPr>
          <p:spPr>
            <a:xfrm flipV="1">
              <a:off x="1106331" y="4806377"/>
              <a:ext cx="2791060" cy="263320"/>
            </a:xfrm>
            <a:prstGeom prst="bentConnector2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winkelte Verbindung 168">
              <a:extLst>
                <a:ext uri="{FF2B5EF4-FFF2-40B4-BE49-F238E27FC236}">
                  <a16:creationId xmlns:a16="http://schemas.microsoft.com/office/drawing/2014/main" id="{1CC12342-10F0-B443-A30A-6D4AA6FA565A}"/>
                </a:ext>
              </a:extLst>
            </p:cNvPr>
            <p:cNvCxnSpPr>
              <a:cxnSpLocks/>
              <a:stCxn id="36" idx="3"/>
              <a:endCxn id="100" idx="0"/>
            </p:cNvCxnSpPr>
            <p:nvPr/>
          </p:nvCxnSpPr>
          <p:spPr>
            <a:xfrm>
              <a:off x="4113391" y="4590377"/>
              <a:ext cx="1207365" cy="725687"/>
            </a:xfrm>
            <a:prstGeom prst="bentConnector2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Gewinkelte Verbindung 200">
              <a:extLst>
                <a:ext uri="{FF2B5EF4-FFF2-40B4-BE49-F238E27FC236}">
                  <a16:creationId xmlns:a16="http://schemas.microsoft.com/office/drawing/2014/main" id="{3C063E83-3FF5-6742-9492-0B7820FD4822}"/>
                </a:ext>
              </a:extLst>
            </p:cNvPr>
            <p:cNvCxnSpPr>
              <a:cxnSpLocks/>
              <a:endCxn id="100" idx="2"/>
            </p:cNvCxnSpPr>
            <p:nvPr/>
          </p:nvCxnSpPr>
          <p:spPr>
            <a:xfrm flipV="1">
              <a:off x="1014510" y="5748064"/>
              <a:ext cx="4306246" cy="387866"/>
            </a:xfrm>
            <a:prstGeom prst="bentConnector2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Textfeld 205">
            <a:extLst>
              <a:ext uri="{FF2B5EF4-FFF2-40B4-BE49-F238E27FC236}">
                <a16:creationId xmlns:a16="http://schemas.microsoft.com/office/drawing/2014/main" id="{1CE7ABC3-6523-1D43-80AB-DD1A409FB9EB}"/>
              </a:ext>
            </a:extLst>
          </p:cNvPr>
          <p:cNvSpPr txBox="1"/>
          <p:nvPr/>
        </p:nvSpPr>
        <p:spPr>
          <a:xfrm>
            <a:off x="1048092" y="3744453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-2</a:t>
            </a:r>
          </a:p>
        </p:txBody>
      </p:sp>
      <p:sp>
        <p:nvSpPr>
          <p:cNvPr id="214" name="Textfeld 213">
            <a:extLst>
              <a:ext uri="{FF2B5EF4-FFF2-40B4-BE49-F238E27FC236}">
                <a16:creationId xmlns:a16="http://schemas.microsoft.com/office/drawing/2014/main" id="{48FD72EE-B0CC-F247-9335-FA00E57D29F5}"/>
              </a:ext>
            </a:extLst>
          </p:cNvPr>
          <p:cNvSpPr txBox="1"/>
          <p:nvPr/>
        </p:nvSpPr>
        <p:spPr>
          <a:xfrm>
            <a:off x="1105072" y="613353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6" name="Textfeld 215">
            <a:extLst>
              <a:ext uri="{FF2B5EF4-FFF2-40B4-BE49-F238E27FC236}">
                <a16:creationId xmlns:a16="http://schemas.microsoft.com/office/drawing/2014/main" id="{4D37A5B8-7ADD-FB4E-A374-639BF8E8046D}"/>
              </a:ext>
            </a:extLst>
          </p:cNvPr>
          <p:cNvSpPr txBox="1"/>
          <p:nvPr/>
        </p:nvSpPr>
        <p:spPr>
          <a:xfrm>
            <a:off x="1036818" y="4153561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217" name="Textfeld 216">
            <a:extLst>
              <a:ext uri="{FF2B5EF4-FFF2-40B4-BE49-F238E27FC236}">
                <a16:creationId xmlns:a16="http://schemas.microsoft.com/office/drawing/2014/main" id="{E2A97A00-E061-404E-98B5-846F1C49288D}"/>
              </a:ext>
            </a:extLst>
          </p:cNvPr>
          <p:cNvSpPr txBox="1"/>
          <p:nvPr/>
        </p:nvSpPr>
        <p:spPr>
          <a:xfrm>
            <a:off x="1122558" y="5125005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Rechteck 219">
                <a:extLst>
                  <a:ext uri="{FF2B5EF4-FFF2-40B4-BE49-F238E27FC236}">
                    <a16:creationId xmlns:a16="http://schemas.microsoft.com/office/drawing/2014/main" id="{F35EC266-DAC1-EC4E-BA33-AB7549DC587A}"/>
                  </a:ext>
                </a:extLst>
              </p:cNvPr>
              <p:cNvSpPr/>
              <p:nvPr/>
            </p:nvSpPr>
            <p:spPr>
              <a:xfrm>
                <a:off x="5888518" y="5664894"/>
                <a:ext cx="495970" cy="667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0" name="Rechteck 219">
                <a:extLst>
                  <a:ext uri="{FF2B5EF4-FFF2-40B4-BE49-F238E27FC236}">
                    <a16:creationId xmlns:a16="http://schemas.microsoft.com/office/drawing/2014/main" id="{F35EC266-DAC1-EC4E-BA33-AB7549DC5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518" y="5664894"/>
                <a:ext cx="495970" cy="667619"/>
              </a:xfrm>
              <a:prstGeom prst="rect">
                <a:avLst/>
              </a:prstGeom>
              <a:blipFill>
                <a:blip r:embed="rId13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1" name="Textfeld 220">
            <a:extLst>
              <a:ext uri="{FF2B5EF4-FFF2-40B4-BE49-F238E27FC236}">
                <a16:creationId xmlns:a16="http://schemas.microsoft.com/office/drawing/2014/main" id="{48360EC8-4377-E94A-8AAB-2EEAD4440D73}"/>
              </a:ext>
            </a:extLst>
          </p:cNvPr>
          <p:cNvSpPr txBox="1"/>
          <p:nvPr/>
        </p:nvSpPr>
        <p:spPr>
          <a:xfrm>
            <a:off x="4274374" y="4734899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222" name="Textfeld 221">
            <a:extLst>
              <a:ext uri="{FF2B5EF4-FFF2-40B4-BE49-F238E27FC236}">
                <a16:creationId xmlns:a16="http://schemas.microsoft.com/office/drawing/2014/main" id="{927A64AA-8A34-D54E-A837-7D061311C385}"/>
              </a:ext>
            </a:extLst>
          </p:cNvPr>
          <p:cNvSpPr txBox="1"/>
          <p:nvPr/>
        </p:nvSpPr>
        <p:spPr>
          <a:xfrm>
            <a:off x="3354811" y="3142531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(In </a:t>
            </a:r>
            <a:r>
              <a:rPr lang="de-DE" dirty="0" err="1"/>
              <a:t>particular</a:t>
            </a:r>
            <a:r>
              <a:rPr lang="de-D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3433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124" grpId="0"/>
      <p:bldP spid="125" grpId="0"/>
      <p:bldP spid="60" grpId="0"/>
      <p:bldP spid="126" grpId="0"/>
      <p:bldP spid="128" grpId="0"/>
      <p:bldP spid="62" grpId="0"/>
      <p:bldP spid="64" grpId="0"/>
      <p:bldP spid="68" grpId="0"/>
      <p:bldP spid="70" grpId="0"/>
      <p:bldP spid="136" grpId="0"/>
      <p:bldP spid="137" grpId="0"/>
      <p:bldP spid="138" grpId="0"/>
      <p:bldP spid="145" grpId="0"/>
      <p:bldP spid="78" grpId="0"/>
      <p:bldP spid="150" grpId="0"/>
      <p:bldP spid="80" grpId="0"/>
      <p:bldP spid="162" grpId="0"/>
      <p:bldP spid="163" grpId="0" animBg="1"/>
      <p:bldP spid="140" grpId="0"/>
      <p:bldP spid="206" grpId="0"/>
      <p:bldP spid="214" grpId="0"/>
      <p:bldP spid="216" grpId="0"/>
      <p:bldP spid="217" grpId="0"/>
      <p:bldP spid="220" grpId="0"/>
      <p:bldP spid="221" grpId="0"/>
      <p:bldP spid="2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B0EB3F9E-585F-224E-8135-EF6A49F49FF0}"/>
              </a:ext>
            </a:extLst>
          </p:cNvPr>
          <p:cNvSpPr/>
          <p:nvPr/>
        </p:nvSpPr>
        <p:spPr>
          <a:xfrm>
            <a:off x="437004" y="2497981"/>
            <a:ext cx="8057645" cy="34837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9BA08F0-1214-3A49-BAB4-249787B2BE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Problem: </a:t>
                </a:r>
                <a:r>
                  <a:rPr lang="de-DE" dirty="0" err="1"/>
                  <a:t>Vanishing</a:t>
                </a:r>
                <a:r>
                  <a:rPr lang="de-DE" dirty="0"/>
                  <a:t> </a:t>
                </a:r>
                <a:r>
                  <a:rPr lang="de-DE" dirty="0" err="1"/>
                  <a:t>gradient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sigmoid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9BA08F0-1214-3A49-BAB4-249787B2B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51437F3-95EB-714E-AD4A-509BAF1E9D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6"/>
                <a:ext cx="5770984" cy="1228747"/>
              </a:xfrm>
            </p:spPr>
            <p:txBody>
              <a:bodyPr/>
              <a:lstStyle/>
              <a:p>
                <a:r>
                  <a:rPr lang="de-DE" dirty="0"/>
                  <a:t>Gradient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sigmoid</a:t>
                </a:r>
                <a:r>
                  <a:rPr lang="de-DE" dirty="0"/>
                  <a:t>:                       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)(1 −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51437F3-95EB-714E-AD4A-509BAF1E9D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6"/>
                <a:ext cx="5770984" cy="1228747"/>
              </a:xfrm>
              <a:blipFill>
                <a:blip r:embed="rId3"/>
                <a:stretch>
                  <a:fillRect l="-1758" t="-51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D61A18-C1BE-CC47-A0B0-DF607450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D2080E0-7B4F-DC46-AE73-92486F126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206" y="1096282"/>
            <a:ext cx="3492500" cy="1460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518AAAA-218E-BF4C-9235-B93721BF1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42" y="3140499"/>
            <a:ext cx="8399657" cy="1717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1E8B6F46-8913-294A-BD4B-D8D051B53C60}"/>
                  </a:ext>
                </a:extLst>
              </p:cNvPr>
              <p:cNvSpPr txBox="1"/>
              <p:nvPr/>
            </p:nvSpPr>
            <p:spPr>
              <a:xfrm>
                <a:off x="6933444" y="1291908"/>
                <a:ext cx="14950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Max{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1E8B6F46-8913-294A-BD4B-D8D051B53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444" y="1291908"/>
                <a:ext cx="1495089" cy="646331"/>
              </a:xfrm>
              <a:prstGeom prst="rect">
                <a:avLst/>
              </a:prstGeom>
              <a:blipFill>
                <a:blip r:embed="rId6"/>
                <a:stretch>
                  <a:fillRect l="-3361" t="-3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34002F36-6857-2445-90A0-71373810783F}"/>
              </a:ext>
            </a:extLst>
          </p:cNvPr>
          <p:cNvSpPr txBox="1"/>
          <p:nvPr/>
        </p:nvSpPr>
        <p:spPr>
          <a:xfrm>
            <a:off x="689098" y="2607213"/>
            <a:ext cx="7091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600" dirty="0" err="1"/>
              <a:t>Gradients</a:t>
            </a:r>
            <a:r>
              <a:rPr lang="de-DE" sz="2600" dirty="0"/>
              <a:t> in linear </a:t>
            </a:r>
            <a:r>
              <a:rPr lang="de-DE" sz="2600" dirty="0" err="1"/>
              <a:t>network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depth</a:t>
            </a:r>
            <a:r>
              <a:rPr lang="de-DE" sz="2600" dirty="0"/>
              <a:t> 4</a:t>
            </a:r>
          </a:p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659EB57-2E42-D74D-B349-59B21D097DC6}"/>
              </a:ext>
            </a:extLst>
          </p:cNvPr>
          <p:cNvSpPr txBox="1"/>
          <p:nvPr/>
        </p:nvSpPr>
        <p:spPr>
          <a:xfrm>
            <a:off x="1748575" y="6052555"/>
            <a:ext cx="54345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>
                <a:solidFill>
                  <a:srgbClr val="FF0000"/>
                </a:solidFill>
              </a:rPr>
              <a:t>Gradient </a:t>
            </a:r>
            <a:r>
              <a:rPr lang="de-DE" sz="2600" dirty="0" err="1">
                <a:solidFill>
                  <a:srgbClr val="FF0000"/>
                </a:solidFill>
              </a:rPr>
              <a:t>vanishes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moving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backwards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A59B0E2-BE31-9B40-87C7-2071E9AEA0D4}"/>
                  </a:ext>
                </a:extLst>
              </p:cNvPr>
              <p:cNvSpPr txBox="1"/>
              <p:nvPr/>
            </p:nvSpPr>
            <p:spPr>
              <a:xfrm>
                <a:off x="2893177" y="3009440"/>
                <a:ext cx="864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dirty="0"/>
                  <a:t>0,25</a:t>
                </a: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A59B0E2-BE31-9B40-87C7-2071E9AEA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177" y="3009440"/>
                <a:ext cx="864339" cy="369332"/>
              </a:xfrm>
              <a:prstGeom prst="rect">
                <a:avLst/>
              </a:prstGeom>
              <a:blipFill>
                <a:blip r:embed="rId7"/>
                <a:stretch>
                  <a:fillRect t="-10345" r="-5882" b="-275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C988555A-4348-7D48-8890-37DC10C38AE7}"/>
                  </a:ext>
                </a:extLst>
              </p:cNvPr>
              <p:cNvSpPr txBox="1"/>
              <p:nvPr/>
            </p:nvSpPr>
            <p:spPr>
              <a:xfrm>
                <a:off x="6100010" y="3014634"/>
                <a:ext cx="864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dirty="0"/>
                  <a:t>0,25</a:t>
                </a: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C988555A-4348-7D48-8890-37DC10C38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010" y="3014634"/>
                <a:ext cx="864339" cy="369332"/>
              </a:xfrm>
              <a:prstGeom prst="rect">
                <a:avLst/>
              </a:prstGeom>
              <a:blipFill>
                <a:blip r:embed="rId8"/>
                <a:stretch>
                  <a:fillRect t="-6667" r="-4348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933DF04-D296-894E-974A-FCA7162ADFF0}"/>
                  </a:ext>
                </a:extLst>
              </p:cNvPr>
              <p:cNvSpPr txBox="1"/>
              <p:nvPr/>
            </p:nvSpPr>
            <p:spPr>
              <a:xfrm>
                <a:off x="4621050" y="3017510"/>
                <a:ext cx="864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dirty="0"/>
                  <a:t>0,25</a:t>
                </a: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933DF04-D296-894E-974A-FCA7162AD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050" y="3017510"/>
                <a:ext cx="864339" cy="369332"/>
              </a:xfrm>
              <a:prstGeom prst="rect">
                <a:avLst/>
              </a:prstGeom>
              <a:blipFill>
                <a:blip r:embed="rId9"/>
                <a:stretch>
                  <a:fillRect t="-6667" r="-4286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6CE5F719-14FE-1445-B59E-1673019DEC4A}"/>
                  </a:ext>
                </a:extLst>
              </p:cNvPr>
              <p:cNvSpPr txBox="1"/>
              <p:nvPr/>
            </p:nvSpPr>
            <p:spPr>
              <a:xfrm>
                <a:off x="706535" y="4676819"/>
                <a:ext cx="775404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Assume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1 </m:t>
                    </m:r>
                  </m:oMath>
                </a14:m>
                <a:r>
                  <a:rPr lang="de-DE" dirty="0"/>
                  <a:t>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(0,1) </m:t>
                    </m:r>
                  </m:oMath>
                </a14:m>
                <a:r>
                  <a:rPr lang="de-DE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Then</a:t>
                </a:r>
                <a:r>
                  <a:rPr lang="de-DE" dirty="0"/>
                  <a:t>: |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 dirty="0" err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i="1" baseline="-25000" dirty="0" err="1">
                            <a:latin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dirty="0"/>
                  <a:t>0,25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Exponential</a:t>
                </a:r>
                <a:r>
                  <a:rPr lang="de-DE" dirty="0"/>
                  <a:t> </a:t>
                </a:r>
                <a:r>
                  <a:rPr lang="de-DE" dirty="0" err="1"/>
                  <a:t>decrease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later</a:t>
                </a:r>
                <a:r>
                  <a:rPr lang="de-DE" dirty="0"/>
                  <a:t> derivatives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earlier</a:t>
                </a:r>
                <a:r>
                  <a:rPr lang="de-DE" dirty="0"/>
                  <a:t> </a:t>
                </a:r>
                <a:r>
                  <a:rPr lang="de-DE" dirty="0" err="1"/>
                  <a:t>ones</a:t>
                </a:r>
                <a:r>
                  <a:rPr lang="de-DE" dirty="0"/>
                  <a:t>  due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chain</a:t>
                </a:r>
                <a:r>
                  <a:rPr lang="de-DE" dirty="0"/>
                  <a:t> </a:t>
                </a:r>
                <a:r>
                  <a:rPr lang="de-DE" dirty="0" err="1"/>
                  <a:t>rule</a:t>
                </a: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6CE5F719-14FE-1445-B59E-1673019DE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35" y="4676819"/>
                <a:ext cx="7754046" cy="1200329"/>
              </a:xfrm>
              <a:prstGeom prst="rect">
                <a:avLst/>
              </a:prstGeom>
              <a:blipFill>
                <a:blip r:embed="rId10"/>
                <a:stretch>
                  <a:fillRect l="-490" t="-21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2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4" grpId="0"/>
      <p:bldP spid="15" grpId="1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7747E-68E7-B142-9A9B-691AD6FF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Discussion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50F140-8AC3-244F-86EE-3AD8DEFBD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B722FF-E67B-B44D-BC2C-224EABD0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272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1D9F4-6784-B54B-826A-33B1D968C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Two</a:t>
            </a:r>
            <a:r>
              <a:rPr lang="de-DE" dirty="0"/>
              <a:t> Addenda </a:t>
            </a:r>
            <a:r>
              <a:rPr lang="de-DE" dirty="0" err="1"/>
              <a:t>to</a:t>
            </a:r>
            <a:r>
              <a:rPr lang="de-DE" dirty="0"/>
              <a:t> last </a:t>
            </a:r>
            <a:r>
              <a:rPr lang="de-DE" dirty="0" err="1"/>
              <a:t>week‘s</a:t>
            </a:r>
            <a:r>
              <a:rPr lang="de-DE" dirty="0"/>
              <a:t> </a:t>
            </a:r>
            <a:r>
              <a:rPr lang="de-DE" dirty="0" err="1"/>
              <a:t>discussion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5858E7-EFFB-F346-8637-46F5A20D6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Learning </a:t>
            </a:r>
            <a:r>
              <a:rPr lang="de-DE" dirty="0" err="1"/>
              <a:t>rectangulars</a:t>
            </a:r>
            <a:r>
              <a:rPr lang="de-DE" dirty="0"/>
              <a:t> in </a:t>
            </a:r>
            <a:r>
              <a:rPr lang="de-DE" dirty="0" err="1"/>
              <a:t>car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: </a:t>
            </a:r>
          </a:p>
          <a:p>
            <a:pPr lvl="1"/>
            <a:r>
              <a:rPr lang="de-DE" dirty="0" err="1"/>
              <a:t>Question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audience</a:t>
            </a:r>
            <a:r>
              <a:rPr lang="de-DE" dirty="0"/>
              <a:t>: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not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error</a:t>
            </a:r>
            <a:r>
              <a:rPr lang="de-DE" dirty="0"/>
              <a:t> E = 0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? </a:t>
            </a:r>
          </a:p>
          <a:p>
            <a:pPr lvl="1"/>
            <a:r>
              <a:rPr lang="de-DE" dirty="0" err="1"/>
              <a:t>Answer</a:t>
            </a:r>
            <a:r>
              <a:rPr lang="de-DE" dirty="0"/>
              <a:t> 1: Yes,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outliers</a:t>
            </a:r>
            <a:r>
              <a:rPr lang="de-DE" dirty="0"/>
              <a:t>. But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Answer</a:t>
            </a:r>
            <a:r>
              <a:rPr lang="de-DE" dirty="0"/>
              <a:t> 2: In </a:t>
            </a:r>
            <a:r>
              <a:rPr lang="de-DE" dirty="0" err="1"/>
              <a:t>fact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infinitely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solutions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E = 0;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incorporate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principles</a:t>
            </a:r>
            <a:r>
              <a:rPr lang="de-DE" dirty="0"/>
              <a:t> (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maybe</a:t>
            </a:r>
            <a:r>
              <a:rPr lang="de-DE" dirty="0"/>
              <a:t> </a:t>
            </a:r>
            <a:r>
              <a:rPr lang="de-DE" dirty="0" err="1"/>
              <a:t>encode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).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Learning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Bayes</a:t>
            </a:r>
            <a:r>
              <a:rPr lang="de-DE" dirty="0"/>
              <a:t>‘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priors</a:t>
            </a:r>
            <a:endParaRPr lang="de-DE" dirty="0"/>
          </a:p>
          <a:p>
            <a:pPr lvl="1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apriori</a:t>
            </a:r>
            <a:r>
              <a:rPr lang="de-DE" dirty="0"/>
              <a:t> </a:t>
            </a:r>
            <a:r>
              <a:rPr lang="de-DE" dirty="0" err="1"/>
              <a:t>probabilities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hypothesis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Sometimes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just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probabilities</a:t>
            </a:r>
            <a:r>
              <a:rPr lang="de-DE" dirty="0"/>
              <a:t> -&gt;</a:t>
            </a:r>
          </a:p>
          <a:p>
            <a:pPr lvl="1"/>
            <a:r>
              <a:rPr lang="de-DE" dirty="0" err="1"/>
              <a:t>Solomonoff</a:t>
            </a:r>
            <a:r>
              <a:rPr lang="de-DE" dirty="0"/>
              <a:t>: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a universal </a:t>
            </a:r>
            <a:r>
              <a:rPr lang="de-DE" dirty="0" err="1"/>
              <a:t>prior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-&gt; </a:t>
            </a:r>
            <a:r>
              <a:rPr lang="de-DE" dirty="0" err="1"/>
              <a:t>Algorithmic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&amp; </a:t>
            </a:r>
            <a:r>
              <a:rPr lang="de-DE" dirty="0" err="1"/>
              <a:t>Kolomogorov</a:t>
            </a:r>
            <a:r>
              <a:rPr lang="de-DE" dirty="0"/>
              <a:t> </a:t>
            </a:r>
            <a:r>
              <a:rPr lang="de-DE" dirty="0" err="1"/>
              <a:t>Complexity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5172DE-727D-C241-8B61-36B4D61E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38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" y="1843969"/>
            <a:ext cx="5407038" cy="430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Hypothesis class H</a:t>
            </a:r>
            <a:endParaRPr lang="en-US" i="0" dirty="0">
              <a:latin typeface="Lucida Calligraphy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9F6944E0-4CF9-444D-93A1-8E319AEF0356}"/>
                  </a:ext>
                </a:extLst>
              </p:cNvPr>
              <p:cNvSpPr txBox="1"/>
              <p:nvPr/>
            </p:nvSpPr>
            <p:spPr>
              <a:xfrm>
                <a:off x="3250655" y="1508504"/>
                <a:ext cx="6008761" cy="847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′1,</m:t>
                        </m:r>
                        <m:r>
                          <a:rPr lang="de-DE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′2,</m:t>
                        </m:r>
                        <m:r>
                          <a:rPr lang="de-DE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′1,</m:t>
                        </m:r>
                        <m:r>
                          <a:rPr lang="de-DE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′2</m:t>
                        </m:r>
                      </m:sub>
                    </m:sSub>
                  </m:oMath>
                </a14:m>
                <a:r>
                  <a:rPr lang="de-DE" sz="2200" dirty="0">
                    <a:solidFill>
                      <a:schemeClr val="tx1"/>
                    </a:solidFill>
                  </a:rPr>
                  <a:t>(x)</a:t>
                </a:r>
                <a14:m>
                  <m:oMath xmlns:m="http://schemas.openxmlformats.org/officeDocument/2006/math">
                    <m:r>
                      <a:rPr lang="de-DE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de-DE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de-DE" sz="2200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de-DE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𝑐𝑙𝑎𝑠𝑠𝑖𝑓𝑖𝑒𝑠</m:t>
                            </m:r>
                            <m:r>
                              <a:rPr lang="de-DE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200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𝑎𝑠</m:t>
                            </m:r>
                            <m:r>
                              <a:rPr lang="de-DE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𝑝𝑜𝑠𝑖𝑡𝑖𝑣𝑒</m:t>
                            </m:r>
                          </m:e>
                          <m:e>
                            <m:r>
                              <a:rPr lang="de-DE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de-DE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de-DE" sz="2200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de-DE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𝑐𝑙𝑎𝑠𝑠𝑖𝑓𝑖𝑒𝑠</m:t>
                            </m:r>
                            <m:r>
                              <a:rPr lang="de-DE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200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𝑎𝑠</m:t>
                            </m:r>
                            <m:r>
                              <a:rPr lang="de-DE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𝑛𝑒𝑔𝑎𝑡𝑖𝑣𝑒</m:t>
                            </m:r>
                          </m:e>
                        </m:eqArr>
                      </m:e>
                    </m:d>
                  </m:oMath>
                </a14:m>
                <a:endParaRPr lang="de-DE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9F6944E0-4CF9-444D-93A1-8E319AEF0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655" y="1508504"/>
                <a:ext cx="6008761" cy="847540"/>
              </a:xfrm>
              <a:prstGeom prst="rect">
                <a:avLst/>
              </a:prstGeom>
              <a:blipFill>
                <a:blip r:embed="rId4"/>
                <a:stretch>
                  <a:fillRect t="-195588" b="-2823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C0064F1-A40F-334B-93A7-A450ADA18E44}"/>
              </a:ext>
            </a:extLst>
          </p:cNvPr>
          <p:cNvGrpSpPr/>
          <p:nvPr/>
        </p:nvGrpSpPr>
        <p:grpSpPr>
          <a:xfrm>
            <a:off x="4965058" y="3739552"/>
            <a:ext cx="4026631" cy="1281255"/>
            <a:chOff x="4965058" y="3739552"/>
            <a:chExt cx="4026631" cy="1281255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322BBDEB-A06A-8749-93B3-E26A6071BC5F}"/>
                </a:ext>
              </a:extLst>
            </p:cNvPr>
            <p:cNvSpPr txBox="1"/>
            <p:nvPr/>
          </p:nvSpPr>
          <p:spPr>
            <a:xfrm>
              <a:off x="5147391" y="3831919"/>
              <a:ext cx="1606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032EF0"/>
                  </a:solidFill>
                  <a:latin typeface="Myriad Pro" panose="020B0503030403020204" pitchFamily="34" charset="0"/>
                </a:rPr>
                <a:t>Error</a:t>
              </a:r>
              <a:r>
                <a:rPr lang="de-DE" dirty="0">
                  <a:latin typeface="Myriad Pro" panose="020B0503030403020204" pitchFamily="34" charset="0"/>
                </a:rPr>
                <a:t> </a:t>
              </a:r>
              <a:r>
                <a:rPr lang="de-DE" dirty="0" err="1">
                  <a:latin typeface="Myriad Pro" panose="020B0503030403020204" pitchFamily="34" charset="0"/>
                </a:rPr>
                <a:t>of</a:t>
              </a:r>
              <a:r>
                <a:rPr lang="de-DE" dirty="0">
                  <a:latin typeface="Myriad Pro" panose="020B0503030403020204" pitchFamily="34" charset="0"/>
                </a:rPr>
                <a:t> </a:t>
              </a:r>
              <a:r>
                <a:rPr lang="de-DE" dirty="0">
                  <a:solidFill>
                    <a:srgbClr val="3C8C93"/>
                  </a:solidFill>
                  <a:latin typeface="Myriad Pro" panose="020B0503030403020204" pitchFamily="34" charset="0"/>
                  <a:ea typeface="Cambria Math" panose="02040503050406030204" pitchFamily="18" charset="0"/>
                </a:rPr>
                <a:t>h</a:t>
              </a:r>
              <a:r>
                <a:rPr lang="de-DE" dirty="0">
                  <a:latin typeface="Myriad Pro" panose="020B0503030403020204" pitchFamily="34" charset="0"/>
                </a:rPr>
                <a:t> on </a:t>
              </a:r>
              <a:r>
                <a:rPr lang="de-DE" dirty="0">
                  <a:solidFill>
                    <a:srgbClr val="3C8C93"/>
                  </a:solidFill>
                  <a:latin typeface="Myriad Pro" panose="020B0503030403020204" pitchFamily="34" charset="0"/>
                </a:rPr>
                <a:t>X</a:t>
              </a:r>
            </a:p>
          </p:txBody>
        </p:sp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F758764F-DD3A-F54B-8884-3AA10DE07FF6}"/>
                </a:ext>
              </a:extLst>
            </p:cNvPr>
            <p:cNvSpPr/>
            <p:nvPr/>
          </p:nvSpPr>
          <p:spPr>
            <a:xfrm>
              <a:off x="4965058" y="3739552"/>
              <a:ext cx="4026631" cy="1281255"/>
            </a:xfrm>
            <a:prstGeom prst="roundRect">
              <a:avLst>
                <a:gd name="adj" fmla="val 10000"/>
              </a:avLst>
            </a:prstGeom>
            <a:solidFill>
              <a:srgbClr val="032EF0">
                <a:alpha val="10000"/>
              </a:srgb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feld 1">
                  <a:extLst>
                    <a:ext uri="{FF2B5EF4-FFF2-40B4-BE49-F238E27FC236}">
                      <a16:creationId xmlns:a16="http://schemas.microsoft.com/office/drawing/2014/main" id="{E3034305-D873-E045-90FB-AE256847D066}"/>
                    </a:ext>
                  </a:extLst>
                </p:cNvPr>
                <p:cNvSpPr txBox="1"/>
                <p:nvPr/>
              </p:nvSpPr>
              <p:spPr>
                <a:xfrm>
                  <a:off x="5123549" y="4062482"/>
                  <a:ext cx="3675173" cy="8712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)=(1/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nary>
                          <m:naryPr>
                            <m:chr m:val="∑"/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d>
                              <m:dPr>
                                <m:ctrlP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sSup>
                                  <m:sSupPr>
                                    <m:ctrlP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de-DE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oMath>
                    </m:oMathPara>
                  </a14:m>
                  <a:endParaRPr lang="de-D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feld 1">
                  <a:extLst>
                    <a:ext uri="{FF2B5EF4-FFF2-40B4-BE49-F238E27FC236}">
                      <a16:creationId xmlns:a16="http://schemas.microsoft.com/office/drawing/2014/main" id="{E3034305-D873-E045-90FB-AE256847D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3549" y="4062482"/>
                  <a:ext cx="3675173" cy="871201"/>
                </a:xfrm>
                <a:prstGeom prst="rect">
                  <a:avLst/>
                </a:prstGeom>
                <a:blipFill>
                  <a:blip r:embed="rId5"/>
                  <a:stretch>
                    <a:fillRect t="-92857" b="-14857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983996D-34E2-DF45-A2BA-F781BE1F70D2}"/>
              </a:ext>
            </a:extLst>
          </p:cNvPr>
          <p:cNvGrpSpPr/>
          <p:nvPr/>
        </p:nvGrpSpPr>
        <p:grpSpPr>
          <a:xfrm>
            <a:off x="4296573" y="5233718"/>
            <a:ext cx="4690761" cy="1127503"/>
            <a:chOff x="4300928" y="5374642"/>
            <a:chExt cx="4690761" cy="1127503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312B9DB3-33B1-FD41-A3BD-D3A52F8161D4}"/>
                </a:ext>
              </a:extLst>
            </p:cNvPr>
            <p:cNvGrpSpPr/>
            <p:nvPr/>
          </p:nvGrpSpPr>
          <p:grpSpPr>
            <a:xfrm>
              <a:off x="4965058" y="5374642"/>
              <a:ext cx="4026631" cy="896710"/>
              <a:chOff x="4965058" y="5374642"/>
              <a:chExt cx="4026631" cy="896710"/>
            </a:xfrm>
          </p:grpSpPr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C624200F-F7C0-BA4A-AF06-CF8AE73213AC}"/>
                  </a:ext>
                </a:extLst>
              </p:cNvPr>
              <p:cNvSpPr txBox="1"/>
              <p:nvPr/>
            </p:nvSpPr>
            <p:spPr>
              <a:xfrm>
                <a:off x="5113918" y="5499832"/>
                <a:ext cx="37065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/>
                  <a:t>Optimization</a:t>
                </a:r>
                <a:endParaRPr lang="de-DE" dirty="0"/>
              </a:p>
              <a:p>
                <a:r>
                  <a:rPr lang="de-DE" dirty="0"/>
                  <a:t> </a:t>
                </a:r>
              </a:p>
            </p:txBody>
          </p:sp>
          <p:sp>
            <p:nvSpPr>
              <p:cNvPr id="14" name="Abgerundetes Rechteck 13">
                <a:extLst>
                  <a:ext uri="{FF2B5EF4-FFF2-40B4-BE49-F238E27FC236}">
                    <a16:creationId xmlns:a16="http://schemas.microsoft.com/office/drawing/2014/main" id="{0A01C1EB-23E0-8A4D-99CE-8ACA6BB6C693}"/>
                  </a:ext>
                </a:extLst>
              </p:cNvPr>
              <p:cNvSpPr/>
              <p:nvPr/>
            </p:nvSpPr>
            <p:spPr>
              <a:xfrm>
                <a:off x="4965058" y="5374642"/>
                <a:ext cx="4026631" cy="896710"/>
              </a:xfrm>
              <a:prstGeom prst="roundRect">
                <a:avLst>
                  <a:gd name="adj" fmla="val 10000"/>
                </a:avLst>
              </a:prstGeom>
              <a:solidFill>
                <a:srgbClr val="032EF0">
                  <a:alpha val="10000"/>
                </a:srgbClr>
              </a:soli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de-DE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B2A62204-A033-E14A-B6AA-9306126733A3}"/>
                    </a:ext>
                  </a:extLst>
                </p:cNvPr>
                <p:cNvSpPr txBox="1"/>
                <p:nvPr/>
              </p:nvSpPr>
              <p:spPr>
                <a:xfrm>
                  <a:off x="4300928" y="5855814"/>
                  <a:ext cx="387718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𝑎𝑟𝑔𝑚𝑖𝑛</m:t>
                        </m:r>
                        <m:sSubSup>
                          <m:sSubSupPr>
                            <m:ctrlPr>
                              <a:rPr lang="de-DE" i="1" baseline="-2500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 baseline="-250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i="1" baseline="-25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i="1" baseline="-25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Sup>
                          <m:sSubSupPr>
                            <m:ctrlPr>
                              <a:rPr lang="de-DE" i="1" baseline="-2500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 baseline="-250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i="1" baseline="-2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 baseline="-25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Sup>
                          <m:sSubSupPr>
                            <m:ctrlPr>
                              <a:rPr lang="de-DE" i="1" baseline="-2500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 baseline="-2500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i="1" baseline="-25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i="1" baseline="-25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Sup>
                          <m:sSubSupPr>
                            <m:ctrlPr>
                              <a:rPr lang="de-DE" i="1" baseline="-2500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 baseline="-2500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i="1" baseline="-2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 baseline="-25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de-DE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dirty="0"/>
                </a:p>
                <a:p>
                  <a:endParaRPr lang="de-DE" dirty="0"/>
                </a:p>
              </p:txBody>
            </p:sp>
          </mc:Choice>
          <mc:Fallback xmlns=""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B2A62204-A033-E14A-B6AA-930612673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928" y="5855814"/>
                  <a:ext cx="3877182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691E061A-C4FD-0241-A679-EAF7000F9AF2}"/>
              </a:ext>
            </a:extLst>
          </p:cNvPr>
          <p:cNvSpPr txBox="1"/>
          <p:nvPr/>
        </p:nvSpPr>
        <p:spPr>
          <a:xfrm>
            <a:off x="249854" y="6178180"/>
            <a:ext cx="6504067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But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find </a:t>
            </a:r>
            <a:r>
              <a:rPr lang="de-DE" dirty="0" err="1">
                <a:solidFill>
                  <a:srgbClr val="FF0000"/>
                </a:solidFill>
              </a:rPr>
              <a:t>optimum</a:t>
            </a:r>
            <a:r>
              <a:rPr lang="de-DE" dirty="0">
                <a:solidFill>
                  <a:srgbClr val="FF0000"/>
                </a:solidFill>
              </a:rPr>
              <a:t> (in </a:t>
            </a:r>
            <a:r>
              <a:rPr lang="de-DE" dirty="0" err="1">
                <a:solidFill>
                  <a:srgbClr val="FF0000"/>
                </a:solidFill>
              </a:rPr>
              <a:t>particular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if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one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has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outliers</a:t>
            </a:r>
            <a:r>
              <a:rPr lang="de-DE" dirty="0">
                <a:solidFill>
                  <a:srgbClr val="FF0000"/>
                </a:solidFill>
              </a:rPr>
              <a:t>)? </a:t>
            </a:r>
          </a:p>
        </p:txBody>
      </p:sp>
    </p:spTree>
    <p:extLst>
      <p:ext uri="{BB962C8B-B14F-4D97-AF65-F5344CB8AC3E}">
        <p14:creationId xmlns:p14="http://schemas.microsoft.com/office/powerpoint/2010/main" val="10510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12507-D2FE-A145-B62C-43D4053B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Chain-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vectors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329A153-65E3-AB48-87FA-F67A954EAB6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124744"/>
                <a:ext cx="6275040" cy="5112544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b="0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de-DE" b="0" dirty="0"/>
                </a:br>
                <a:endParaRPr lang="de-DE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eqAr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/>
                        </m:sSub>
                      </m:den>
                    </m:f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de-DE" b="0" dirty="0"/>
              </a:p>
              <a:p>
                <a:endParaRPr lang="de-DE" b="0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329A153-65E3-AB48-87FA-F67A954EAB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124744"/>
                <a:ext cx="6275040" cy="5112544"/>
              </a:xfrm>
              <a:blipFill>
                <a:blip r:embed="rId2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C65DD9-94E1-A146-A250-690B3C1B6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176" y="1124744"/>
            <a:ext cx="2530624" cy="511254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3133B5-B360-174D-973B-F9216295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100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999C7-1AD7-4742-9E4A-DA3F70A3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today‘s</a:t>
            </a:r>
            <a:r>
              <a:rPr lang="de-DE" dirty="0"/>
              <a:t> </a:t>
            </a:r>
            <a:r>
              <a:rPr lang="de-DE" dirty="0" err="1"/>
              <a:t>lecture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65AF30-D2E0-704D-B289-5CA421A00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1491EC-0AD7-184A-9B7E-571954B35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692" y="2483466"/>
            <a:ext cx="2014041" cy="212490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680494B-1E5B-984A-924A-6A7B5675FE21}"/>
              </a:ext>
            </a:extLst>
          </p:cNvPr>
          <p:cNvSpPr txBox="1"/>
          <p:nvPr/>
        </p:nvSpPr>
        <p:spPr>
          <a:xfrm>
            <a:off x="2744889" y="1651399"/>
            <a:ext cx="3260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/>
              <a:t>Gradient </a:t>
            </a:r>
            <a:r>
              <a:rPr lang="de-DE" sz="2600" dirty="0" err="1"/>
              <a:t>descent</a:t>
            </a:r>
            <a:r>
              <a:rPr lang="de-DE" sz="2600" dirty="0"/>
              <a:t> (GD)</a:t>
            </a:r>
          </a:p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6CA3DCF-2D12-564B-837C-D4EB8529360A}"/>
                  </a:ext>
                </a:extLst>
              </p:cNvPr>
              <p:cNvSpPr txBox="1"/>
              <p:nvPr/>
            </p:nvSpPr>
            <p:spPr>
              <a:xfrm>
                <a:off x="1259632" y="3210679"/>
                <a:ext cx="640816" cy="852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sz="260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de-DE" sz="26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6CA3DCF-2D12-564B-837C-D4EB85293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210679"/>
                <a:ext cx="640816" cy="852028"/>
              </a:xfrm>
              <a:prstGeom prst="rect">
                <a:avLst/>
              </a:prstGeom>
              <a:blipFill>
                <a:blip r:embed="rId3"/>
                <a:stretch>
                  <a:fillRect r="-1961" b="-88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7712E8B1-091A-D646-B724-14C00DAD8360}"/>
              </a:ext>
            </a:extLst>
          </p:cNvPr>
          <p:cNvSpPr txBox="1"/>
          <p:nvPr/>
        </p:nvSpPr>
        <p:spPr>
          <a:xfrm>
            <a:off x="820603" y="2708920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1. Differentiation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1D3BD2D-794D-CD41-B91F-7AC2ED3161F9}"/>
              </a:ext>
            </a:extLst>
          </p:cNvPr>
          <p:cNvSpPr txBox="1"/>
          <p:nvPr/>
        </p:nvSpPr>
        <p:spPr>
          <a:xfrm>
            <a:off x="6005718" y="2665176"/>
            <a:ext cx="246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2. Basic GD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variants</a:t>
            </a:r>
            <a:endParaRPr lang="de-DE" dirty="0"/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832919-468B-1C49-814B-710EBF3CE8F8}"/>
              </a:ext>
            </a:extLst>
          </p:cNvPr>
          <p:cNvSpPr txBox="1"/>
          <p:nvPr/>
        </p:nvSpPr>
        <p:spPr>
          <a:xfrm>
            <a:off x="1719608" y="5182774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 Backpropagation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97D81EB8-FCFB-B149-A6DE-D23314D6B4C6}"/>
                  </a:ext>
                </a:extLst>
              </p:cNvPr>
              <p:cNvSpPr/>
              <p:nvPr/>
            </p:nvSpPr>
            <p:spPr>
              <a:xfrm>
                <a:off x="5692395" y="3390472"/>
                <a:ext cx="309238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sz="2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l-GR" sz="2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 </m:t>
                      </m:r>
                      <m:r>
                        <a:rPr lang="el-GR" sz="2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de-DE" sz="26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l-GR" sz="2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l-GR" sz="26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l-GR" sz="260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l-GR" sz="2600" i="1" baseline="-2500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de-DE" sz="2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de-DE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97D81EB8-FCFB-B149-A6DE-D23314D6B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395" y="3390472"/>
                <a:ext cx="3092385" cy="492443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>
            <a:extLst>
              <a:ext uri="{FF2B5EF4-FFF2-40B4-BE49-F238E27FC236}">
                <a16:creationId xmlns:a16="http://schemas.microsoft.com/office/drawing/2014/main" id="{BEA02642-5E31-3D42-A357-832BB5FCE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1" y="5047724"/>
            <a:ext cx="3023239" cy="15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268D8-97B0-A044-A925-7C13B10F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Chain-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vectors</a:t>
            </a:r>
            <a:r>
              <a:rPr lang="de-DE" dirty="0"/>
              <a:t> (</a:t>
            </a:r>
            <a:r>
              <a:rPr lang="de-DE" dirty="0" err="1"/>
              <a:t>Answer</a:t>
            </a:r>
            <a:r>
              <a:rPr lang="de-DE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EA16FD6-77F0-2247-BCFF-942DFF07979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124744"/>
                <a:ext cx="8363272" cy="511254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sz="18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de-DE" sz="1800" i="1" dirty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de-DE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de-DE" sz="1800" i="1" dirty="0">
                        <a:latin typeface="Cambria Math" panose="02040503050406030204" pitchFamily="18" charset="0"/>
                      </a:rPr>
                      <m:t>+2</m:t>
                    </m:r>
                    <m:sSubSup>
                      <m:sSubSup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de-DE" sz="1800" i="1" dirty="0">
                  <a:latin typeface="Cambria Math" panose="02040503050406030204" pitchFamily="18" charset="0"/>
                </a:endParaRPr>
              </a:p>
              <a:p>
                <a:r>
                  <a:rPr lang="de-DE" sz="1800" dirty="0"/>
                  <a:t>Chain </a:t>
                </a:r>
                <a:r>
                  <a:rPr lang="de-DE" sz="1800" dirty="0" err="1"/>
                  <a:t>rule</a:t>
                </a:r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de-DE" sz="1800" i="1" dirty="0">
                  <a:latin typeface="Cambria Math" panose="02040503050406030204" pitchFamily="18" charset="0"/>
                </a:endParaRPr>
              </a:p>
              <a:p>
                <a:r>
                  <a:rPr lang="de-DE" sz="1800" dirty="0"/>
                  <a:t>In </a:t>
                </a:r>
                <a:r>
                  <a:rPr lang="de-DE" sz="1800" dirty="0" err="1"/>
                  <a:t>mo</a:t>
                </a:r>
                <a:r>
                  <a:rPr lang="de-DE" sz="1800" dirty="0"/>
                  <a:t>re detail: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eqAr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))</m:t>
                        </m:r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de-DE" sz="1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=2⋅  1+  2⋅2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=2+4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sz="1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de-DE" sz="1800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de-DE" sz="1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eqAr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/>
                        </m:sSub>
                      </m:den>
                    </m:f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(2+4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, 2,2)</m:t>
                    </m:r>
                  </m:oMath>
                </a14:m>
                <a:endParaRPr lang="de-DE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de-DE" sz="1800" dirty="0"/>
              </a:p>
              <a:p>
                <a:endParaRPr lang="de-DE" dirty="0"/>
              </a:p>
              <a:p>
                <a:endParaRPr lang="de-DE" b="0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EA16FD6-77F0-2247-BCFF-942DFF0797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124744"/>
                <a:ext cx="8363272" cy="5112544"/>
              </a:xfrm>
              <a:blipFill>
                <a:blip r:embed="rId2"/>
                <a:stretch>
                  <a:fillRect l="-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79FD71-C1C8-4E48-8E17-BF62733F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55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F08F314-B1A4-0A49-9783-9BFCF262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Gradient </a:t>
            </a:r>
            <a:r>
              <a:rPr lang="de-DE" dirty="0" err="1"/>
              <a:t>descent</a:t>
            </a:r>
            <a:r>
              <a:rPr lang="de-DE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8">
                <a:extLst>
                  <a:ext uri="{FF2B5EF4-FFF2-40B4-BE49-F238E27FC236}">
                    <a16:creationId xmlns:a16="http://schemas.microsoft.com/office/drawing/2014/main" id="{9537F720-1F2A-A148-A6AA-6932443342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de-DE" dirty="0"/>
                  <a:t>The </a:t>
                </a:r>
                <a:r>
                  <a:rPr lang="de-DE" dirty="0" err="1"/>
                  <a:t>learning</a:t>
                </a:r>
                <a:r>
                  <a:rPr lang="de-DE" dirty="0"/>
                  <a:t> rate </a:t>
                </a:r>
                <a:r>
                  <a:rPr lang="de-DE" dirty="0" err="1"/>
                  <a:t>is</a:t>
                </a:r>
                <a:r>
                  <a:rPr lang="de-DE" dirty="0"/>
                  <a:t> a </a:t>
                </a:r>
                <a:r>
                  <a:rPr lang="de-DE" dirty="0" err="1"/>
                  <a:t>hyperparameter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set</a:t>
                </a:r>
                <a:endParaRPr lang="de-DE" dirty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de-DE" dirty="0"/>
                  <a:t>Q: </a:t>
                </a:r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may</a:t>
                </a:r>
                <a:r>
                  <a:rPr lang="de-DE" dirty="0"/>
                  <a:t> happen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too</a:t>
                </a:r>
                <a:r>
                  <a:rPr lang="de-DE" dirty="0"/>
                  <a:t> large?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de-DE" dirty="0"/>
                  <a:t>Q: </a:t>
                </a:r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may</a:t>
                </a:r>
                <a:r>
                  <a:rPr lang="de-DE" dirty="0"/>
                  <a:t> happen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too</a:t>
                </a:r>
                <a:r>
                  <a:rPr lang="de-DE" dirty="0"/>
                  <a:t> </a:t>
                </a:r>
                <a:r>
                  <a:rPr lang="de-DE" dirty="0" err="1"/>
                  <a:t>small</a:t>
                </a:r>
                <a:r>
                  <a:rPr lang="de-DE" dirty="0"/>
                  <a:t>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b="0" dirty="0"/>
                  <a:t>Show </a:t>
                </a:r>
                <a:r>
                  <a:rPr lang="de-DE" b="0" dirty="0" err="1"/>
                  <a:t>the</a:t>
                </a:r>
                <a:r>
                  <a:rPr lang="de-DE" b="0" dirty="0"/>
                  <a:t> </a:t>
                </a:r>
                <a:r>
                  <a:rPr lang="de-DE" b="0" dirty="0" err="1"/>
                  <a:t>following</a:t>
                </a:r>
                <a:r>
                  <a:rPr lang="de-DE" b="0" dirty="0"/>
                  <a:t> </a:t>
                </a:r>
                <a:r>
                  <a:rPr lang="de-DE" b="0" dirty="0" err="1"/>
                  <a:t>assertion</a:t>
                </a:r>
                <a:r>
                  <a:rPr lang="de-DE" b="0" dirty="0"/>
                  <a:t> </a:t>
                </a:r>
                <a:r>
                  <a:rPr lang="de-DE" b="0" dirty="0" err="1"/>
                  <a:t>using</a:t>
                </a:r>
                <a:r>
                  <a:rPr lang="de-DE" b="0" dirty="0"/>
                  <a:t> </a:t>
                </a:r>
                <a:r>
                  <a:rPr lang="de-DE" b="0" dirty="0" err="1"/>
                  <a:t>the</a:t>
                </a:r>
                <a:r>
                  <a:rPr lang="de-DE" b="0" dirty="0"/>
                  <a:t> </a:t>
                </a:r>
                <a:r>
                  <a:rPr lang="de-DE" b="0" dirty="0" err="1"/>
                  <a:t>Cachy</a:t>
                </a:r>
                <a:r>
                  <a:rPr lang="de-DE" b="0" dirty="0"/>
                  <a:t>-Schwartz </a:t>
                </a:r>
                <a:r>
                  <a:rPr lang="de-DE" b="0" dirty="0" err="1"/>
                  <a:t>inequality</a:t>
                </a:r>
                <a:r>
                  <a:rPr lang="de-DE" b="0" dirty="0"/>
                  <a:t> </a:t>
                </a:r>
                <a:r>
                  <a:rPr lang="de-DE" dirty="0"/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)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dirty="0"/>
                  <a:t>which </a:t>
                </a:r>
                <a:r>
                  <a:rPr lang="de-DE" dirty="0" err="1"/>
                  <a:t>minimizes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br>
                  <a:rPr lang="de-DE" b="0" i="0" dirty="0">
                    <a:solidFill>
                      <a:srgbClr val="3C8C93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where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de-DE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</m:oMath>
                </a14:m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determined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size</a:t>
                </a:r>
                <a:r>
                  <a:rPr lang="de-DE" dirty="0"/>
                  <a:t> </a:t>
                </a:r>
                <a:r>
                  <a:rPr lang="de-DE" dirty="0" err="1"/>
                  <a:t>constraint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de-DE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l-GR" dirty="0"/>
                  <a:t>. </a:t>
                </a:r>
                <a:endParaRPr lang="de-DE" dirty="0"/>
              </a:p>
              <a:p>
                <a:r>
                  <a:rPr lang="de-DE" i="1" dirty="0"/>
                  <a:t>(So </a:t>
                </a:r>
                <a:r>
                  <a:rPr lang="de-DE" i="1" dirty="0" err="1"/>
                  <a:t>gradient</a:t>
                </a:r>
                <a:r>
                  <a:rPr lang="de-DE" i="1" dirty="0"/>
                  <a:t> </a:t>
                </a:r>
                <a:r>
                  <a:rPr lang="de-DE" i="1" dirty="0" err="1"/>
                  <a:t>descent</a:t>
                </a:r>
                <a:r>
                  <a:rPr lang="de-DE" i="1" dirty="0"/>
                  <a:t> </a:t>
                </a:r>
                <a:r>
                  <a:rPr lang="de-DE" i="1" dirty="0" err="1"/>
                  <a:t>can</a:t>
                </a:r>
                <a:r>
                  <a:rPr lang="de-DE" i="1" dirty="0"/>
                  <a:t> </a:t>
                </a:r>
                <a:r>
                  <a:rPr lang="de-DE" i="1" dirty="0" err="1"/>
                  <a:t>be</a:t>
                </a:r>
                <a:r>
                  <a:rPr lang="de-DE" i="1" dirty="0"/>
                  <a:t> </a:t>
                </a:r>
                <a:r>
                  <a:rPr lang="de-DE" i="1" dirty="0" err="1"/>
                  <a:t>viewed</a:t>
                </a:r>
                <a:r>
                  <a:rPr lang="de-DE" i="1" dirty="0"/>
                  <a:t> </a:t>
                </a:r>
                <a:r>
                  <a:rPr lang="de-DE" i="1" dirty="0" err="1"/>
                  <a:t>as</a:t>
                </a:r>
                <a:r>
                  <a:rPr lang="de-DE" i="1" dirty="0"/>
                  <a:t> a </a:t>
                </a:r>
                <a:r>
                  <a:rPr lang="de-DE" i="1" dirty="0" err="1"/>
                  <a:t>way</a:t>
                </a:r>
                <a:r>
                  <a:rPr lang="de-DE" i="1" dirty="0"/>
                  <a:t> </a:t>
                </a:r>
                <a:r>
                  <a:rPr lang="de-DE" i="1" dirty="0" err="1"/>
                  <a:t>of</a:t>
                </a:r>
                <a:r>
                  <a:rPr lang="de-DE" i="1" dirty="0"/>
                  <a:t> </a:t>
                </a:r>
                <a:r>
                  <a:rPr lang="de-DE" i="1" dirty="0" err="1"/>
                  <a:t>taking</a:t>
                </a:r>
                <a:r>
                  <a:rPr lang="de-DE" i="1" dirty="0"/>
                  <a:t> </a:t>
                </a:r>
                <a:r>
                  <a:rPr lang="de-DE" i="1" dirty="0" err="1"/>
                  <a:t>small</a:t>
                </a:r>
                <a:r>
                  <a:rPr lang="de-DE" i="1" dirty="0"/>
                  <a:t> </a:t>
                </a:r>
                <a:r>
                  <a:rPr lang="de-DE" i="1" dirty="0" err="1"/>
                  <a:t>steps</a:t>
                </a:r>
                <a:r>
                  <a:rPr lang="de-DE" i="1" dirty="0"/>
                  <a:t> in </a:t>
                </a:r>
                <a:r>
                  <a:rPr lang="de-DE" i="1" dirty="0" err="1"/>
                  <a:t>the</a:t>
                </a:r>
                <a:r>
                  <a:rPr lang="de-DE" i="1" dirty="0"/>
                  <a:t> </a:t>
                </a:r>
                <a:r>
                  <a:rPr lang="de-DE" i="1" dirty="0" err="1"/>
                  <a:t>direction</a:t>
                </a:r>
                <a:r>
                  <a:rPr lang="de-DE" i="1" dirty="0"/>
                  <a:t> </a:t>
                </a:r>
                <a:r>
                  <a:rPr lang="de-DE" i="1" dirty="0" err="1"/>
                  <a:t>which</a:t>
                </a:r>
                <a:r>
                  <a:rPr lang="de-DE" i="1" dirty="0"/>
                  <a:t> </a:t>
                </a:r>
                <a:r>
                  <a:rPr lang="de-DE" i="1" dirty="0" err="1"/>
                  <a:t>does</a:t>
                </a:r>
                <a:r>
                  <a:rPr lang="de-DE" i="1" dirty="0"/>
                  <a:t> </a:t>
                </a:r>
                <a:r>
                  <a:rPr lang="de-DE" i="1" dirty="0" err="1"/>
                  <a:t>the</a:t>
                </a:r>
                <a:r>
                  <a:rPr lang="de-DE" i="1" dirty="0"/>
                  <a:t> </a:t>
                </a:r>
                <a:r>
                  <a:rPr lang="de-DE" i="1" dirty="0" err="1"/>
                  <a:t>most</a:t>
                </a:r>
                <a:r>
                  <a:rPr lang="de-DE" i="1" dirty="0"/>
                  <a:t> </a:t>
                </a:r>
                <a:r>
                  <a:rPr lang="de-DE" i="1" dirty="0" err="1"/>
                  <a:t>to</a:t>
                </a:r>
                <a:r>
                  <a:rPr lang="de-DE" i="1" dirty="0"/>
                  <a:t> </a:t>
                </a:r>
                <a:r>
                  <a:rPr lang="de-DE" i="1" dirty="0" err="1"/>
                  <a:t>immediately</a:t>
                </a:r>
                <a:r>
                  <a:rPr lang="de-DE" i="1" dirty="0"/>
                  <a:t> </a:t>
                </a:r>
                <a:r>
                  <a:rPr lang="de-DE" i="1" dirty="0" err="1"/>
                  <a:t>decrease</a:t>
                </a:r>
                <a:r>
                  <a:rPr lang="de-DE" i="1" dirty="0"/>
                  <a:t> C.) </a:t>
                </a:r>
              </a:p>
              <a:p>
                <a:pPr lvl="1"/>
                <a:endParaRPr lang="de-DE" dirty="0"/>
              </a:p>
              <a:p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9" name="Inhaltsplatzhalter 8">
                <a:extLst>
                  <a:ext uri="{FF2B5EF4-FFF2-40B4-BE49-F238E27FC236}">
                    <a16:creationId xmlns:a16="http://schemas.microsoft.com/office/drawing/2014/main" id="{9537F720-1F2A-A148-A6AA-6932443342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86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081A50-9B55-0847-BC19-2C030401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5410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F08F314-B1A4-0A49-9783-9BFCF262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Gradient </a:t>
            </a:r>
            <a:r>
              <a:rPr lang="de-DE" dirty="0" err="1"/>
              <a:t>descent</a:t>
            </a:r>
            <a:r>
              <a:rPr lang="de-DE" dirty="0"/>
              <a:t> (</a:t>
            </a:r>
            <a:r>
              <a:rPr lang="de-DE" dirty="0" err="1"/>
              <a:t>Answer</a:t>
            </a:r>
            <a:r>
              <a:rPr lang="de-DE" dirty="0"/>
              <a:t>)	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537F720-1F2A-A148-A6AA-693244334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The </a:t>
            </a:r>
            <a:r>
              <a:rPr lang="de-DE" dirty="0" err="1"/>
              <a:t>learning</a:t>
            </a:r>
            <a:r>
              <a:rPr lang="de-DE" dirty="0"/>
              <a:t> rate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hyperparameter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set</a:t>
            </a:r>
            <a:endParaRPr lang="de-DE" dirty="0"/>
          </a:p>
          <a:p>
            <a:pPr marL="914400" lvl="1" indent="-514350">
              <a:buFont typeface="+mj-lt"/>
              <a:buAutoNum type="arabicPeriod"/>
            </a:pPr>
            <a:r>
              <a:rPr lang="de-DE" dirty="0"/>
              <a:t>Q: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happen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too</a:t>
            </a:r>
            <a:r>
              <a:rPr lang="de-DE" dirty="0"/>
              <a:t> large?</a:t>
            </a:r>
            <a:br>
              <a:rPr lang="de-DE" dirty="0"/>
            </a:br>
            <a:r>
              <a:rPr lang="de-DE" dirty="0"/>
              <a:t>A: May miss </a:t>
            </a:r>
            <a:r>
              <a:rPr lang="de-DE" dirty="0" err="1"/>
              <a:t>minimum</a:t>
            </a:r>
            <a:endParaRPr lang="de-DE" dirty="0"/>
          </a:p>
          <a:p>
            <a:pPr marL="914400" lvl="1" indent="-514350">
              <a:buFont typeface="+mj-lt"/>
              <a:buAutoNum type="arabicPeriod"/>
            </a:pPr>
            <a:r>
              <a:rPr lang="de-DE" dirty="0"/>
              <a:t>Q: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happen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?</a:t>
            </a:r>
            <a:br>
              <a:rPr lang="de-DE" dirty="0"/>
            </a:br>
            <a:r>
              <a:rPr lang="de-DE" dirty="0"/>
              <a:t>A: Learning </a:t>
            </a:r>
            <a:r>
              <a:rPr lang="de-DE" dirty="0" err="1"/>
              <a:t>convergence</a:t>
            </a:r>
            <a:r>
              <a:rPr lang="de-DE" dirty="0"/>
              <a:t>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small</a:t>
            </a:r>
            <a:endParaRPr lang="de-DE" dirty="0"/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081A50-9B55-0847-BC19-2C030401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8252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F08F314-B1A4-0A49-9783-9BFCF262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Gradient </a:t>
            </a:r>
            <a:r>
              <a:rPr lang="de-DE" dirty="0" err="1"/>
              <a:t>descent</a:t>
            </a:r>
            <a:r>
              <a:rPr lang="de-DE" dirty="0"/>
              <a:t> (</a:t>
            </a:r>
            <a:r>
              <a:rPr lang="de-DE" dirty="0" err="1"/>
              <a:t>Answer</a:t>
            </a:r>
            <a:r>
              <a:rPr lang="de-DE" dirty="0"/>
              <a:t>)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8">
                <a:extLst>
                  <a:ext uri="{FF2B5EF4-FFF2-40B4-BE49-F238E27FC236}">
                    <a16:creationId xmlns:a16="http://schemas.microsoft.com/office/drawing/2014/main" id="{9537F720-1F2A-A148-A6AA-6932443342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de-DE" dirty="0" err="1"/>
                  <a:t>Finding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right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de-DE" b="0" dirty="0"/>
              </a:p>
              <a:p>
                <a:pPr marL="914400" lvl="1" indent="-514350"/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de-DE" dirty="0"/>
                  <a:t> This </a:t>
                </a:r>
                <a:r>
                  <a:rPr lang="de-DE" dirty="0" err="1"/>
                  <a:t>is</a:t>
                </a:r>
                <a:r>
                  <a:rPr lang="de-DE" dirty="0"/>
                  <a:t> a </a:t>
                </a:r>
                <a:r>
                  <a:rPr lang="de-DE" dirty="0" err="1"/>
                  <a:t>scalarproduct</a:t>
                </a:r>
                <a:r>
                  <a:rPr lang="de-DE" dirty="0"/>
                  <a:t> </a:t>
                </a:r>
                <a:r>
                  <a:rPr lang="de-DE" dirty="0" err="1"/>
                  <a:t>which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known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largest</a:t>
                </a:r>
                <a:r>
                  <a:rPr lang="de-DE" dirty="0"/>
                  <a:t>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vectors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collinear</a:t>
                </a:r>
                <a:r>
                  <a:rPr lang="de-DE" dirty="0"/>
                  <a:t>. As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want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negative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de-DE" dirty="0"/>
                  <a:t>.</a:t>
                </a:r>
              </a:p>
              <a:p>
                <a:pPr marL="914400" lvl="1" indent="-514350"/>
                <a:r>
                  <a:rPr lang="de-DE" dirty="0"/>
                  <a:t>We </a:t>
                </a:r>
                <a:r>
                  <a:rPr lang="de-DE" dirty="0" err="1"/>
                  <a:t>want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large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possible</a:t>
                </a:r>
                <a:r>
                  <a:rPr lang="de-DE" dirty="0"/>
                  <a:t>. But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a </a:t>
                </a:r>
                <a:r>
                  <a:rPr lang="de-DE" dirty="0" err="1"/>
                  <a:t>constraint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endParaRPr lang="de-DE" dirty="0"/>
              </a:p>
              <a:p>
                <a:pPr marL="914400" lvl="1" indent="-514350"/>
                <a:r>
                  <a:rPr lang="de-DE" dirty="0"/>
                  <a:t> </a:t>
                </a:r>
                <a:r>
                  <a:rPr lang="de-DE" dirty="0" err="1"/>
                  <a:t>Using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CS </a:t>
                </a:r>
                <a:r>
                  <a:rPr lang="de-DE" dirty="0" err="1"/>
                  <a:t>inequality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get</a:t>
                </a:r>
                <a:r>
                  <a:rPr lang="de-DE" dirty="0"/>
                  <a:t> </a:t>
                </a:r>
                <a:br>
                  <a:rPr lang="de-DE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br>
                  <a:rPr lang="de-DE" b="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≤ </m:t>
                    </m:r>
                    <m:d>
                      <m:dPr>
                        <m:begChr m:val="|"/>
                        <m:endChr m:val="|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</m:oMath>
                </a14:m>
                <a:br>
                  <a:rPr lang="de-DE" dirty="0"/>
                </a:br>
                <a:br>
                  <a:rPr lang="de-DE" dirty="0"/>
                </a:br>
                <a:endParaRPr lang="de-DE" dirty="0"/>
              </a:p>
              <a:p>
                <a:pPr marL="514350" indent="-514350">
                  <a:buFont typeface="+mj-lt"/>
                  <a:buAutoNum type="arabicPeriod" startAt="2"/>
                </a:pPr>
                <a:endParaRPr lang="de-DE" dirty="0"/>
              </a:p>
              <a:p>
                <a:pPr marL="514350" indent="-514350">
                  <a:buFont typeface="+mj-lt"/>
                  <a:buAutoNum type="arabicPeriod" startAt="2"/>
                </a:pPr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9" name="Inhaltsplatzhalter 8">
                <a:extLst>
                  <a:ext uri="{FF2B5EF4-FFF2-40B4-BE49-F238E27FC236}">
                    <a16:creationId xmlns:a16="http://schemas.microsoft.com/office/drawing/2014/main" id="{9537F720-1F2A-A148-A6AA-6932443342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2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081A50-9B55-0847-BC19-2C030401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085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30C8A692-1926-D34A-B616-8C59984E8924}"/>
              </a:ext>
            </a:extLst>
          </p:cNvPr>
          <p:cNvSpPr/>
          <p:nvPr/>
        </p:nvSpPr>
        <p:spPr>
          <a:xfrm>
            <a:off x="683568" y="1210993"/>
            <a:ext cx="3168352" cy="1858215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87EFC0-9A35-2C42-A876-28C7E8399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Differentiation </a:t>
            </a:r>
            <a:r>
              <a:rPr lang="de-DE" dirty="0" err="1"/>
              <a:t>with</a:t>
            </a:r>
            <a:r>
              <a:rPr lang="de-DE" dirty="0"/>
              <a:t> multiple variables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0555C1-DB92-C34A-AD11-B7905856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38A0465A-8BF0-0941-88BA-AE394153D785}"/>
                  </a:ext>
                </a:extLst>
              </p:cNvPr>
              <p:cNvSpPr txBox="1"/>
              <p:nvPr/>
            </p:nvSpPr>
            <p:spPr>
              <a:xfrm>
                <a:off x="678275" y="1328467"/>
                <a:ext cx="3168353" cy="1623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alt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de-DE" sz="2000" i="1" dirty="0" err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altLang="de-DE" sz="20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de-DE" sz="2000" i="1" dirty="0" err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de-DE" altLang="de-DE" sz="20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de-DE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altLang="de-DE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altLang="de-DE" sz="2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de-DE" sz="2000" i="1" dirty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de-DE" altLang="de-DE" sz="2000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alt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de-DE" sz="20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de-DE" altLang="de-DE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de-DE" alt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de-DE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altLang="de-DE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altLang="de-DE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altLang="de-DE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altLang="de-DE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de-DE" alt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de-DE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de-DE" alt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de-DE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altLang="de-DE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altLang="de-DE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altLang="de-D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de-DE" altLang="de-DE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de-DE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de-DE" sz="20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de-DE" altLang="de-DE" sz="20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altLang="de-DE" sz="20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38A0465A-8BF0-0941-88BA-AE394153D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75" y="1328467"/>
                <a:ext cx="3168353" cy="1623265"/>
              </a:xfrm>
              <a:prstGeom prst="rect">
                <a:avLst/>
              </a:prstGeom>
              <a:blipFill>
                <a:blip r:embed="rId2"/>
                <a:stretch>
                  <a:fillRect b="-15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7EEDA0D-E364-E042-BE1F-40CDBF8E4B2C}"/>
              </a:ext>
            </a:extLst>
          </p:cNvPr>
          <p:cNvGrpSpPr/>
          <p:nvPr/>
        </p:nvGrpSpPr>
        <p:grpSpPr>
          <a:xfrm>
            <a:off x="4050640" y="1210993"/>
            <a:ext cx="4647273" cy="1858215"/>
            <a:chOff x="4050640" y="1210993"/>
            <a:chExt cx="4647273" cy="1858215"/>
          </a:xfrm>
        </p:grpSpPr>
        <p:sp>
          <p:nvSpPr>
            <p:cNvPr id="12" name="Abgerundetes Rechteck 11">
              <a:extLst>
                <a:ext uri="{FF2B5EF4-FFF2-40B4-BE49-F238E27FC236}">
                  <a16:creationId xmlns:a16="http://schemas.microsoft.com/office/drawing/2014/main" id="{64B91035-6EE9-5349-8A73-01C98D24C5AB}"/>
                </a:ext>
              </a:extLst>
            </p:cNvPr>
            <p:cNvSpPr/>
            <p:nvPr/>
          </p:nvSpPr>
          <p:spPr>
            <a:xfrm>
              <a:off x="4050640" y="1210993"/>
              <a:ext cx="4647273" cy="1858215"/>
            </a:xfrm>
            <a:prstGeom prst="roundRect">
              <a:avLst>
                <a:gd name="adj" fmla="val 10000"/>
              </a:avLst>
            </a:prstGeom>
            <a:solidFill>
              <a:srgbClr val="032EF0">
                <a:alpha val="10000"/>
              </a:srgb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A584F86C-5056-FE40-9127-5F9F18B03CF9}"/>
                    </a:ext>
                  </a:extLst>
                </p:cNvPr>
                <p:cNvSpPr txBox="1"/>
                <p:nvPr/>
              </p:nvSpPr>
              <p:spPr>
                <a:xfrm>
                  <a:off x="4077483" y="2060795"/>
                  <a:ext cx="4340156" cy="729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DE" altLang="de-DE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de-DE" sz="20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altLang="de-DE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de-DE" altLang="de-DE" sz="20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alt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altLang="de-DE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de-DE" alt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de-DE" sz="20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  <m:r>
                          <a:rPr lang="de-DE" altLang="de-DE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unc>
                          <m:funcPr>
                            <m:ctrlPr>
                              <a:rPr lang="de-DE" sz="20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de-DE" sz="2000" dirty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 →0</m:t>
                                </m:r>
                              </m:lim>
                            </m:limLow>
                          </m:fName>
                          <m:e>
                            <m:box>
                              <m:box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de-DE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2000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de-DE" sz="2000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de-DE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de-DE" sz="2000" b="0" i="1" dirty="0" smtClean="0">
                                        <a:latin typeface="Cambria Math" panose="02040503050406030204" pitchFamily="18" charset="0"/>
                                      </a:rPr>
                                      <m:t>,…, </m:t>
                                    </m:r>
                                    <m:sSub>
                                      <m:sSubPr>
                                        <m:ctrlPr>
                                          <a:rPr lang="de-DE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de-DE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sz="20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sz="2000" b="0" i="1" dirty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de-DE" sz="2000" b="0" i="1" dirty="0" smtClean="0">
                                        <a:latin typeface="Cambria Math" panose="02040503050406030204" pitchFamily="18" charset="0"/>
                                      </a:rPr>
                                      <m:t>, …, </m:t>
                                    </m:r>
                                    <m:sSub>
                                      <m:sSubPr>
                                        <m:ctrlPr>
                                          <a:rPr lang="de-DE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de-DE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de-DE" sz="20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de-DE" sz="200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de-DE" sz="2000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sz="2000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de-DE" sz="2000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sz="2000" b="1" i="1" dirty="0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de-DE" sz="20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de-DE" sz="2000" i="1" dirty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den>
                                </m:f>
                              </m:e>
                            </m:box>
                          </m:e>
                        </m:func>
                      </m:oMath>
                    </m:oMathPara>
                  </a14:m>
                  <a:endParaRPr lang="de-DE" sz="2000" dirty="0"/>
                </a:p>
              </p:txBody>
            </p:sp>
          </mc:Choice>
          <mc:Fallback xmlns=""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A584F86C-5056-FE40-9127-5F9F18B03C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7483" y="2060795"/>
                  <a:ext cx="4340156" cy="729559"/>
                </a:xfrm>
                <a:prstGeom prst="rect">
                  <a:avLst/>
                </a:prstGeom>
                <a:blipFill>
                  <a:blip r:embed="rId3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53C62501-E82C-E346-94D5-1CA379F7EA70}"/>
                    </a:ext>
                  </a:extLst>
                </p:cNvPr>
                <p:cNvSpPr txBox="1"/>
                <p:nvPr/>
              </p:nvSpPr>
              <p:spPr>
                <a:xfrm>
                  <a:off x="4226673" y="1343828"/>
                  <a:ext cx="421153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solidFill>
                        <a:srgbClr val="032EF0"/>
                      </a:solidFill>
                    </a:rPr>
                    <a:t>Partial derivative </a:t>
                  </a:r>
                  <a:r>
                    <a:rPr lang="de-DE" dirty="0" err="1"/>
                    <a:t>of</a:t>
                  </a:r>
                  <a14:m>
                    <m:oMath xmlns:m="http://schemas.openxmlformats.org/officeDocument/2006/math">
                      <m:r>
                        <a:rPr lang="de-DE" altLang="de-DE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altLang="de-DE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alt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de-DE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altLang="de-DE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de-DE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de-DE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de-DE" alt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de-DE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altLang="de-DE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altLang="de-DE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de-DE" i="1" dirty="0" err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altLang="de-DE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de-DE" dirty="0"/>
                    <a:t>  </a:t>
                  </a:r>
                </a:p>
                <a:p>
                  <a:r>
                    <a:rPr lang="de-DE" dirty="0"/>
                    <a:t> </a:t>
                  </a:r>
                  <a:r>
                    <a:rPr lang="de-DE" dirty="0" err="1"/>
                    <a:t>w.r.t</a:t>
                  </a:r>
                  <a:r>
                    <a:rPr lang="de-DE" dirty="0"/>
                    <a:t>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de-DE" dirty="0"/>
                    <a:t> at </a:t>
                  </a:r>
                  <a14:m>
                    <m:oMath xmlns:m="http://schemas.openxmlformats.org/officeDocument/2006/math"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de-DE" dirty="0"/>
                    <a:t>)</a:t>
                  </a:r>
                </a:p>
              </p:txBody>
            </p:sp>
          </mc:Choice>
          <mc:Fallback xmlns=""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53C62501-E82C-E346-94D5-1CA379F7E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6673" y="1343828"/>
                  <a:ext cx="4211538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1201" t="-3846" b="-1346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D8F50EA-4322-374C-9C41-3CDAFC303F80}"/>
              </a:ext>
            </a:extLst>
          </p:cNvPr>
          <p:cNvGrpSpPr/>
          <p:nvPr/>
        </p:nvGrpSpPr>
        <p:grpSpPr>
          <a:xfrm>
            <a:off x="153825" y="3257906"/>
            <a:ext cx="8518401" cy="1483455"/>
            <a:chOff x="3740577" y="1210993"/>
            <a:chExt cx="5180148" cy="2001983"/>
          </a:xfrm>
        </p:grpSpPr>
        <p:sp>
          <p:nvSpPr>
            <p:cNvPr id="16" name="Abgerundetes Rechteck 15">
              <a:extLst>
                <a:ext uri="{FF2B5EF4-FFF2-40B4-BE49-F238E27FC236}">
                  <a16:creationId xmlns:a16="http://schemas.microsoft.com/office/drawing/2014/main" id="{DEF23C31-C914-9444-B77E-AFA28B5DFBAE}"/>
                </a:ext>
              </a:extLst>
            </p:cNvPr>
            <p:cNvSpPr/>
            <p:nvPr/>
          </p:nvSpPr>
          <p:spPr>
            <a:xfrm>
              <a:off x="4050639" y="1210993"/>
              <a:ext cx="4870086" cy="2001983"/>
            </a:xfrm>
            <a:prstGeom prst="roundRect">
              <a:avLst>
                <a:gd name="adj" fmla="val 10000"/>
              </a:avLst>
            </a:prstGeom>
            <a:solidFill>
              <a:srgbClr val="032EF0">
                <a:alpha val="10000"/>
              </a:srgb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FCA9192F-BBE7-9449-96C9-9E712A660473}"/>
                    </a:ext>
                  </a:extLst>
                </p:cNvPr>
                <p:cNvSpPr txBox="1"/>
                <p:nvPr/>
              </p:nvSpPr>
              <p:spPr>
                <a:xfrm>
                  <a:off x="3740577" y="1892357"/>
                  <a:ext cx="3066936" cy="9845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altLang="de-DE" sz="200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de-DE" altLang="de-D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altLang="de-DE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alt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de-DE" sz="20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  <m:r>
                          <a:rPr lang="de-DE" altLang="de-DE" sz="20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f>
                          <m:fPr>
                            <m:ctrlPr>
                              <a:rPr lang="de-DE" altLang="de-DE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de-DE" sz="20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altLang="de-DE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de-DE" altLang="de-DE" sz="20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altLang="de-DE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altLang="de-DE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de-DE" altLang="de-DE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de-DE" altLang="de-DE" sz="2000" b="0" i="1" smtClean="0">
                            <a:latin typeface="Cambria Math" panose="02040503050406030204" pitchFamily="18" charset="0"/>
                          </a:rPr>
                          <m:t>), …,</m:t>
                        </m:r>
                        <m:f>
                          <m:fPr>
                            <m:ctrlPr>
                              <a:rPr lang="de-DE" altLang="de-DE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de-DE" sz="20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altLang="de-DE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de-DE" altLang="de-DE" sz="20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alt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altLang="de-DE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de-DE" altLang="de-DE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de-DE" altLang="de-DE" sz="2000" b="0" i="1" smtClean="0">
                            <a:latin typeface="Cambria Math" panose="02040503050406030204" pitchFamily="18" charset="0"/>
                          </a:rPr>
                          <m:t>)) </m:t>
                        </m:r>
                      </m:oMath>
                    </m:oMathPara>
                  </a14:m>
                  <a:br>
                    <a:rPr lang="de-DE" altLang="de-DE" sz="2000" i="1" dirty="0">
                      <a:latin typeface="Cambria Math" panose="02040503050406030204" pitchFamily="18" charset="0"/>
                    </a:rPr>
                  </a:br>
                  <a:endParaRPr lang="de-DE" sz="2000" dirty="0"/>
                </a:p>
              </p:txBody>
            </p:sp>
          </mc:Choice>
          <mc:Fallback xmlns=""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FCA9192F-BBE7-9449-96C9-9E712A6604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0577" y="1892357"/>
                  <a:ext cx="3066936" cy="984570"/>
                </a:xfrm>
                <a:prstGeom prst="rect">
                  <a:avLst/>
                </a:prstGeom>
                <a:blipFill>
                  <a:blip r:embed="rId5"/>
                  <a:stretch>
                    <a:fillRect b="-172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ABCDF910-DF17-C14D-A834-D51FFEEDC986}"/>
                    </a:ext>
                  </a:extLst>
                </p:cNvPr>
                <p:cNvSpPr txBox="1"/>
                <p:nvPr/>
              </p:nvSpPr>
              <p:spPr>
                <a:xfrm>
                  <a:off x="4139015" y="1368165"/>
                  <a:ext cx="3066936" cy="4984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solidFill>
                        <a:srgbClr val="032EF0"/>
                      </a:solidFill>
                    </a:rPr>
                    <a:t>Gradient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altLang="de-DE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alt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de-DE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altLang="de-DE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de-DE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de-DE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de-DE" alt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de-DE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altLang="de-DE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altLang="de-DE" i="1" dirty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de-DE" i="1" dirty="0" err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altLang="de-DE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dirty="0"/>
                    <a:t>at </a:t>
                  </a:r>
                  <a14:m>
                    <m:oMath xmlns:m="http://schemas.openxmlformats.org/officeDocument/2006/math"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de-DE" dirty="0"/>
                    <a:t>)</a:t>
                  </a:r>
                </a:p>
              </p:txBody>
            </p:sp>
          </mc:Choice>
          <mc:Fallback xmlns=""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ABCDF910-DF17-C14D-A834-D51FFEEDC9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15" y="1368165"/>
                  <a:ext cx="3066936" cy="498429"/>
                </a:xfrm>
                <a:prstGeom prst="rect">
                  <a:avLst/>
                </a:prstGeom>
                <a:blipFill>
                  <a:blip r:embed="rId6"/>
                  <a:stretch>
                    <a:fillRect l="-1005" t="-6667" r="-251" b="-2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46A5026-BBBA-BE48-98C4-9BFD5472D904}"/>
              </a:ext>
            </a:extLst>
          </p:cNvPr>
          <p:cNvGrpSpPr/>
          <p:nvPr/>
        </p:nvGrpSpPr>
        <p:grpSpPr>
          <a:xfrm>
            <a:off x="705013" y="4857604"/>
            <a:ext cx="7997411" cy="1613834"/>
            <a:chOff x="4067483" y="1096381"/>
            <a:chExt cx="5004525" cy="2177935"/>
          </a:xfrm>
        </p:grpSpPr>
        <p:sp>
          <p:nvSpPr>
            <p:cNvPr id="22" name="Abgerundetes Rechteck 21">
              <a:extLst>
                <a:ext uri="{FF2B5EF4-FFF2-40B4-BE49-F238E27FC236}">
                  <a16:creationId xmlns:a16="http://schemas.microsoft.com/office/drawing/2014/main" id="{CD05249B-9203-F64A-B781-13B644BCDA96}"/>
                </a:ext>
              </a:extLst>
            </p:cNvPr>
            <p:cNvSpPr/>
            <p:nvPr/>
          </p:nvSpPr>
          <p:spPr>
            <a:xfrm>
              <a:off x="4067483" y="1096381"/>
              <a:ext cx="5004525" cy="2177935"/>
            </a:xfrm>
            <a:prstGeom prst="roundRect">
              <a:avLst>
                <a:gd name="adj" fmla="val 10000"/>
              </a:avLst>
            </a:prstGeom>
            <a:solidFill>
              <a:srgbClr val="032EF0">
                <a:alpha val="10000"/>
              </a:srgb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FBE5B5AB-47FC-904C-A0BE-1B44DEE44CCC}"/>
                    </a:ext>
                  </a:extLst>
                </p:cNvPr>
                <p:cNvSpPr txBox="1"/>
                <p:nvPr/>
              </p:nvSpPr>
              <p:spPr>
                <a:xfrm>
                  <a:off x="4139015" y="1368165"/>
                  <a:ext cx="3385731" cy="4984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err="1">
                      <a:solidFill>
                        <a:srgbClr val="032EF0"/>
                      </a:solidFill>
                    </a:rPr>
                    <a:t>Jacobian</a:t>
                  </a:r>
                  <a:r>
                    <a:rPr lang="de-DE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altLang="de-DE" b="1" i="1" dirty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de-DE" alt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de-DE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altLang="de-DE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de-DE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de-DE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de-DE" alt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de-DE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altLang="de-DE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altLang="de-DE" i="1" dirty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de-DE" i="1" dirty="0" err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altLang="de-DE" i="1" dirty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lang="de-DE" dirty="0"/>
                    <a:t>at</a:t>
                  </a:r>
                  <a:r>
                    <a:rPr lang="de-DE" b="1" dirty="0"/>
                    <a:t> </a:t>
                  </a:r>
                  <a14:m>
                    <m:oMath xmlns:m="http://schemas.openxmlformats.org/officeDocument/2006/math"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de-DE" dirty="0"/>
                    <a:t>)</a:t>
                  </a:r>
                </a:p>
              </p:txBody>
            </p:sp>
          </mc:Choice>
          <mc:Fallback xmlns=""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FBE5B5AB-47FC-904C-A0BE-1B44DEE44C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15" y="1368165"/>
                  <a:ext cx="3385731" cy="498429"/>
                </a:xfrm>
                <a:prstGeom prst="rect">
                  <a:avLst/>
                </a:prstGeom>
                <a:blipFill>
                  <a:blip r:embed="rId7"/>
                  <a:stretch>
                    <a:fillRect l="-937" t="-6667" b="-2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1AD16286-77B6-8E48-84F4-D2AF3BBA02B8}"/>
                  </a:ext>
                </a:extLst>
              </p:cNvPr>
              <p:cNvSpPr/>
              <p:nvPr/>
            </p:nvSpPr>
            <p:spPr>
              <a:xfrm>
                <a:off x="819324" y="5514172"/>
                <a:ext cx="5387822" cy="960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altLang="de-DE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de-DE" alt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altLang="de-DE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d>
                        <m:dPr>
                          <m:ctrlPr>
                            <a:rPr lang="de-DE" altLang="de-DE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de-DE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de-DE" alt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altLang="de-DE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altLang="de-DE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altLang="de-DE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altLang="de-DE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altLang="de-DE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  <m:r>
                            <a:rPr lang="de-DE" altLang="de-DE" b="0" i="1" smtClean="0">
                              <a:latin typeface="Cambria Math" panose="02040503050406030204" pitchFamily="18" charset="0"/>
                            </a:rPr>
                            <m:t>  = </m:t>
                          </m:r>
                          <m:d>
                            <m:dPr>
                              <m:ctrlPr>
                                <a:rPr lang="de-DE" alt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de-DE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de-DE" altLang="de-DE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de-DE" b="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DE" altLang="de-DE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de-DE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de-DE" altLang="de-DE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de-DE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altLang="de-DE" b="1" i="1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de-DE" altLang="de-DE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de-DE" altLang="de-DE" i="1"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de-DE" alt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de-DE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de-DE" altLang="de-DE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altLang="de-DE" i="1">
                              <a:latin typeface="Cambria Math" panose="02040503050406030204" pitchFamily="18" charset="0"/>
                            </a:rPr>
                            <m:t>;1≤</m:t>
                          </m:r>
                          <m:r>
                            <a:rPr lang="de-DE" altLang="de-DE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altLang="de-DE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de-DE" alt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alt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de-DE" altLang="de-DE" b="0" i="1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de-DE" altLang="de-D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1AD16286-77B6-8E48-84F4-D2AF3BBA0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24" y="5514172"/>
                <a:ext cx="5387822" cy="960135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8F4EDAF2-7F47-E14A-839D-C77B40426608}"/>
                  </a:ext>
                </a:extLst>
              </p:cNvPr>
              <p:cNvSpPr txBox="1"/>
              <p:nvPr/>
            </p:nvSpPr>
            <p:spPr>
              <a:xfrm>
                <a:off x="6034331" y="4998931"/>
                <a:ext cx="2795189" cy="1535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altLang="de-DE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de-DE" altLang="de-DE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altLang="de-DE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altLang="de-DE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de-DE" altLang="de-DE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altLang="de-DE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altLang="de-DE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de-DE" altLang="de-DE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altLang="de-DE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altLang="de-DE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de-DE" altLang="de-DE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altLang="de-DE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altLang="de-DE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de-DE" altLang="de-DE" b="1" i="1" smtClean="0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altLang="de-DE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altLang="de-DE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de-DE" altLang="de-DE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altLang="de-DE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altLang="de-DE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de-DE" altLang="de-DE" b="1" i="1" smtClean="0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altLang="de-DE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altLang="de-DE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de-DE" altLang="de-DE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altLang="de-DE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8F4EDAF2-7F47-E14A-839D-C77B40426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331" y="4998931"/>
                <a:ext cx="2795189" cy="15356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14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9C5E02B-6312-DD48-89B1-F088A4CBD4DE}"/>
              </a:ext>
            </a:extLst>
          </p:cNvPr>
          <p:cNvSpPr/>
          <p:nvPr/>
        </p:nvSpPr>
        <p:spPr>
          <a:xfrm>
            <a:off x="179511" y="1125239"/>
            <a:ext cx="8518401" cy="5040611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D9A38F-BA48-254A-AAA4-6340652A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chain</a:t>
            </a:r>
            <a:r>
              <a:rPr lang="de-DE" dirty="0"/>
              <a:t>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vectors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62DDB59-7244-5049-B603-5E61B8BB90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Given </a:t>
                </a:r>
                <a:r>
                  <a:rPr lang="de-DE" dirty="0" err="1"/>
                  <a:t>functions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dirty="0" err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with</a:t>
                </a:r>
                <a:r>
                  <a:rPr lang="de-DE" dirty="0"/>
                  <a:t> 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de-DE" i="1" dirty="0" smtClean="0">
                        <a:latin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→"/>
                        <m:vertJc m:val="bot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groupCh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      </m:t>
                    </m:r>
                    <m:sSup>
                      <m:sSupPr>
                        <m:ctrlPr>
                          <a:rPr lang="de-DE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         </m:t>
                    </m:r>
                    <m:groupChr>
                      <m:groupChrPr>
                        <m:chr m:val="→"/>
                        <m:vertJc m:val="bot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groupCh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1" i="1" dirty="0" err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b="0" i="1" dirty="0" err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de-DE" i="1" dirty="0" err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dirty="0" err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de-DE" dirty="0"/>
                  <a:t>)</a:t>
                </a:r>
              </a:p>
              <a:p>
                <a:pPr marL="0" indent="0">
                  <a:buNone/>
                </a:pP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chain</a:t>
                </a:r>
                <a:r>
                  <a:rPr lang="de-DE" dirty="0"/>
                  <a:t> </a:t>
                </a:r>
                <a:r>
                  <a:rPr lang="de-DE" dirty="0" err="1"/>
                  <a:t>rule</a:t>
                </a:r>
                <a:r>
                  <a:rPr lang="de-DE" dirty="0"/>
                  <a:t>  </a:t>
                </a:r>
                <a:r>
                  <a:rPr lang="de-DE" dirty="0" err="1"/>
                  <a:t>gives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partial derivatives </a:t>
                </a:r>
              </a:p>
              <a:p>
                <a:pPr marL="0" indent="0">
                  <a:buNone/>
                </a:pP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br>
                  <a:rPr lang="de-DE" dirty="0"/>
                </a:b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62DDB59-7244-5049-B603-5E61B8BB90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76" b="-94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2BF723-71C3-374F-8808-3DC56323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9AEBEC2-8BF1-9840-94FD-19E335827CC4}"/>
                  </a:ext>
                </a:extLst>
              </p:cNvPr>
              <p:cNvSpPr txBox="1"/>
              <p:nvPr/>
            </p:nvSpPr>
            <p:spPr>
              <a:xfrm>
                <a:off x="468312" y="4725144"/>
                <a:ext cx="7128023" cy="1645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de-DE" sz="2600" dirty="0"/>
                  <a:t>(    in </a:t>
                </a:r>
                <a:r>
                  <a:rPr lang="de-DE" sz="2600" dirty="0" err="1"/>
                  <a:t>short</a:t>
                </a:r>
                <a:r>
                  <a:rPr lang="de-DE" sz="2600" dirty="0"/>
                  <a:t> form: 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6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de-DE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de-DE" sz="2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sz="2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6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de-DE" sz="2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de-DE" sz="26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de-DE" sz="2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sz="26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6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de-DE" sz="2600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de-DE" sz="26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de-DE" sz="2600" dirty="0"/>
                  <a:t>           </a:t>
                </a:r>
              </a:p>
              <a:p>
                <a:pPr marL="0" indent="0">
                  <a:buNone/>
                </a:pPr>
                <a:r>
                  <a:rPr lang="de-DE" sz="2600" dirty="0"/>
                  <a:t>     </a:t>
                </a:r>
                <a:r>
                  <a:rPr lang="de-DE" sz="2600" dirty="0" err="1"/>
                  <a:t>where</a:t>
                </a:r>
                <a:r>
                  <a:rPr lang="de-DE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6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num>
                          <m:den>
                            <m:r>
                              <a:rPr lang="de-DE" sz="26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d>
                  </m:oMath>
                </a14:m>
                <a:r>
                  <a:rPr lang="de-DE" sz="2600" dirty="0"/>
                  <a:t> </a:t>
                </a:r>
                <a:r>
                  <a:rPr lang="de-DE" sz="2600" dirty="0" err="1"/>
                  <a:t>is</a:t>
                </a:r>
                <a:r>
                  <a:rPr lang="de-DE" sz="2600" dirty="0"/>
                  <a:t> </a:t>
                </a:r>
                <a:r>
                  <a:rPr lang="de-DE" sz="2600" dirty="0" err="1"/>
                  <a:t>the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n</a:t>
                </a:r>
                <a:r>
                  <a:rPr lang="de-DE" sz="2600" dirty="0"/>
                  <a:t> x m </a:t>
                </a:r>
                <a:r>
                  <a:rPr lang="de-DE" sz="2600" dirty="0" err="1"/>
                  <a:t>Jacobian</a:t>
                </a:r>
                <a:r>
                  <a:rPr lang="de-DE" sz="2600" dirty="0"/>
                  <a:t> </a:t>
                </a:r>
                <a:r>
                  <a:rPr lang="de-DE" sz="2600" dirty="0" err="1"/>
                  <a:t>matrix</a:t>
                </a:r>
                <a:r>
                  <a:rPr lang="de-DE" sz="2600" dirty="0"/>
                  <a:t> </a:t>
                </a:r>
                <a:r>
                  <a:rPr lang="de-DE" sz="2600" dirty="0" err="1"/>
                  <a:t>of</a:t>
                </a:r>
                <a:r>
                  <a:rPr lang="de-DE" sz="2600" dirty="0"/>
                  <a:t> </a:t>
                </a:r>
                <a:r>
                  <a:rPr lang="de-DE" sz="2600" dirty="0" err="1"/>
                  <a:t>g</a:t>
                </a:r>
                <a:r>
                  <a:rPr lang="de-DE" sz="2600" dirty="0"/>
                  <a:t>   )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9AEBEC2-8BF1-9840-94FD-19E335827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2" y="4725144"/>
                <a:ext cx="7128023" cy="1645130"/>
              </a:xfrm>
              <a:prstGeom prst="rect">
                <a:avLst/>
              </a:prstGeom>
              <a:blipFill>
                <a:blip r:embed="rId3"/>
                <a:stretch>
                  <a:fillRect l="-14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07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9A38F-BA48-254A-AAA4-6340652A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Chain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Tensors (Informal)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88457E5-7FEF-0544-A642-F7591121BD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rgbClr val="032EF0"/>
                    </a:solidFill>
                  </a:rPr>
                  <a:t>Tensors</a:t>
                </a:r>
                <a:r>
                  <a:rPr lang="de-DE" dirty="0"/>
                  <a:t> (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understood</a:t>
                </a:r>
                <a:r>
                  <a:rPr lang="de-DE" dirty="0"/>
                  <a:t> in </a:t>
                </a:r>
                <a:r>
                  <a:rPr lang="de-DE" dirty="0" err="1"/>
                  <a:t>the</a:t>
                </a:r>
                <a:r>
                  <a:rPr lang="de-DE" dirty="0"/>
                  <a:t> ML </a:t>
                </a:r>
                <a:r>
                  <a:rPr lang="de-DE" dirty="0" err="1"/>
                  <a:t>literature</a:t>
                </a:r>
                <a:r>
                  <a:rPr lang="de-DE" dirty="0"/>
                  <a:t>) </a:t>
                </a:r>
                <a:r>
                  <a:rPr lang="de-DE" dirty="0" err="1"/>
                  <a:t>generalize</a:t>
                </a:r>
                <a:r>
                  <a:rPr lang="de-DE" dirty="0"/>
                  <a:t> </a:t>
                </a:r>
                <a:r>
                  <a:rPr lang="de-DE" dirty="0" err="1"/>
                  <a:t>vectors</a:t>
                </a:r>
                <a:r>
                  <a:rPr lang="de-DE" dirty="0"/>
                  <a:t> (1D-tensors)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matrices</a:t>
                </a:r>
                <a:r>
                  <a:rPr lang="de-DE" dirty="0"/>
                  <a:t> (2D-tensors)</a:t>
                </a:r>
              </a:p>
              <a:p>
                <a:pPr lvl="1"/>
                <a:r>
                  <a:rPr lang="de-DE" dirty="0"/>
                  <a:t>3D-tensor: Layer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matrices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 err="1"/>
                  <a:t>nD</a:t>
                </a:r>
                <a:r>
                  <a:rPr lang="de-DE" dirty="0"/>
                  <a:t>-tensor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 is indexed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n-tuples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…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b="0" dirty="0">
                  <a:solidFill>
                    <a:srgbClr val="3C8C93"/>
                  </a:solidFill>
                </a:endParaRPr>
              </a:p>
              <a:p>
                <a:pPr lvl="2"/>
                <a:r>
                  <a:rPr lang="de-DE" dirty="0" err="1"/>
                  <a:t>Needed</a:t>
                </a:r>
                <a:r>
                  <a:rPr lang="de-DE" dirty="0"/>
                  <a:t> e.g.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model</a:t>
                </a:r>
                <a:r>
                  <a:rPr lang="de-DE" dirty="0"/>
                  <a:t> </a:t>
                </a:r>
                <a:r>
                  <a:rPr lang="de-DE" dirty="0" err="1"/>
                  <a:t>layers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convolution</a:t>
                </a:r>
                <a:r>
                  <a:rPr lang="de-DE" dirty="0"/>
                  <a:t> </a:t>
                </a:r>
                <a:r>
                  <a:rPr lang="de-DE" dirty="0" err="1"/>
                  <a:t>matrices</a:t>
                </a:r>
                <a:r>
                  <a:rPr lang="de-DE" dirty="0"/>
                  <a:t> etc.</a:t>
                </a:r>
              </a:p>
              <a:p>
                <a:r>
                  <a:rPr lang="de-DE" sz="3000" dirty="0" err="1"/>
                  <a:t>Gradients</a:t>
                </a:r>
                <a:r>
                  <a:rPr lang="de-DE" sz="3000" dirty="0"/>
                  <a:t> </a:t>
                </a:r>
                <a:r>
                  <a:rPr lang="de-DE" sz="3000" dirty="0" err="1"/>
                  <a:t>of</a:t>
                </a:r>
                <a:r>
                  <a:rPr lang="de-DE" sz="3000" dirty="0"/>
                  <a:t> </a:t>
                </a:r>
                <a:r>
                  <a:rPr lang="de-DE" sz="3000" dirty="0" err="1"/>
                  <a:t>tensors</a:t>
                </a:r>
                <a:r>
                  <a:rPr lang="de-DE" sz="3000" dirty="0"/>
                  <a:t> </a:t>
                </a:r>
                <a:r>
                  <a:rPr lang="de-DE" sz="3000" dirty="0" err="1"/>
                  <a:t>by</a:t>
                </a:r>
                <a:r>
                  <a:rPr lang="de-DE" sz="3000" dirty="0"/>
                  <a:t> </a:t>
                </a:r>
              </a:p>
              <a:p>
                <a:pPr lvl="1"/>
                <a:r>
                  <a:rPr lang="de-DE" sz="2800" dirty="0"/>
                  <a:t> </a:t>
                </a:r>
                <a:r>
                  <a:rPr lang="de-DE" sz="2800" dirty="0" err="1"/>
                  <a:t>flattening</a:t>
                </a:r>
                <a:r>
                  <a:rPr lang="de-DE" sz="2800" dirty="0"/>
                  <a:t> </a:t>
                </a:r>
                <a:r>
                  <a:rPr lang="de-DE" sz="2800" dirty="0" err="1"/>
                  <a:t>them</a:t>
                </a:r>
                <a:r>
                  <a:rPr lang="de-DE" sz="2800" dirty="0"/>
                  <a:t> </a:t>
                </a:r>
                <a:r>
                  <a:rPr lang="de-DE" sz="2800" dirty="0" err="1"/>
                  <a:t>into</a:t>
                </a:r>
                <a:r>
                  <a:rPr lang="de-DE" sz="2800" dirty="0"/>
                  <a:t> </a:t>
                </a:r>
                <a:r>
                  <a:rPr lang="de-DE" sz="2800" dirty="0" err="1"/>
                  <a:t>vectors</a:t>
                </a:r>
                <a:endParaRPr lang="de-DE" sz="2800" dirty="0"/>
              </a:p>
              <a:p>
                <a:pPr lvl="1"/>
                <a:r>
                  <a:rPr lang="de-DE" sz="2800" dirty="0" err="1"/>
                  <a:t>computing</a:t>
                </a:r>
                <a:r>
                  <a:rPr lang="de-DE" sz="2800" dirty="0"/>
                  <a:t> </a:t>
                </a:r>
                <a:r>
                  <a:rPr lang="de-DE" sz="2800" dirty="0" err="1"/>
                  <a:t>the</a:t>
                </a:r>
                <a:r>
                  <a:rPr lang="de-DE" sz="2800" dirty="0"/>
                  <a:t> </a:t>
                </a:r>
                <a:r>
                  <a:rPr lang="de-DE" sz="2800" dirty="0" err="1"/>
                  <a:t>vector-valued</a:t>
                </a:r>
                <a:r>
                  <a:rPr lang="de-DE" sz="2800" dirty="0"/>
                  <a:t> </a:t>
                </a:r>
                <a:r>
                  <a:rPr lang="de-DE" sz="2800" dirty="0" err="1"/>
                  <a:t>gradient</a:t>
                </a:r>
                <a:r>
                  <a:rPr lang="de-DE" sz="2800" dirty="0"/>
                  <a:t> </a:t>
                </a:r>
              </a:p>
              <a:p>
                <a:pPr lvl="1"/>
                <a:r>
                  <a:rPr lang="de-DE" sz="2800" dirty="0" err="1"/>
                  <a:t>then</a:t>
                </a:r>
                <a:r>
                  <a:rPr lang="de-DE" sz="2800" dirty="0"/>
                  <a:t> </a:t>
                </a:r>
                <a:r>
                  <a:rPr lang="de-DE" sz="2800" dirty="0" err="1"/>
                  <a:t>reshaping</a:t>
                </a:r>
                <a:r>
                  <a:rPr lang="de-DE" sz="2800" dirty="0"/>
                  <a:t> </a:t>
                </a:r>
                <a:r>
                  <a:rPr lang="de-DE" sz="2800" dirty="0" err="1"/>
                  <a:t>the</a:t>
                </a:r>
                <a:r>
                  <a:rPr lang="de-DE" sz="2800" dirty="0"/>
                  <a:t> </a:t>
                </a:r>
                <a:r>
                  <a:rPr lang="de-DE" sz="2800" dirty="0" err="1"/>
                  <a:t>gradient</a:t>
                </a:r>
                <a:r>
                  <a:rPr lang="de-DE" sz="2800" dirty="0"/>
                  <a:t> back </a:t>
                </a:r>
                <a:r>
                  <a:rPr lang="de-DE" sz="2800" dirty="0" err="1"/>
                  <a:t>into</a:t>
                </a:r>
                <a:r>
                  <a:rPr lang="de-DE" sz="2800" dirty="0"/>
                  <a:t> a </a:t>
                </a:r>
                <a:r>
                  <a:rPr lang="de-DE" sz="2800" dirty="0" err="1"/>
                  <a:t>tensor</a:t>
                </a:r>
                <a:r>
                  <a:rPr lang="de-DE" sz="2800" dirty="0"/>
                  <a:t>. </a:t>
                </a:r>
                <a:endParaRPr lang="de-DE" dirty="0"/>
              </a:p>
              <a:p>
                <a:r>
                  <a:rPr lang="de-DE" sz="2800" dirty="0"/>
                  <a:t>This </a:t>
                </a:r>
                <a:r>
                  <a:rPr lang="de-DE" sz="2800" dirty="0" err="1"/>
                  <a:t>is</a:t>
                </a:r>
                <a:r>
                  <a:rPr lang="de-DE" sz="2800" dirty="0"/>
                  <a:t> just </a:t>
                </a:r>
                <a:r>
                  <a:rPr lang="de-DE" sz="2800" dirty="0" err="1"/>
                  <a:t>multiplying</a:t>
                </a:r>
                <a:r>
                  <a:rPr lang="de-DE" sz="2800" dirty="0"/>
                  <a:t> </a:t>
                </a:r>
                <a:r>
                  <a:rPr lang="de-DE" sz="2800" dirty="0" err="1"/>
                  <a:t>Jacobians</a:t>
                </a:r>
                <a:r>
                  <a:rPr lang="de-DE" sz="2800" dirty="0"/>
                  <a:t> </a:t>
                </a:r>
                <a:r>
                  <a:rPr lang="de-DE" sz="2800" dirty="0" err="1"/>
                  <a:t>by</a:t>
                </a:r>
                <a:r>
                  <a:rPr lang="de-DE" sz="2800" dirty="0"/>
                  <a:t> </a:t>
                </a:r>
                <a:r>
                  <a:rPr lang="de-DE" sz="2800" dirty="0" err="1"/>
                  <a:t>gradients</a:t>
                </a:r>
                <a:r>
                  <a:rPr lang="de-DE" sz="2800" dirty="0"/>
                  <a:t> </a:t>
                </a:r>
                <a:r>
                  <a:rPr lang="de-DE" sz="2800" dirty="0" err="1"/>
                  <a:t>again</a:t>
                </a:r>
                <a:r>
                  <a:rPr lang="de-DE" sz="2800" dirty="0"/>
                  <a:t> </a:t>
                </a:r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88457E5-7FEF-0544-A642-F7591121BD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1276" r="-7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2BF723-71C3-374F-8808-3DC56323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72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7747E-68E7-B142-9A9B-691AD6FF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VanilLa</a:t>
            </a:r>
            <a:r>
              <a:rPr lang="de-DE" dirty="0"/>
              <a:t> Gradient DESCENT, </a:t>
            </a:r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BEyond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50F140-8AC3-244F-86EE-3AD8DEFBD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B722FF-E67B-B44D-BC2C-224EABD0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98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10A1E1FE-6B3B-0F46-85AD-2310E9199D08}"/>
              </a:ext>
            </a:extLst>
          </p:cNvPr>
          <p:cNvSpPr/>
          <p:nvPr/>
        </p:nvSpPr>
        <p:spPr>
          <a:xfrm>
            <a:off x="274109" y="4308483"/>
            <a:ext cx="8455195" cy="2076002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de-DE" dirty="0"/>
              <a:t>	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bgerundetes Rechteck 9">
                <a:extLst>
                  <a:ext uri="{FF2B5EF4-FFF2-40B4-BE49-F238E27FC236}">
                    <a16:creationId xmlns:a16="http://schemas.microsoft.com/office/drawing/2014/main" id="{A400F7B6-8A82-5946-A21E-F1BCAC05E5BD}"/>
                  </a:ext>
                </a:extLst>
              </p:cNvPr>
              <p:cNvSpPr/>
              <p:nvPr/>
            </p:nvSpPr>
            <p:spPr>
              <a:xfrm>
                <a:off x="426858" y="3158457"/>
                <a:ext cx="8271055" cy="630583"/>
              </a:xfrm>
              <a:prstGeom prst="roundRect">
                <a:avLst>
                  <a:gd name="adj" fmla="val 10000"/>
                </a:avLst>
              </a:prstGeom>
              <a:solidFill>
                <a:srgbClr val="032EF0">
                  <a:alpha val="10000"/>
                </a:srgbClr>
              </a:soli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r>
                  <a:rPr lang="de-DE" sz="2600" dirty="0">
                    <a:solidFill>
                      <a:srgbClr val="032EF0"/>
                    </a:solidFill>
                  </a:rPr>
                  <a:t>VGD:</a:t>
                </a:r>
                <a:r>
                  <a:rPr lang="de-DE" sz="2600" dirty="0"/>
                  <a:t> 		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6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6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6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l-GR" sz="26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r>
                      <a:rPr lang="el-GR" sz="26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sz="2600" b="0" i="1" baseline="-25000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26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l-GR" sz="2600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el-GR" sz="2600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l-GR" sz="2600" i="1" baseline="-25000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sz="26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sz="26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sz="2600" dirty="0">
                  <a:solidFill>
                    <a:srgbClr val="3C8C93"/>
                  </a:solidFill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0" name="Abgerundetes Rechteck 9">
                <a:extLst>
                  <a:ext uri="{FF2B5EF4-FFF2-40B4-BE49-F238E27FC236}">
                    <a16:creationId xmlns:a16="http://schemas.microsoft.com/office/drawing/2014/main" id="{A400F7B6-8A82-5946-A21E-F1BCAC05E5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58" y="3158457"/>
                <a:ext cx="8271055" cy="630583"/>
              </a:xfrm>
              <a:prstGeom prst="roundRect">
                <a:avLst>
                  <a:gd name="adj" fmla="val 10000"/>
                </a:avLst>
              </a:prstGeom>
              <a:blipFill>
                <a:blip r:embed="rId2"/>
                <a:stretch>
                  <a:fillRect l="-1074" t="-5882" b="-39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>
            <a:extLst>
              <a:ext uri="{FF2B5EF4-FFF2-40B4-BE49-F238E27FC236}">
                <a16:creationId xmlns:a16="http://schemas.microsoft.com/office/drawing/2014/main" id="{518349CF-69A0-9F45-8CEF-63E552A2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Vanilla</a:t>
            </a:r>
            <a:r>
              <a:rPr lang="de-DE" dirty="0"/>
              <a:t> Gradient </a:t>
            </a:r>
            <a:r>
              <a:rPr lang="de-DE" dirty="0" err="1"/>
              <a:t>Descent</a:t>
            </a:r>
            <a:r>
              <a:rPr lang="de-DE" dirty="0"/>
              <a:t> (VGD)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0A871CF-B9EA-E94D-9437-52F6D5D8A9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6858" y="1166573"/>
                <a:ext cx="8271055" cy="1686363"/>
              </a:xfrm>
            </p:spPr>
            <p:txBody>
              <a:bodyPr/>
              <a:lstStyle/>
              <a:p>
                <a:r>
                  <a:rPr lang="de-DE" dirty="0" err="1"/>
                  <a:t>Given</a:t>
                </a:r>
                <a:r>
                  <a:rPr lang="de-DE" dirty="0"/>
                  <a:t>: </a:t>
                </a:r>
                <a:r>
                  <a:rPr lang="de-DE" dirty="0" err="1"/>
                  <a:t>loss</a:t>
                </a:r>
                <a:r>
                  <a:rPr lang="de-DE" dirty="0"/>
                  <a:t> </a:t>
                </a:r>
                <a:r>
                  <a:rPr lang="de-DE" dirty="0" err="1"/>
                  <a:t>function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3C8C93"/>
                    </a:solidFill>
                  </a:rPr>
                  <a:t>l</a:t>
                </a:r>
                <a:r>
                  <a:rPr lang="de-DE" dirty="0"/>
                  <a:t>, </a:t>
                </a:r>
                <a:r>
                  <a:rPr lang="de-DE" dirty="0" err="1"/>
                  <a:t>dataset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3C8C93"/>
                    </a:solidFill>
                  </a:rPr>
                  <a:t>D,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model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rgbClr val="3C8C93"/>
                    </a:solidFill>
                  </a:rPr>
                  <a:t>g</a:t>
                </a:r>
                <a:r>
                  <a:rPr lang="de-DE" dirty="0">
                    <a:solidFill>
                      <a:srgbClr val="3C8C93"/>
                    </a:solidFill>
                  </a:rPr>
                  <a:t>, </a:t>
                </a:r>
                <a:r>
                  <a:rPr lang="de-DE" dirty="0" err="1"/>
                  <a:t>parameters</a:t>
                </a:r>
                <a:r>
                  <a:rPr lang="de-DE" dirty="0"/>
                  <a:t> </a:t>
                </a:r>
                <a:r>
                  <a:rPr lang="el-GR" dirty="0">
                    <a:solidFill>
                      <a:srgbClr val="3C8C93"/>
                    </a:solidFill>
                  </a:rPr>
                  <a:t>θ</a:t>
                </a:r>
                <a:r>
                  <a:rPr lang="de-DE" dirty="0"/>
                  <a:t>; </a:t>
                </a:r>
                <a:r>
                  <a:rPr lang="de-DE" dirty="0" err="1"/>
                  <a:t>number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passes</a:t>
                </a:r>
                <a:r>
                  <a:rPr lang="de-DE" dirty="0"/>
                  <a:t> (</a:t>
                </a:r>
                <a:r>
                  <a:rPr lang="de-DE" dirty="0" err="1">
                    <a:solidFill>
                      <a:srgbClr val="032EF0"/>
                    </a:solidFill>
                  </a:rPr>
                  <a:t>epochs</a:t>
                </a:r>
                <a:r>
                  <a:rPr lang="de-DE" dirty="0"/>
                  <a:t>) </a:t>
                </a:r>
                <a:r>
                  <a:rPr lang="de-DE" dirty="0" err="1"/>
                  <a:t>over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,  </a:t>
                </a:r>
                <a:r>
                  <a:rPr lang="de-DE" dirty="0" err="1"/>
                  <a:t>learning</a:t>
                </a:r>
                <a:r>
                  <a:rPr lang="de-DE" dirty="0"/>
                  <a:t> rate </a:t>
                </a:r>
                <a:r>
                  <a:rPr lang="el-GR" dirty="0">
                    <a:solidFill>
                      <a:srgbClr val="3C8C93"/>
                    </a:solidFill>
                  </a:rPr>
                  <a:t>η</a:t>
                </a:r>
                <a:r>
                  <a:rPr lang="el-GR" dirty="0"/>
                  <a:t> </a:t>
                </a:r>
                <a:endParaRPr lang="de-DE" dirty="0">
                  <a:solidFill>
                    <a:srgbClr val="032EF0"/>
                  </a:solidFill>
                </a:endParaRPr>
              </a:p>
              <a:p>
                <a:r>
                  <a:rPr lang="de-DE" dirty="0">
                    <a:solidFill>
                      <a:srgbClr val="032EF0"/>
                    </a:solidFill>
                  </a:rPr>
                  <a:t>Total </a:t>
                </a:r>
                <a:r>
                  <a:rPr lang="de-DE" dirty="0" err="1">
                    <a:solidFill>
                      <a:srgbClr val="032EF0"/>
                    </a:solidFill>
                  </a:rPr>
                  <a:t>loss</a:t>
                </a:r>
                <a:r>
                  <a:rPr lang="de-DE" dirty="0">
                    <a:solidFill>
                      <a:srgbClr val="032EF0"/>
                    </a:solidFill>
                  </a:rPr>
                  <a:t>:              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= 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0A871CF-B9EA-E94D-9437-52F6D5D8A9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858" y="1166573"/>
                <a:ext cx="8271055" cy="1686363"/>
              </a:xfrm>
              <a:blipFill>
                <a:blip r:embed="rId3"/>
                <a:stretch>
                  <a:fillRect l="-1227" t="-2985" r="-1074" b="-634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6DC04F-515B-324D-8D07-49DE360C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FC8774D-4478-EF44-8755-B065D1D89DA4}"/>
              </a:ext>
            </a:extLst>
          </p:cNvPr>
          <p:cNvSpPr/>
          <p:nvPr/>
        </p:nvSpPr>
        <p:spPr>
          <a:xfrm>
            <a:off x="414696" y="4420446"/>
            <a:ext cx="61135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dirty="0"/>
              <a:t>+    </a:t>
            </a:r>
            <a:r>
              <a:rPr lang="de-DE" sz="2200" dirty="0" err="1"/>
              <a:t>Good</a:t>
            </a:r>
            <a:r>
              <a:rPr lang="de-DE" sz="2200" dirty="0"/>
              <a:t> </a:t>
            </a:r>
            <a:r>
              <a:rPr lang="de-DE" sz="2200" dirty="0" err="1"/>
              <a:t>statistical</a:t>
            </a:r>
            <a:r>
              <a:rPr lang="de-DE" sz="2200" dirty="0"/>
              <a:t> </a:t>
            </a:r>
            <a:r>
              <a:rPr lang="de-DE" sz="2200" dirty="0" err="1"/>
              <a:t>properties</a:t>
            </a:r>
            <a:r>
              <a:rPr lang="de-DE" sz="2200" dirty="0"/>
              <a:t> (</a:t>
            </a:r>
            <a:r>
              <a:rPr lang="de-DE" sz="2200" dirty="0" err="1"/>
              <a:t>very</a:t>
            </a:r>
            <a:r>
              <a:rPr lang="de-DE" sz="2200" dirty="0"/>
              <a:t> </a:t>
            </a:r>
            <a:r>
              <a:rPr lang="de-DE" sz="2200" dirty="0" err="1"/>
              <a:t>low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) </a:t>
            </a:r>
          </a:p>
          <a:p>
            <a:pPr marL="342900" indent="-342900">
              <a:buFontTx/>
              <a:buChar char="-"/>
            </a:pPr>
            <a:r>
              <a:rPr lang="de-DE" sz="2200" dirty="0" err="1"/>
              <a:t>Very</a:t>
            </a:r>
            <a:r>
              <a:rPr lang="de-DE" sz="2200" dirty="0"/>
              <a:t> </a:t>
            </a:r>
            <a:r>
              <a:rPr lang="de-DE" sz="2200" dirty="0" err="1"/>
              <a:t>data</a:t>
            </a:r>
            <a:r>
              <a:rPr lang="de-DE" sz="2200" dirty="0"/>
              <a:t> </a:t>
            </a:r>
            <a:r>
              <a:rPr lang="de-DE" sz="2200" dirty="0" err="1"/>
              <a:t>inefficient</a:t>
            </a:r>
            <a:r>
              <a:rPr lang="de-DE" sz="2200" dirty="0"/>
              <a:t> (</a:t>
            </a:r>
            <a:r>
              <a:rPr lang="de-DE" sz="2200" dirty="0" err="1"/>
              <a:t>particularly</a:t>
            </a:r>
            <a:r>
              <a:rPr lang="de-DE" sz="2200" dirty="0"/>
              <a:t> </a:t>
            </a:r>
            <a:r>
              <a:rPr lang="de-DE" sz="2200" dirty="0" err="1"/>
              <a:t>when</a:t>
            </a:r>
            <a:r>
              <a:rPr lang="de-DE" sz="2200" dirty="0"/>
              <a:t> </a:t>
            </a:r>
            <a:r>
              <a:rPr lang="de-DE" sz="2200" dirty="0" err="1"/>
              <a:t>data</a:t>
            </a:r>
            <a:r>
              <a:rPr lang="de-DE" sz="2200" dirty="0"/>
              <a:t> </a:t>
            </a:r>
          </a:p>
          <a:p>
            <a:r>
              <a:rPr lang="de-DE" sz="2200" dirty="0"/>
              <a:t>     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many</a:t>
            </a:r>
            <a:r>
              <a:rPr lang="de-DE" sz="2200" dirty="0"/>
              <a:t> </a:t>
            </a:r>
            <a:r>
              <a:rPr lang="de-DE" sz="2200" dirty="0" err="1"/>
              <a:t>similarities</a:t>
            </a:r>
            <a:r>
              <a:rPr lang="de-DE" sz="2200" dirty="0"/>
              <a:t>) </a:t>
            </a:r>
          </a:p>
          <a:p>
            <a:r>
              <a:rPr lang="de-DE" sz="2200" dirty="0"/>
              <a:t>-      </a:t>
            </a:r>
            <a:r>
              <a:rPr lang="de-DE" sz="2200" dirty="0" err="1"/>
              <a:t>Doesn’t</a:t>
            </a:r>
            <a:r>
              <a:rPr lang="de-DE" sz="2200" dirty="0"/>
              <a:t> </a:t>
            </a:r>
            <a:r>
              <a:rPr lang="de-DE" sz="2200" dirty="0" err="1"/>
              <a:t>scale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infinite </a:t>
            </a:r>
            <a:r>
              <a:rPr lang="de-DE" sz="2200" dirty="0" err="1"/>
              <a:t>data</a:t>
            </a:r>
            <a:r>
              <a:rPr lang="de-DE" sz="2200" dirty="0"/>
              <a:t> (online </a:t>
            </a:r>
            <a:r>
              <a:rPr lang="de-DE" sz="2200" dirty="0" err="1"/>
              <a:t>learning</a:t>
            </a:r>
            <a:r>
              <a:rPr lang="de-DE" sz="2200" dirty="0"/>
              <a:t>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BF4ACC7-787E-6B44-878B-260EA3FB954F}"/>
              </a:ext>
            </a:extLst>
          </p:cNvPr>
          <p:cNvSpPr txBox="1"/>
          <p:nvPr/>
        </p:nvSpPr>
        <p:spPr>
          <a:xfrm>
            <a:off x="6554377" y="4366552"/>
            <a:ext cx="21435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/>
              <a:t>Problems </a:t>
            </a:r>
            <a:r>
              <a:rPr lang="de-DE" sz="2200" dirty="0" err="1"/>
              <a:t>of</a:t>
            </a:r>
            <a:r>
              <a:rPr lang="de-DE" sz="2200" dirty="0"/>
              <a:t> *GD</a:t>
            </a:r>
          </a:p>
          <a:p>
            <a:r>
              <a:rPr lang="de-DE" sz="2200" dirty="0"/>
              <a:t>- ... </a:t>
            </a:r>
          </a:p>
        </p:txBody>
      </p:sp>
    </p:spTree>
    <p:extLst>
      <p:ext uri="{BB962C8B-B14F-4D97-AF65-F5344CB8AC3E}">
        <p14:creationId xmlns:p14="http://schemas.microsoft.com/office/powerpoint/2010/main" val="4681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D82C2-2B5E-DD4C-93B2-BCBA2103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Stochastic</a:t>
            </a:r>
            <a:r>
              <a:rPr lang="de-DE" dirty="0"/>
              <a:t> Gradient </a:t>
            </a:r>
            <a:r>
              <a:rPr lang="de-DE" dirty="0" err="1"/>
              <a:t>Descent</a:t>
            </a:r>
            <a:r>
              <a:rPr lang="de-DE" dirty="0"/>
              <a:t> (SGD)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3EDA86-0107-C24B-B672-E2DEE32E3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Given</a:t>
            </a:r>
            <a:r>
              <a:rPr lang="de-DE" dirty="0"/>
              <a:t>: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>
                <a:solidFill>
                  <a:srgbClr val="3C8C93"/>
                </a:solidFill>
              </a:rPr>
              <a:t>l</a:t>
            </a:r>
            <a:r>
              <a:rPr lang="de-DE" dirty="0"/>
              <a:t>, </a:t>
            </a:r>
            <a:r>
              <a:rPr lang="de-DE" dirty="0" err="1"/>
              <a:t>dataset</a:t>
            </a:r>
            <a:r>
              <a:rPr lang="de-DE" dirty="0"/>
              <a:t> </a:t>
            </a:r>
            <a:r>
              <a:rPr lang="de-DE" dirty="0">
                <a:solidFill>
                  <a:srgbClr val="3C8C93"/>
                </a:solidFill>
              </a:rPr>
              <a:t>D,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>
                <a:solidFill>
                  <a:srgbClr val="3C8C93"/>
                </a:solidFill>
              </a:rPr>
              <a:t>g</a:t>
            </a:r>
            <a:r>
              <a:rPr lang="de-DE" dirty="0">
                <a:solidFill>
                  <a:srgbClr val="3C8C93"/>
                </a:solidFill>
              </a:rPr>
              <a:t>, </a:t>
            </a:r>
            <a:r>
              <a:rPr lang="de-DE" dirty="0" err="1"/>
              <a:t>parameters</a:t>
            </a: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el-GR" dirty="0">
                <a:solidFill>
                  <a:srgbClr val="3C8C93"/>
                </a:solidFill>
              </a:rPr>
              <a:t>θ</a:t>
            </a:r>
            <a:r>
              <a:rPr lang="de-DE" dirty="0"/>
              <a:t>,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epochs</a:t>
            </a:r>
            <a:r>
              <a:rPr lang="de-DE" dirty="0"/>
              <a:t>, </a:t>
            </a:r>
            <a:r>
              <a:rPr lang="de-DE" dirty="0" err="1"/>
              <a:t>learning</a:t>
            </a:r>
            <a:r>
              <a:rPr lang="de-DE" dirty="0"/>
              <a:t> rate </a:t>
            </a:r>
            <a:r>
              <a:rPr lang="el-GR" dirty="0">
                <a:solidFill>
                  <a:srgbClr val="3C8C93"/>
                </a:solidFill>
              </a:rPr>
              <a:t>η</a:t>
            </a:r>
            <a:r>
              <a:rPr lang="el-GR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DFB4F9-50D7-3540-A82F-FBC3CA0E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bgerundetes Rechteck 4">
                <a:extLst>
                  <a:ext uri="{FF2B5EF4-FFF2-40B4-BE49-F238E27FC236}">
                    <a16:creationId xmlns:a16="http://schemas.microsoft.com/office/drawing/2014/main" id="{65435907-0FFA-6944-B515-2E0AEA166A57}"/>
                  </a:ext>
                </a:extLst>
              </p:cNvPr>
              <p:cNvSpPr/>
              <p:nvPr/>
            </p:nvSpPr>
            <p:spPr>
              <a:xfrm>
                <a:off x="487537" y="2713372"/>
                <a:ext cx="7942337" cy="1369078"/>
              </a:xfrm>
              <a:prstGeom prst="roundRect">
                <a:avLst>
                  <a:gd name="adj" fmla="val 10000"/>
                </a:avLst>
              </a:prstGeom>
              <a:solidFill>
                <a:srgbClr val="032EF0">
                  <a:alpha val="10000"/>
                </a:srgbClr>
              </a:soli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r>
                  <a:rPr lang="de-DE" sz="2600" dirty="0">
                    <a:solidFill>
                      <a:srgbClr val="032EF0"/>
                    </a:solidFill>
                  </a:rPr>
                  <a:t>SGD :</a:t>
                </a:r>
                <a:r>
                  <a:rPr lang="de-DE" sz="2600" dirty="0"/>
                  <a:t>               </a:t>
                </a:r>
                <a:r>
                  <a:rPr lang="de-DE" sz="2600" dirty="0">
                    <a:solidFill>
                      <a:srgbClr val="3C8C93"/>
                    </a:solidFill>
                  </a:rPr>
                  <a:t>In </a:t>
                </a:r>
                <a:r>
                  <a:rPr lang="de-DE" sz="2600" dirty="0" err="1">
                    <a:solidFill>
                      <a:srgbClr val="3C8C93"/>
                    </a:solidFill>
                  </a:rPr>
                  <a:t>each</a:t>
                </a:r>
                <a:r>
                  <a:rPr lang="de-DE" sz="2600" dirty="0">
                    <a:solidFill>
                      <a:srgbClr val="3C8C93"/>
                    </a:solidFill>
                  </a:rPr>
                  <a:t> </a:t>
                </a:r>
                <a:r>
                  <a:rPr lang="de-DE" sz="2600" dirty="0" err="1">
                    <a:solidFill>
                      <a:srgbClr val="3C8C93"/>
                    </a:solidFill>
                  </a:rPr>
                  <a:t>epoch</a:t>
                </a:r>
                <a:r>
                  <a:rPr lang="de-DE" sz="2600" dirty="0">
                    <a:solidFill>
                      <a:srgbClr val="3C8C93"/>
                    </a:solidFill>
                  </a:rPr>
                  <a:t>  do 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6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600" b="1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de-DE" sz="26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6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de-DE" sz="26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6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de-DE" sz="2600" dirty="0">
                  <a:solidFill>
                    <a:srgbClr val="3C8C93"/>
                  </a:solidFill>
                </a:endParaRPr>
              </a:p>
              <a:p>
                <a:pPr marL="0" indent="0">
                  <a:buNone/>
                </a:pPr>
                <a:r>
                  <a:rPr lang="de-DE" sz="2600" dirty="0"/>
                  <a:t> </a:t>
                </a:r>
                <a:br>
                  <a:rPr lang="de-DE" sz="2600" b="0" i="1" dirty="0">
                    <a:solidFill>
                      <a:srgbClr val="3C8C93"/>
                    </a:solidFill>
                    <a:latin typeface="Cambria Math" panose="02040503050406030204" pitchFamily="18" charset="0"/>
                  </a:rPr>
                </a:br>
                <a:r>
                  <a:rPr lang="de-DE" sz="2600" b="0" i="1" dirty="0">
                    <a:solidFill>
                      <a:srgbClr val="3C8C93"/>
                    </a:solidFill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60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6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6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l-GR" sz="26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sSub>
                      <m:sSubPr>
                        <m:ctrlPr>
                          <a:rPr lang="de-DE" sz="26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60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6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l-GR" sz="26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l-GR" sz="2600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el-GR" sz="2600" i="0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l-GR" sz="2600" i="1" baseline="-25000" dirty="0" err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sz="26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6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de-DE" sz="26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600" i="1" dirty="0" err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6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600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sz="26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sz="26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6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6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6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sz="26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de-DE" sz="2600" i="1" dirty="0" err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6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600" dirty="0">
                    <a:solidFill>
                      <a:srgbClr val="3C8C93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Abgerundetes Rechteck 4">
                <a:extLst>
                  <a:ext uri="{FF2B5EF4-FFF2-40B4-BE49-F238E27FC236}">
                    <a16:creationId xmlns:a16="http://schemas.microsoft.com/office/drawing/2014/main" id="{65435907-0FFA-6944-B515-2E0AEA166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37" y="2713372"/>
                <a:ext cx="7942337" cy="1369078"/>
              </a:xfrm>
              <a:prstGeom prst="roundRect">
                <a:avLst>
                  <a:gd name="adj" fmla="val 10000"/>
                </a:avLst>
              </a:prstGeom>
              <a:blipFill>
                <a:blip r:embed="rId2"/>
                <a:stretch>
                  <a:fillRect l="-799" t="-917" b="-45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281A594-0337-2943-A41C-F8C8C8A7B793}"/>
              </a:ext>
            </a:extLst>
          </p:cNvPr>
          <p:cNvGrpSpPr/>
          <p:nvPr/>
        </p:nvGrpSpPr>
        <p:grpSpPr>
          <a:xfrm>
            <a:off x="457200" y="4144628"/>
            <a:ext cx="8081786" cy="1909460"/>
            <a:chOff x="457200" y="4207029"/>
            <a:chExt cx="8081786" cy="1909460"/>
          </a:xfrm>
        </p:grpSpPr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E56CC3A6-1EBA-2046-A4AF-316156220F90}"/>
                </a:ext>
              </a:extLst>
            </p:cNvPr>
            <p:cNvSpPr/>
            <p:nvPr/>
          </p:nvSpPr>
          <p:spPr>
            <a:xfrm>
              <a:off x="468313" y="4207029"/>
              <a:ext cx="8070673" cy="1909460"/>
            </a:xfrm>
            <a:prstGeom prst="roundRect">
              <a:avLst>
                <a:gd name="adj" fmla="val 10000"/>
              </a:avLst>
            </a:prstGeom>
            <a:solidFill>
              <a:srgbClr val="FF0000">
                <a:alpha val="10000"/>
              </a:srgb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041AC92A-DA1F-2C47-B5A4-336FC0170AF4}"/>
                </a:ext>
              </a:extLst>
            </p:cNvPr>
            <p:cNvSpPr/>
            <p:nvPr/>
          </p:nvSpPr>
          <p:spPr>
            <a:xfrm>
              <a:off x="457200" y="4269207"/>
              <a:ext cx="6132806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200" dirty="0"/>
                <a:t>+     </a:t>
              </a:r>
              <a:r>
                <a:rPr lang="de-DE" sz="2200" dirty="0" err="1"/>
                <a:t>Faster</a:t>
              </a:r>
              <a:r>
                <a:rPr lang="de-DE" sz="2200" dirty="0"/>
                <a:t> </a:t>
              </a:r>
              <a:r>
                <a:rPr lang="de-DE" sz="2200" dirty="0" err="1"/>
                <a:t>than</a:t>
              </a:r>
              <a:r>
                <a:rPr lang="de-DE" sz="2200" dirty="0"/>
                <a:t> VGD</a:t>
              </a:r>
            </a:p>
            <a:p>
              <a:r>
                <a:rPr lang="de-DE" sz="2200" dirty="0"/>
                <a:t>+     Online </a:t>
              </a:r>
              <a:r>
                <a:rPr lang="de-DE" sz="2200" dirty="0" err="1"/>
                <a:t>learning</a:t>
              </a:r>
              <a:endParaRPr lang="de-DE" sz="2200" dirty="0"/>
            </a:p>
            <a:p>
              <a:r>
                <a:rPr lang="de-DE" sz="2200" dirty="0"/>
                <a:t>-      Poor </a:t>
              </a:r>
              <a:r>
                <a:rPr lang="de-DE" sz="2200" dirty="0" err="1"/>
                <a:t>statistical</a:t>
              </a:r>
              <a:r>
                <a:rPr lang="de-DE" sz="2200" dirty="0"/>
                <a:t> </a:t>
              </a:r>
              <a:r>
                <a:rPr lang="de-DE" sz="2200" dirty="0" err="1"/>
                <a:t>properties</a:t>
              </a:r>
              <a:r>
                <a:rPr lang="de-DE" sz="2200" dirty="0"/>
                <a:t> (high </a:t>
              </a:r>
              <a:r>
                <a:rPr lang="de-DE" sz="2200" dirty="0" err="1"/>
                <a:t>fluctuation</a:t>
              </a:r>
              <a:r>
                <a:rPr lang="de-DE" sz="2200" dirty="0"/>
                <a:t>)</a:t>
              </a:r>
            </a:p>
            <a:p>
              <a:pPr marL="342900" indent="-342900">
                <a:buFontTx/>
                <a:buChar char="-"/>
              </a:pPr>
              <a:r>
                <a:rPr lang="de-DE" sz="2200" dirty="0"/>
                <a:t> </a:t>
              </a:r>
              <a:r>
                <a:rPr lang="de-DE" sz="2200" dirty="0" err="1"/>
                <a:t>computational</a:t>
              </a:r>
              <a:r>
                <a:rPr lang="de-DE" sz="2200" dirty="0"/>
                <a:t> </a:t>
              </a:r>
              <a:r>
                <a:rPr lang="de-DE" sz="2200" dirty="0" err="1"/>
                <a:t>inefficiency</a:t>
              </a:r>
              <a:endParaRPr lang="de-DE" sz="2200" dirty="0"/>
            </a:p>
            <a:p>
              <a:pPr marL="342900" indent="-342900">
                <a:buFontTx/>
                <a:buChar char="-"/>
              </a:pPr>
              <a:endParaRPr lang="de-DE" sz="2200" dirty="0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FC29E1C-81E7-6441-A850-8433050E5374}"/>
                </a:ext>
              </a:extLst>
            </p:cNvPr>
            <p:cNvSpPr txBox="1"/>
            <p:nvPr/>
          </p:nvSpPr>
          <p:spPr>
            <a:xfrm>
              <a:off x="6285982" y="4300285"/>
              <a:ext cx="21435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200" dirty="0"/>
                <a:t>Problems </a:t>
              </a:r>
              <a:r>
                <a:rPr lang="de-DE" sz="2200" dirty="0" err="1"/>
                <a:t>of</a:t>
              </a:r>
              <a:r>
                <a:rPr lang="de-DE" sz="2200" dirty="0"/>
                <a:t> *GD</a:t>
              </a:r>
            </a:p>
            <a:p>
              <a:r>
                <a:rPr lang="de-DE" sz="2200" dirty="0"/>
                <a:t>- ...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191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D82C2-2B5E-DD4C-93B2-BCBA2103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Mini-Batch SGD (MGD)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53EDA86-0107-C24B-B672-E2DEE32E33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Given: </a:t>
                </a:r>
                <a:r>
                  <a:rPr lang="de-DE" dirty="0">
                    <a:solidFill>
                      <a:srgbClr val="FF0000"/>
                    </a:solidFill>
                  </a:rPr>
                  <a:t>mini-batch </a:t>
                </a:r>
                <a:r>
                  <a:rPr lang="de-DE" dirty="0" err="1">
                    <a:solidFill>
                      <a:srgbClr val="FF0000"/>
                    </a:solidFill>
                  </a:rPr>
                  <a:t>size</a:t>
                </a:r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:r>
                  <a:rPr lang="de-DE" dirty="0">
                    <a:solidFill>
                      <a:srgbClr val="3C8C93"/>
                    </a:solidFill>
                  </a:rPr>
                  <a:t>m </a:t>
                </a:r>
                <a:r>
                  <a:rPr lang="de-DE" dirty="0"/>
                  <a:t>(</a:t>
                </a:r>
                <a:r>
                  <a:rPr lang="de-DE" dirty="0" err="1"/>
                  <a:t>common</a:t>
                </a:r>
                <a:r>
                  <a:rPr lang="de-DE" dirty="0"/>
                  <a:t>: 50-256), </a:t>
                </a:r>
                <a:r>
                  <a:rPr lang="de-DE" dirty="0" err="1"/>
                  <a:t>loss</a:t>
                </a:r>
                <a:r>
                  <a:rPr lang="de-DE" dirty="0"/>
                  <a:t> </a:t>
                </a:r>
                <a:r>
                  <a:rPr lang="de-DE" dirty="0" err="1"/>
                  <a:t>function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3C8C93"/>
                    </a:solidFill>
                  </a:rPr>
                  <a:t>l</a:t>
                </a:r>
                <a:r>
                  <a:rPr lang="de-DE" dirty="0"/>
                  <a:t>, </a:t>
                </a:r>
                <a:r>
                  <a:rPr lang="de-DE" dirty="0" err="1"/>
                  <a:t>dataset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3C8C93"/>
                    </a:solidFill>
                  </a:rPr>
                  <a:t>D, </a:t>
                </a:r>
                <a:r>
                  <a:rPr lang="de-DE" dirty="0" err="1"/>
                  <a:t>model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rgbClr val="3C8C93"/>
                    </a:solidFill>
                  </a:rPr>
                  <a:t>g</a:t>
                </a:r>
                <a:r>
                  <a:rPr lang="de-DE" dirty="0">
                    <a:solidFill>
                      <a:srgbClr val="3C8C93"/>
                    </a:solidFill>
                  </a:rPr>
                  <a:t>, </a:t>
                </a:r>
                <a:r>
                  <a:rPr lang="de-DE" dirty="0" err="1"/>
                  <a:t>parameters</a:t>
                </a:r>
                <a:r>
                  <a:rPr lang="de-DE" dirty="0"/>
                  <a:t> </a:t>
                </a:r>
                <a:r>
                  <a:rPr lang="el-GR" dirty="0">
                    <a:solidFill>
                      <a:srgbClr val="3C8C93"/>
                    </a:solidFill>
                  </a:rPr>
                  <a:t>θ</a:t>
                </a:r>
                <a:r>
                  <a:rPr lang="de-DE" dirty="0">
                    <a:solidFill>
                      <a:srgbClr val="3C8C93"/>
                    </a:solidFill>
                  </a:rPr>
                  <a:t>, </a:t>
                </a:r>
                <a:r>
                  <a:rPr lang="de-DE" dirty="0" err="1"/>
                  <a:t>number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epochs</a:t>
                </a:r>
                <a:r>
                  <a:rPr lang="de-DE" dirty="0"/>
                  <a:t> , </a:t>
                </a:r>
                <a:r>
                  <a:rPr lang="de-DE" dirty="0" err="1"/>
                  <a:t>learning</a:t>
                </a:r>
                <a:r>
                  <a:rPr lang="de-DE" dirty="0"/>
                  <a:t> rate </a:t>
                </a:r>
                <a:r>
                  <a:rPr lang="el-GR" dirty="0">
                    <a:solidFill>
                      <a:srgbClr val="3C8C93"/>
                    </a:solidFill>
                  </a:rPr>
                  <a:t>η</a:t>
                </a:r>
                <a:r>
                  <a:rPr lang="el-GR" dirty="0"/>
                  <a:t> </a:t>
                </a:r>
                <a:endParaRPr lang="de-DE" dirty="0">
                  <a:solidFill>
                    <a:srgbClr val="3C8C93"/>
                  </a:solidFill>
                </a:endParaRPr>
              </a:p>
              <a:p>
                <a:r>
                  <a:rPr lang="de-DE" dirty="0">
                    <a:solidFill>
                      <a:srgbClr val="032EF0"/>
                    </a:solidFill>
                  </a:rPr>
                  <a:t>Batch </a:t>
                </a:r>
                <a:r>
                  <a:rPr lang="de-DE" dirty="0" err="1">
                    <a:solidFill>
                      <a:srgbClr val="032EF0"/>
                    </a:solidFill>
                  </a:rPr>
                  <a:t>loss</a:t>
                </a:r>
                <a:r>
                  <a:rPr lang="de-DE" dirty="0">
                    <a:solidFill>
                      <a:srgbClr val="032EF0"/>
                    </a:solidFill>
                  </a:rPr>
                  <a:t>:      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de-DE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 err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de-DE" i="1" dirty="0" err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l-GR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               </m:t>
                    </m:r>
                  </m:oMath>
                </a14:m>
                <a:endParaRPr lang="de-DE" b="0" dirty="0"/>
              </a:p>
              <a:p>
                <a:pPr marL="0" indent="0">
                  <a:buNone/>
                </a:pPr>
                <a:r>
                  <a:rPr lang="de-DE" b="1" i="1" dirty="0"/>
                  <a:t>                            </a:t>
                </a:r>
                <a:r>
                  <a:rPr lang="de-DE" dirty="0" err="1"/>
                  <a:t>where</a:t>
                </a:r>
                <a:r>
                  <a:rPr lang="de-DE" b="1" i="1" dirty="0"/>
                  <a:t>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de-DE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dirty="0"/>
                  <a:t> a </a:t>
                </a:r>
                <a:r>
                  <a:rPr lang="de-DE" dirty="0" err="1"/>
                  <a:t>subset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3C8C93"/>
                    </a:solidFill>
                  </a:rPr>
                  <a:t>D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cardinality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3C8C93"/>
                    </a:solidFill>
                  </a:rPr>
                  <a:t>m</a:t>
                </a:r>
                <a:r>
                  <a:rPr lang="de-DE" dirty="0"/>
                  <a:t>.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53EDA86-0107-C24B-B672-E2DEE32E33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DFB4F9-50D7-3540-A82F-FBC3CA0E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bgerundetes Rechteck 4">
                <a:extLst>
                  <a:ext uri="{FF2B5EF4-FFF2-40B4-BE49-F238E27FC236}">
                    <a16:creationId xmlns:a16="http://schemas.microsoft.com/office/drawing/2014/main" id="{65435907-0FFA-6944-B515-2E0AEA166A57}"/>
                  </a:ext>
                </a:extLst>
              </p:cNvPr>
              <p:cNvSpPr/>
              <p:nvPr/>
            </p:nvSpPr>
            <p:spPr>
              <a:xfrm>
                <a:off x="518244" y="3864040"/>
                <a:ext cx="7942337" cy="683072"/>
              </a:xfrm>
              <a:prstGeom prst="roundRect">
                <a:avLst>
                  <a:gd name="adj" fmla="val 10000"/>
                </a:avLst>
              </a:prstGeom>
              <a:solidFill>
                <a:srgbClr val="032EF0">
                  <a:alpha val="10000"/>
                </a:srgbClr>
              </a:soli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de-DE" sz="2600" dirty="0">
                    <a:solidFill>
                      <a:srgbClr val="032EF0"/>
                    </a:solidFill>
                  </a:rPr>
                  <a:t>MSGD :</a:t>
                </a:r>
                <a:r>
                  <a:rPr lang="de-DE" sz="2600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60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6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6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l-GR" sz="26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sSub>
                      <m:sSubPr>
                        <m:ctrlPr>
                          <a:rPr lang="de-DE" sz="26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60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6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l-GR" sz="26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l-GR" sz="2600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de-DE" sz="26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600" i="0" dirty="0" err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b>
                          <m:sSubPr>
                            <m:ctrlPr>
                              <a:rPr lang="de-DE" sz="2600" b="0" i="1" dirty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600" b="0" i="1" dirty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sz="2600" b="0" i="1" dirty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de-DE" sz="26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6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6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6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6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6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de-DE" sz="2600" baseline="-25000" dirty="0">
                  <a:solidFill>
                    <a:srgbClr val="3C8C93"/>
                  </a:solidFill>
                </a:endParaRPr>
              </a:p>
            </p:txBody>
          </p:sp>
        </mc:Choice>
        <mc:Fallback xmlns="">
          <p:sp>
            <p:nvSpPr>
              <p:cNvPr id="5" name="Abgerundetes Rechteck 4">
                <a:extLst>
                  <a:ext uri="{FF2B5EF4-FFF2-40B4-BE49-F238E27FC236}">
                    <a16:creationId xmlns:a16="http://schemas.microsoft.com/office/drawing/2014/main" id="{65435907-0FFA-6944-B515-2E0AEA166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44" y="3864040"/>
                <a:ext cx="7942337" cy="683072"/>
              </a:xfrm>
              <a:prstGeom prst="roundRect">
                <a:avLst>
                  <a:gd name="adj" fmla="val 10000"/>
                </a:avLst>
              </a:prstGeom>
              <a:blipFill>
                <a:blip r:embed="rId3"/>
                <a:stretch>
                  <a:fillRect l="-957" t="-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EE934EE-D2CE-F747-AFEC-0022011BB09B}"/>
              </a:ext>
            </a:extLst>
          </p:cNvPr>
          <p:cNvSpPr/>
          <p:nvPr/>
        </p:nvSpPr>
        <p:spPr>
          <a:xfrm>
            <a:off x="429847" y="4820822"/>
            <a:ext cx="8361149" cy="1464945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9D2755C-6BA9-D64A-938C-C31FE779D845}"/>
              </a:ext>
            </a:extLst>
          </p:cNvPr>
          <p:cNvSpPr txBox="1"/>
          <p:nvPr/>
        </p:nvSpPr>
        <p:spPr>
          <a:xfrm>
            <a:off x="473212" y="4843324"/>
            <a:ext cx="4392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+ </a:t>
            </a:r>
            <a:r>
              <a:rPr lang="de-DE" dirty="0" err="1"/>
              <a:t>reduces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parameter-updates’ </a:t>
            </a:r>
            <a:r>
              <a:rPr lang="de-DE" dirty="0" err="1"/>
              <a:t>variance</a:t>
            </a:r>
            <a:endParaRPr lang="de-DE" dirty="0"/>
          </a:p>
          <a:p>
            <a:r>
              <a:rPr lang="de-DE" dirty="0"/>
              <a:t>+ </a:t>
            </a:r>
            <a:r>
              <a:rPr lang="de-DE" dirty="0" err="1"/>
              <a:t>stable</a:t>
            </a:r>
            <a:r>
              <a:rPr lang="de-DE" dirty="0"/>
              <a:t> </a:t>
            </a:r>
            <a:r>
              <a:rPr lang="de-DE" dirty="0" err="1"/>
              <a:t>convergencevery</a:t>
            </a:r>
            <a:r>
              <a:rPr lang="de-DE" dirty="0"/>
              <a:t> </a:t>
            </a:r>
          </a:p>
          <a:p>
            <a:r>
              <a:rPr lang="de-DE" dirty="0"/>
              <a:t>+ </a:t>
            </a:r>
            <a:r>
              <a:rPr lang="de-DE" dirty="0" err="1"/>
              <a:t>computational</a:t>
            </a:r>
            <a:r>
              <a:rPr lang="de-DE" dirty="0"/>
              <a:t> </a:t>
            </a:r>
            <a:r>
              <a:rPr lang="de-DE" dirty="0" err="1"/>
              <a:t>efficiency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CF1C491-60FB-1449-9D45-33B41D45DE56}"/>
              </a:ext>
            </a:extLst>
          </p:cNvPr>
          <p:cNvSpPr txBox="1"/>
          <p:nvPr/>
        </p:nvSpPr>
        <p:spPr>
          <a:xfrm>
            <a:off x="5051260" y="4843324"/>
            <a:ext cx="32928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Problems  </a:t>
            </a:r>
            <a:r>
              <a:rPr lang="de-DE" dirty="0" err="1"/>
              <a:t>of</a:t>
            </a:r>
            <a:r>
              <a:rPr lang="de-DE" dirty="0"/>
              <a:t>  *GD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choose</a:t>
            </a:r>
            <a:r>
              <a:rPr lang="de-DE" dirty="0"/>
              <a:t> rate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rate </a:t>
            </a:r>
            <a:r>
              <a:rPr lang="de-DE" dirty="0" err="1"/>
              <a:t>schedules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err="1"/>
              <a:t>Trapping</a:t>
            </a:r>
            <a:r>
              <a:rPr lang="de-DE" dirty="0"/>
              <a:t> in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minima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err="1"/>
              <a:t>Inefficient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sparse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977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1726</Words>
  <Application>Microsoft Macintosh PowerPoint</Application>
  <PresentationFormat>Bildschirmpräsentation (4:3)</PresentationFormat>
  <Paragraphs>268</Paragraphs>
  <Slides>23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Lucida Calligraphy</vt:lpstr>
      <vt:lpstr>Myriad Pro</vt:lpstr>
      <vt:lpstr>7_Standarddesign</vt:lpstr>
      <vt:lpstr>PROBABILISTIC AND DIFFERENTIABLE PROGRAMMING V2:  Gradient Descent - Summary   </vt:lpstr>
      <vt:lpstr>Agenda for today‘s lecture</vt:lpstr>
      <vt:lpstr>Differentiation with multiple variables</vt:lpstr>
      <vt:lpstr>The chain rule for vectors </vt:lpstr>
      <vt:lpstr>Chain rule for Tensors (Informal)</vt:lpstr>
      <vt:lpstr>VanilLa Gradient DESCENT, Variants anD BEyond</vt:lpstr>
      <vt:lpstr>Vanilla Gradient Descent (VGD)</vt:lpstr>
      <vt:lpstr>Stochastic Gradient Descent (SGD)</vt:lpstr>
      <vt:lpstr>Mini-Batch SGD (MGD)</vt:lpstr>
      <vt:lpstr>BACKPROPagation</vt:lpstr>
      <vt:lpstr>Network view of composed functions1) </vt:lpstr>
      <vt:lpstr>Activation Functions</vt:lpstr>
      <vt:lpstr>Backprop: efficient implementation of gradient descent</vt:lpstr>
      <vt:lpstr>Computational graph perspective</vt:lpstr>
      <vt:lpstr>Problem: Vanishing gradient for sigmoid σ</vt:lpstr>
      <vt:lpstr>Questions and Discussion</vt:lpstr>
      <vt:lpstr>Two Addenda to last week‘s discussion</vt:lpstr>
      <vt:lpstr>Hypothesis class H</vt:lpstr>
      <vt:lpstr>Chain-rule for vectors </vt:lpstr>
      <vt:lpstr>Chain-rule for vectors (Answer)</vt:lpstr>
      <vt:lpstr>Gradient descent </vt:lpstr>
      <vt:lpstr>Gradient descent (Answer) </vt:lpstr>
      <vt:lpstr>Gradient descent (Answer)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 AND DIFFERENTIABLE PROGRAMMING  V1:  INTRODUCTION    </dc:title>
  <dc:creator>Özgür Özcep</dc:creator>
  <cp:lastModifiedBy>Özgür Özcep</cp:lastModifiedBy>
  <cp:revision>629</cp:revision>
  <cp:lastPrinted>2021-11-03T16:19:22Z</cp:lastPrinted>
  <dcterms:created xsi:type="dcterms:W3CDTF">2020-10-18T13:39:02Z</dcterms:created>
  <dcterms:modified xsi:type="dcterms:W3CDTF">2021-11-03T16:20:08Z</dcterms:modified>
</cp:coreProperties>
</file>