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2"/>
  </p:notesMasterIdLst>
  <p:handoutMasterIdLst>
    <p:handoutMasterId r:id="rId63"/>
  </p:handoutMasterIdLst>
  <p:sldIdLst>
    <p:sldId id="273" r:id="rId2"/>
    <p:sldId id="378" r:id="rId3"/>
    <p:sldId id="486" r:id="rId4"/>
    <p:sldId id="349" r:id="rId5"/>
    <p:sldId id="356" r:id="rId6"/>
    <p:sldId id="362" r:id="rId7"/>
    <p:sldId id="361" r:id="rId8"/>
    <p:sldId id="364" r:id="rId9"/>
    <p:sldId id="1080" r:id="rId10"/>
    <p:sldId id="482" r:id="rId11"/>
    <p:sldId id="338" r:id="rId12"/>
    <p:sldId id="339" r:id="rId13"/>
    <p:sldId id="340" r:id="rId14"/>
    <p:sldId id="341" r:id="rId15"/>
    <p:sldId id="346" r:id="rId16"/>
    <p:sldId id="380" r:id="rId17"/>
    <p:sldId id="345" r:id="rId18"/>
    <p:sldId id="284" r:id="rId19"/>
    <p:sldId id="353" r:id="rId20"/>
    <p:sldId id="487" r:id="rId21"/>
    <p:sldId id="351" r:id="rId22"/>
    <p:sldId id="485" r:id="rId23"/>
    <p:sldId id="490" r:id="rId24"/>
    <p:sldId id="489" r:id="rId25"/>
    <p:sldId id="365" r:id="rId26"/>
    <p:sldId id="1081" r:id="rId27"/>
    <p:sldId id="366" r:id="rId28"/>
    <p:sldId id="302" r:id="rId29"/>
    <p:sldId id="488" r:id="rId30"/>
    <p:sldId id="498" r:id="rId31"/>
    <p:sldId id="258" r:id="rId32"/>
    <p:sldId id="266" r:id="rId33"/>
    <p:sldId id="494" r:id="rId34"/>
    <p:sldId id="492" r:id="rId35"/>
    <p:sldId id="278" r:id="rId36"/>
    <p:sldId id="497" r:id="rId37"/>
    <p:sldId id="350" r:id="rId38"/>
    <p:sldId id="496" r:id="rId39"/>
    <p:sldId id="368" r:id="rId40"/>
    <p:sldId id="369" r:id="rId41"/>
    <p:sldId id="499" r:id="rId42"/>
    <p:sldId id="367" r:id="rId43"/>
    <p:sldId id="373" r:id="rId44"/>
    <p:sldId id="500" r:id="rId45"/>
    <p:sldId id="283" r:id="rId46"/>
    <p:sldId id="381" r:id="rId47"/>
    <p:sldId id="282" r:id="rId48"/>
    <p:sldId id="1032" r:id="rId49"/>
    <p:sldId id="1031" r:id="rId50"/>
    <p:sldId id="1075" r:id="rId51"/>
    <p:sldId id="1077" r:id="rId52"/>
    <p:sldId id="1049" r:id="rId53"/>
    <p:sldId id="961" r:id="rId54"/>
    <p:sldId id="493" r:id="rId55"/>
    <p:sldId id="491" r:id="rId56"/>
    <p:sldId id="348" r:id="rId57"/>
    <p:sldId id="285" r:id="rId58"/>
    <p:sldId id="328" r:id="rId59"/>
    <p:sldId id="276" r:id="rId60"/>
    <p:sldId id="1078" r:id="rId6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EF0"/>
    <a:srgbClr val="3C8C93"/>
    <a:srgbClr val="E3E96C"/>
    <a:srgbClr val="004B5A"/>
    <a:srgbClr val="00394A"/>
    <a:srgbClr val="003241"/>
    <a:srgbClr val="DAD9D3"/>
    <a:srgbClr val="B2B1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879" autoAdjust="0"/>
    <p:restoredTop sz="93500"/>
  </p:normalViewPr>
  <p:slideViewPr>
    <p:cSldViewPr>
      <p:cViewPr varScale="1">
        <p:scale>
          <a:sx n="90" d="100"/>
          <a:sy n="90" d="100"/>
        </p:scale>
        <p:origin x="208" y="9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524F4DD-39E2-074C-A821-79AE4EECD5C9}" type="datetimeFigureOut">
              <a:rPr lang="de-DE"/>
              <a:pPr>
                <a:defRPr/>
              </a:pPr>
              <a:t>27.10.21</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BACD63D-AFCC-1640-81EA-D2C5D9BD4010}" type="slidenum">
              <a:rPr lang="en-US"/>
              <a:pPr>
                <a:defRPr/>
              </a:pPr>
              <a:t>‹Nr.›</a:t>
            </a:fld>
            <a:endParaRPr lang="en-US"/>
          </a:p>
        </p:txBody>
      </p:sp>
    </p:spTree>
    <p:extLst>
      <p:ext uri="{BB962C8B-B14F-4D97-AF65-F5344CB8AC3E}">
        <p14:creationId xmlns:p14="http://schemas.microsoft.com/office/powerpoint/2010/main" val="2383904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C162694-7365-914B-8B69-558832A77470}" type="datetimeFigureOut">
              <a:rPr lang="de-DE"/>
              <a:pPr>
                <a:defRPr/>
              </a:pPr>
              <a:t>27.10.21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5DDC4CD-3502-7B49-8D09-DDBB7A84A63B}" type="slidenum">
              <a:rPr lang="en-US"/>
              <a:pPr>
                <a:defRPr/>
              </a:pPr>
              <a:t>‹Nr.›</a:t>
            </a:fld>
            <a:endParaRPr lang="en-US"/>
          </a:p>
        </p:txBody>
      </p:sp>
    </p:spTree>
    <p:extLst>
      <p:ext uri="{BB962C8B-B14F-4D97-AF65-F5344CB8AC3E}">
        <p14:creationId xmlns:p14="http://schemas.microsoft.com/office/powerpoint/2010/main" val="21642406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DDC4CD-3502-7B49-8D09-DDBB7A84A63B}" type="slidenum">
              <a:rPr lang="en-US" smtClean="0"/>
              <a:pPr>
                <a:defRPr/>
              </a:pPr>
              <a:t>3</a:t>
            </a:fld>
            <a:endParaRPr lang="en-US"/>
          </a:p>
        </p:txBody>
      </p:sp>
    </p:spTree>
    <p:extLst>
      <p:ext uri="{BB962C8B-B14F-4D97-AF65-F5344CB8AC3E}">
        <p14:creationId xmlns:p14="http://schemas.microsoft.com/office/powerpoint/2010/main" val="196234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5379D44-FD52-884C-8FED-38021950CA69}" type="slidenum">
              <a:rPr lang="tr-TR" sz="1100">
                <a:latin typeface="Arial" charset="0"/>
              </a:rPr>
              <a:pPr eaLnBrk="1" hangingPunct="1"/>
              <a:t>17</a:t>
            </a:fld>
            <a:endParaRPr lang="tr-TR" sz="1100">
              <a:latin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Why square?:</a:t>
            </a:r>
            <a:r>
              <a:rPr lang="en-US" baseline="0" dirty="0"/>
              <a:t> Bigger differences are weighted more than smaller differences. </a:t>
            </a:r>
          </a:p>
          <a:p>
            <a:pPr eaLnBrk="1" hangingPunct="1"/>
            <a:r>
              <a:rPr lang="en-US" baseline="0" dirty="0"/>
              <a:t>Local </a:t>
            </a:r>
            <a:r>
              <a:rPr lang="en-US" baseline="0" dirty="0" err="1"/>
              <a:t>extremum</a:t>
            </a:r>
            <a:r>
              <a:rPr lang="en-US" baseline="0" dirty="0"/>
              <a:t> test: set partial derivative </a:t>
            </a:r>
            <a:r>
              <a:rPr lang="en-US" baseline="0" dirty="0" err="1"/>
              <a:t>w.r.t</a:t>
            </a:r>
            <a:r>
              <a:rPr lang="en-US" baseline="0" dirty="0"/>
              <a:t>. w0  of E(.) to zero and solve equation </a:t>
            </a:r>
            <a:r>
              <a:rPr lang="en-US" baseline="0" dirty="0" err="1"/>
              <a:t>w.r.t</a:t>
            </a:r>
            <a:r>
              <a:rPr lang="en-US" baseline="0" dirty="0"/>
              <a:t>. w0; then set partial derivative </a:t>
            </a:r>
            <a:r>
              <a:rPr lang="en-US" baseline="0" dirty="0" err="1"/>
              <a:t>w.r.t</a:t>
            </a:r>
            <a:r>
              <a:rPr lang="en-US" baseline="0" dirty="0"/>
              <a:t>. w1 of E to 0 and use equation for w0. </a:t>
            </a:r>
          </a:p>
          <a:p>
            <a:pPr eaLnBrk="1" hangingPunct="1"/>
            <a:r>
              <a:rPr lang="en-US" baseline="0" dirty="0" err="1"/>
              <a:t>overline</a:t>
            </a:r>
            <a:r>
              <a:rPr lang="en-US" baseline="0" dirty="0"/>
              <a:t>  stands for arithmetical mean </a:t>
            </a:r>
          </a:p>
          <a:p>
            <a:pPr eaLnBrk="1" hangingPunct="1"/>
            <a:endParaRPr lang="en-US" baseline="0" dirty="0"/>
          </a:p>
        </p:txBody>
      </p:sp>
    </p:spTree>
    <p:extLst>
      <p:ext uri="{BB962C8B-B14F-4D97-AF65-F5344CB8AC3E}">
        <p14:creationId xmlns:p14="http://schemas.microsoft.com/office/powerpoint/2010/main" val="134917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28</a:t>
            </a:fld>
            <a:endParaRPr lang="en-US"/>
          </a:p>
        </p:txBody>
      </p:sp>
    </p:spTree>
    <p:extLst>
      <p:ext uri="{BB962C8B-B14F-4D97-AF65-F5344CB8AC3E}">
        <p14:creationId xmlns:p14="http://schemas.microsoft.com/office/powerpoint/2010/main" val="96048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31</a:t>
            </a:fld>
            <a:endParaRPr lang="en-US"/>
          </a:p>
        </p:txBody>
      </p:sp>
    </p:spTree>
    <p:extLst>
      <p:ext uri="{BB962C8B-B14F-4D97-AF65-F5344CB8AC3E}">
        <p14:creationId xmlns:p14="http://schemas.microsoft.com/office/powerpoint/2010/main" val="294709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www.asimovinstitute.org</a:t>
            </a:r>
            <a:r>
              <a:rPr lang="en-US" dirty="0"/>
              <a:t>/neural-network-zoo/</a:t>
            </a:r>
          </a:p>
        </p:txBody>
      </p:sp>
      <p:sp>
        <p:nvSpPr>
          <p:cNvPr id="4" name="Slide Number Placeholder 3"/>
          <p:cNvSpPr>
            <a:spLocks noGrp="1"/>
          </p:cNvSpPr>
          <p:nvPr>
            <p:ph type="sldNum" sz="quarter" idx="10"/>
          </p:nvPr>
        </p:nvSpPr>
        <p:spPr/>
        <p:txBody>
          <a:bodyPr/>
          <a:lstStyle/>
          <a:p>
            <a:fld id="{057039F7-9394-A245-B939-DF533F2CB660}" type="slidenum">
              <a:rPr lang="en-US" smtClean="0"/>
              <a:t>32</a:t>
            </a:fld>
            <a:endParaRPr lang="en-US"/>
          </a:p>
        </p:txBody>
      </p:sp>
    </p:spTree>
    <p:extLst>
      <p:ext uri="{BB962C8B-B14F-4D97-AF65-F5344CB8AC3E}">
        <p14:creationId xmlns:p14="http://schemas.microsoft.com/office/powerpoint/2010/main" val="100302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48</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243239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a:extLst>
              <a:ext uri="{FF2B5EF4-FFF2-40B4-BE49-F238E27FC236}">
                <a16:creationId xmlns:a16="http://schemas.microsoft.com/office/drawing/2014/main" id="{594FE040-4453-6440-AC9F-7CF88C7FFAA8}"/>
              </a:ext>
            </a:extLst>
          </p:cNvPr>
          <p:cNvSpPr>
            <a:spLocks noGrp="1" noRot="1" noChangeAspect="1" noTextEdit="1"/>
          </p:cNvSpPr>
          <p:nvPr>
            <p:ph type="sldImg"/>
          </p:nvPr>
        </p:nvSpPr>
        <p:spPr>
          <a:ln/>
        </p:spPr>
      </p:sp>
      <p:sp>
        <p:nvSpPr>
          <p:cNvPr id="75779" name="备注占位符 2">
            <a:extLst>
              <a:ext uri="{FF2B5EF4-FFF2-40B4-BE49-F238E27FC236}">
                <a16:creationId xmlns:a16="http://schemas.microsoft.com/office/drawing/2014/main" id="{8B492E62-4A3B-8540-B899-585B929BC3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Before introducing SPN, let’s consider why inf is difficult in a GM.</a:t>
            </a:r>
          </a:p>
          <a:p>
            <a:r>
              <a:rPr lang="en-US" altLang="de-DE"/>
              <a:t>Computing prob is actually easy up to a proportion; we simply multiply the potentials of factors.</a:t>
            </a:r>
          </a:p>
          <a:p>
            <a:r>
              <a:rPr lang="en-US" altLang="de-DE"/>
              <a:t>What makes inf hard is to sum out variables, which requires summing over an exp num of comb.</a:t>
            </a:r>
          </a:p>
          <a:p>
            <a:r>
              <a:rPr lang="en-US" altLang="de-DE"/>
              <a:t>The extreme case is the part func Z, which requires summing out all variables.</a:t>
            </a:r>
          </a:p>
        </p:txBody>
      </p:sp>
      <p:sp>
        <p:nvSpPr>
          <p:cNvPr id="75780" name="灯片编号占位符 3">
            <a:extLst>
              <a:ext uri="{FF2B5EF4-FFF2-40B4-BE49-F238E27FC236}">
                <a16:creationId xmlns:a16="http://schemas.microsoft.com/office/drawing/2014/main" id="{E031DA2A-A342-6F44-ACBF-BD62FE119D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fld id="{FDA0ED53-CC12-A944-BB71-396CAB9B612D}" type="slidenum">
              <a:rPr lang="zh-CN" altLang="en-US" sz="1200" b="0">
                <a:latin typeface="Times New Roman" panose="02020603050405020304" pitchFamily="18" charset="0"/>
              </a:rPr>
              <a:pPr/>
              <a:t>49</a:t>
            </a:fld>
            <a:endParaRPr lang="en-US" altLang="zh-CN" sz="1200" b="0">
              <a:latin typeface="Times New Roman" panose="02020603050405020304" pitchFamily="18" charset="0"/>
            </a:endParaRPr>
          </a:p>
        </p:txBody>
      </p:sp>
    </p:spTree>
    <p:extLst>
      <p:ext uri="{BB962C8B-B14F-4D97-AF65-F5344CB8AC3E}">
        <p14:creationId xmlns:p14="http://schemas.microsoft.com/office/powerpoint/2010/main" val="282945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1A8BA34-6983-5E4C-916F-C9CE609CCA84}"/>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526B9DD-8099-2E4E-A2F9-A8A8310A2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To make things less cumbersome, we can use the following shorthands, where …</a:t>
            </a:r>
          </a:p>
        </p:txBody>
      </p:sp>
    </p:spTree>
    <p:extLst>
      <p:ext uri="{BB962C8B-B14F-4D97-AF65-F5344CB8AC3E}">
        <p14:creationId xmlns:p14="http://schemas.microsoft.com/office/powerpoint/2010/main" val="404197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9EA1AC4-7674-E44C-B5DD-FCF525DDFD7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3452CD10-4A7D-464D-AEE0-1393C675C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The good news is that summing out a variable in this repr is easy:</a:t>
            </a:r>
          </a:p>
          <a:p>
            <a:r>
              <a:rPr lang="en-US" altLang="de-DE"/>
              <a:t>Suppose we want to comp the marginal of X1=1, which requires sum out X2.</a:t>
            </a:r>
          </a:p>
          <a:p>
            <a:r>
              <a:rPr lang="en-US" altLang="de-DE"/>
              <a:t>We can do this by simply setting both … to 1.</a:t>
            </a:r>
          </a:p>
          <a:p>
            <a:r>
              <a:rPr lang="en-US" altLang="de-DE"/>
              <a:t>Intuitively, setting an indicator to 1 will include that val into summation.</a:t>
            </a:r>
          </a:p>
          <a:p>
            <a:r>
              <a:rPr lang="en-US" altLang="de-DE"/>
              <a:t>In part, to comp part func Z, we can just set all ind to 1.</a:t>
            </a:r>
          </a:p>
          <a:p>
            <a:r>
              <a:rPr lang="en-US" altLang="de-DE"/>
              <a:t>This sounds great, except for one problem, there are exponentially many terms.</a:t>
            </a:r>
          </a:p>
          <a:p>
            <a:endParaRPr lang="en-US" altLang="de-DE"/>
          </a:p>
        </p:txBody>
      </p:sp>
    </p:spTree>
    <p:extLst>
      <p:ext uri="{BB962C8B-B14F-4D97-AF65-F5344CB8AC3E}">
        <p14:creationId xmlns:p14="http://schemas.microsoft.com/office/powerpoint/2010/main" val="34747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a:extLst>
              <a:ext uri="{FF2B5EF4-FFF2-40B4-BE49-F238E27FC236}">
                <a16:creationId xmlns:a16="http://schemas.microsoft.com/office/drawing/2014/main" id="{6382E6D9-ABC3-FF49-B628-66EECBF89EF0}"/>
              </a:ext>
            </a:extLst>
          </p:cNvPr>
          <p:cNvSpPr>
            <a:spLocks noGrp="1" noRot="1" noChangeAspect="1" noTextEdit="1"/>
          </p:cNvSpPr>
          <p:nvPr>
            <p:ph type="sldImg"/>
          </p:nvPr>
        </p:nvSpPr>
        <p:spPr>
          <a:ln/>
        </p:spPr>
      </p:sp>
      <p:sp>
        <p:nvSpPr>
          <p:cNvPr id="80899" name="备注占位符 2">
            <a:extLst>
              <a:ext uri="{FF2B5EF4-FFF2-40B4-BE49-F238E27FC236}">
                <a16:creationId xmlns:a16="http://schemas.microsoft.com/office/drawing/2014/main" id="{8256FEA0-D37B-7346-90F5-CAAFD89944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We can visualize this problem graphically by putting sum node for wt summation and prod nodes for multi.</a:t>
            </a:r>
          </a:p>
        </p:txBody>
      </p:sp>
      <p:sp>
        <p:nvSpPr>
          <p:cNvPr id="80900" name="灯片编号占位符 3">
            <a:extLst>
              <a:ext uri="{FF2B5EF4-FFF2-40B4-BE49-F238E27FC236}">
                <a16:creationId xmlns:a16="http://schemas.microsoft.com/office/drawing/2014/main" id="{35425572-9EA8-8E4B-8E50-CD1DA43100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fld id="{1C0A4478-3F4B-E644-B6AC-95ED7CAA77CF}" type="slidenum">
              <a:rPr lang="zh-CN" altLang="en-US" sz="1200" b="0">
                <a:latin typeface="Times New Roman" panose="02020603050405020304" pitchFamily="18" charset="0"/>
              </a:rPr>
              <a:pPr/>
              <a:t>52</a:t>
            </a:fld>
            <a:endParaRPr lang="en-US" altLang="zh-CN" sz="1200" b="0">
              <a:latin typeface="Times New Roman" panose="02020603050405020304" pitchFamily="18" charset="0"/>
            </a:endParaRPr>
          </a:p>
        </p:txBody>
      </p:sp>
    </p:spTree>
    <p:extLst>
      <p:ext uri="{BB962C8B-B14F-4D97-AF65-F5344CB8AC3E}">
        <p14:creationId xmlns:p14="http://schemas.microsoft.com/office/powerpoint/2010/main" val="12686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D32A220-0760-9C4C-8754-A27EA93165E2}"/>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38D6319C-F9B7-E246-9924-1A5A43002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This leads us to introduce spns.</a:t>
            </a:r>
          </a:p>
          <a:p>
            <a:r>
              <a:rPr lang="en-US" altLang="de-DE"/>
              <a:t>An SPN is a DAG with a root. The leaves are input, and the internal nodes are sums and prods. A sum outputs the wt sum of child, …</a:t>
            </a:r>
          </a:p>
          <a:p>
            <a:endParaRPr lang="en-US" altLang="de-DE"/>
          </a:p>
        </p:txBody>
      </p:sp>
    </p:spTree>
    <p:extLst>
      <p:ext uri="{BB962C8B-B14F-4D97-AF65-F5344CB8AC3E}">
        <p14:creationId xmlns:p14="http://schemas.microsoft.com/office/powerpoint/2010/main" val="164330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5</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46022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6</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333397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7</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373337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
            </a:r>
            <a:r>
              <a:rPr lang="de-DE" dirty="0" err="1"/>
              <a:t>For</a:t>
            </a:r>
            <a:r>
              <a:rPr lang="de-DE" dirty="0"/>
              <a:t> </a:t>
            </a:r>
            <a:r>
              <a:rPr lang="de-DE" dirty="0" err="1"/>
              <a:t>example</a:t>
            </a:r>
            <a:r>
              <a:rPr lang="de-DE" dirty="0"/>
              <a:t>, </a:t>
            </a:r>
            <a:r>
              <a:rPr lang="de-DE" dirty="0" err="1"/>
              <a:t>we</a:t>
            </a:r>
            <a:r>
              <a:rPr lang="de-DE" dirty="0"/>
              <a:t> </a:t>
            </a:r>
            <a:r>
              <a:rPr lang="de-DE" dirty="0" err="1"/>
              <a:t>might</a:t>
            </a:r>
            <a:r>
              <a:rPr lang="de-DE" dirty="0"/>
              <a:t> </a:t>
            </a:r>
            <a:r>
              <a:rPr lang="de-DE" dirty="0" err="1"/>
              <a:t>rotate</a:t>
            </a:r>
            <a:r>
              <a:rPr lang="de-DE" dirty="0"/>
              <a:t> </a:t>
            </a:r>
            <a:r>
              <a:rPr lang="de-DE" dirty="0" err="1"/>
              <a:t>images</a:t>
            </a:r>
            <a:r>
              <a:rPr lang="de-DE" dirty="0"/>
              <a:t> at </a:t>
            </a:r>
            <a:r>
              <a:rPr lang="de-DE" dirty="0" err="1"/>
              <a:t>random</a:t>
            </a:r>
            <a:r>
              <a:rPr lang="de-DE" dirty="0"/>
              <a:t> </a:t>
            </a:r>
            <a:r>
              <a:rPr lang="de-DE" dirty="0" err="1"/>
              <a:t>and</a:t>
            </a:r>
            <a:r>
              <a:rPr lang="de-DE" dirty="0"/>
              <a:t> </a:t>
            </a:r>
            <a:r>
              <a:rPr lang="de-DE" dirty="0" err="1"/>
              <a:t>train</a:t>
            </a:r>
            <a:r>
              <a:rPr lang="de-DE" dirty="0"/>
              <a:t> a </a:t>
            </a:r>
            <a:r>
              <a:rPr lang="de-DE" dirty="0" err="1"/>
              <a:t>model</a:t>
            </a:r>
            <a:r>
              <a:rPr lang="de-DE" dirty="0"/>
              <a:t> </a:t>
            </a:r>
            <a:r>
              <a:rPr lang="de-DE" dirty="0" err="1"/>
              <a:t>to</a:t>
            </a:r>
            <a:r>
              <a:rPr lang="de-DE" dirty="0"/>
              <a:t> </a:t>
            </a:r>
            <a:r>
              <a:rPr lang="de-DE" dirty="0" err="1"/>
              <a:t>predict</a:t>
            </a:r>
            <a:r>
              <a:rPr lang="de-DE" dirty="0"/>
              <a:t> </a:t>
            </a:r>
            <a:r>
              <a:rPr lang="de-DE" dirty="0" err="1"/>
              <a:t>how</a:t>
            </a:r>
            <a:r>
              <a:rPr lang="de-DE" dirty="0"/>
              <a:t> </a:t>
            </a:r>
            <a:r>
              <a:rPr lang="de-DE" dirty="0" err="1"/>
              <a:t>each</a:t>
            </a:r>
            <a:r>
              <a:rPr lang="de-DE" dirty="0"/>
              <a:t> </a:t>
            </a:r>
            <a:r>
              <a:rPr lang="de-DE" dirty="0" err="1"/>
              <a:t>input</a:t>
            </a:r>
            <a:r>
              <a:rPr lang="de-DE" dirty="0"/>
              <a:t> </a:t>
            </a:r>
            <a:r>
              <a:rPr lang="de-DE" dirty="0" err="1"/>
              <a:t>image</a:t>
            </a:r>
            <a:r>
              <a:rPr lang="de-DE" dirty="0"/>
              <a:t> </a:t>
            </a:r>
            <a:r>
              <a:rPr lang="de-DE" dirty="0" err="1"/>
              <a:t>is</a:t>
            </a:r>
            <a:r>
              <a:rPr lang="de-DE" dirty="0"/>
              <a:t> </a:t>
            </a:r>
            <a:r>
              <a:rPr lang="de-DE" dirty="0" err="1"/>
              <a:t>rotated</a:t>
            </a:r>
            <a:r>
              <a:rPr lang="de-DE" dirty="0"/>
              <a:t>. The </a:t>
            </a:r>
            <a:r>
              <a:rPr lang="de-DE" dirty="0" err="1"/>
              <a:t>rotation</a:t>
            </a:r>
            <a:r>
              <a:rPr lang="de-DE" dirty="0"/>
              <a:t> </a:t>
            </a:r>
            <a:r>
              <a:rPr lang="de-DE" dirty="0" err="1"/>
              <a:t>prediction</a:t>
            </a:r>
            <a:r>
              <a:rPr lang="de-DE" dirty="0"/>
              <a:t> </a:t>
            </a:r>
            <a:r>
              <a:rPr lang="de-DE" dirty="0" err="1"/>
              <a:t>task</a:t>
            </a:r>
            <a:r>
              <a:rPr lang="de-DE" dirty="0"/>
              <a:t> </a:t>
            </a:r>
            <a:r>
              <a:rPr lang="de-DE" dirty="0" err="1"/>
              <a:t>is</a:t>
            </a:r>
            <a:r>
              <a:rPr lang="de-DE" dirty="0"/>
              <a:t> </a:t>
            </a:r>
            <a:r>
              <a:rPr lang="de-DE" dirty="0" err="1"/>
              <a:t>made-up</a:t>
            </a:r>
            <a:r>
              <a:rPr lang="de-DE" dirty="0"/>
              <a:t>, so </a:t>
            </a:r>
            <a:r>
              <a:rPr lang="de-DE" dirty="0" err="1"/>
              <a:t>the</a:t>
            </a:r>
            <a:r>
              <a:rPr lang="de-DE" dirty="0"/>
              <a:t> </a:t>
            </a:r>
            <a:r>
              <a:rPr lang="de-DE" dirty="0" err="1"/>
              <a:t>actual</a:t>
            </a:r>
            <a:r>
              <a:rPr lang="de-DE" dirty="0"/>
              <a:t> </a:t>
            </a:r>
            <a:r>
              <a:rPr lang="de-DE" dirty="0" err="1"/>
              <a:t>accuracy</a:t>
            </a:r>
            <a:r>
              <a:rPr lang="de-DE" dirty="0"/>
              <a:t> </a:t>
            </a:r>
            <a:r>
              <a:rPr lang="de-DE" dirty="0" err="1"/>
              <a:t>is</a:t>
            </a:r>
            <a:r>
              <a:rPr lang="de-DE" dirty="0"/>
              <a:t> </a:t>
            </a:r>
            <a:r>
              <a:rPr lang="de-DE" dirty="0" err="1"/>
              <a:t>unimportant</a:t>
            </a:r>
            <a:r>
              <a:rPr lang="de-DE" dirty="0"/>
              <a:t>, like </a:t>
            </a:r>
            <a:r>
              <a:rPr lang="de-DE" dirty="0" err="1"/>
              <a:t>how</a:t>
            </a:r>
            <a:r>
              <a:rPr lang="de-DE" dirty="0"/>
              <a:t> </a:t>
            </a:r>
            <a:r>
              <a:rPr lang="de-DE" dirty="0" err="1"/>
              <a:t>we</a:t>
            </a:r>
            <a:r>
              <a:rPr lang="de-DE" dirty="0"/>
              <a:t> </a:t>
            </a:r>
            <a:r>
              <a:rPr lang="de-DE" dirty="0" err="1"/>
              <a:t>treat</a:t>
            </a:r>
            <a:r>
              <a:rPr lang="de-DE" dirty="0"/>
              <a:t> </a:t>
            </a:r>
            <a:r>
              <a:rPr lang="de-DE" dirty="0" err="1"/>
              <a:t>auxiliary</a:t>
            </a:r>
            <a:r>
              <a:rPr lang="de-DE" dirty="0"/>
              <a:t> </a:t>
            </a:r>
            <a:r>
              <a:rPr lang="de-DE" dirty="0" err="1"/>
              <a:t>tasks</a:t>
            </a:r>
            <a:r>
              <a:rPr lang="de-DE" dirty="0"/>
              <a:t>. But </a:t>
            </a:r>
            <a:r>
              <a:rPr lang="de-DE" dirty="0" err="1"/>
              <a:t>we</a:t>
            </a:r>
            <a:r>
              <a:rPr lang="de-DE" dirty="0"/>
              <a:t> </a:t>
            </a:r>
            <a:r>
              <a:rPr lang="de-DE" dirty="0" err="1"/>
              <a:t>expect</a:t>
            </a:r>
            <a:r>
              <a:rPr lang="de-DE" dirty="0"/>
              <a:t> </a:t>
            </a:r>
            <a:r>
              <a:rPr lang="de-DE" dirty="0" err="1"/>
              <a:t>the</a:t>
            </a:r>
            <a:r>
              <a:rPr lang="de-DE" dirty="0"/>
              <a:t> </a:t>
            </a:r>
            <a:r>
              <a:rPr lang="de-DE" dirty="0" err="1"/>
              <a:t>model</a:t>
            </a:r>
            <a:r>
              <a:rPr lang="de-DE" dirty="0"/>
              <a:t> </a:t>
            </a:r>
            <a:r>
              <a:rPr lang="de-DE" dirty="0" err="1"/>
              <a:t>to</a:t>
            </a:r>
            <a:r>
              <a:rPr lang="de-DE" dirty="0"/>
              <a:t> </a:t>
            </a:r>
            <a:r>
              <a:rPr lang="de-DE" dirty="0" err="1"/>
              <a:t>learn</a:t>
            </a:r>
            <a:r>
              <a:rPr lang="de-DE" dirty="0"/>
              <a:t> high-quality latent variables </a:t>
            </a:r>
            <a:r>
              <a:rPr lang="de-DE" dirty="0" err="1"/>
              <a:t>for</a:t>
            </a:r>
            <a:r>
              <a:rPr lang="de-DE" dirty="0"/>
              <a:t> real-</a:t>
            </a:r>
            <a:r>
              <a:rPr lang="de-DE" dirty="0" err="1"/>
              <a:t>world</a:t>
            </a:r>
            <a:r>
              <a:rPr lang="de-DE" dirty="0"/>
              <a:t> </a:t>
            </a:r>
            <a:r>
              <a:rPr lang="de-DE" dirty="0" err="1"/>
              <a:t>tasks</a:t>
            </a:r>
            <a:r>
              <a:rPr lang="de-DE" dirty="0"/>
              <a:t>, such </a:t>
            </a:r>
            <a:r>
              <a:rPr lang="de-DE" dirty="0" err="1"/>
              <a:t>as</a:t>
            </a:r>
            <a:r>
              <a:rPr lang="de-DE" dirty="0"/>
              <a:t> </a:t>
            </a:r>
            <a:r>
              <a:rPr lang="de-DE" dirty="0" err="1"/>
              <a:t>constructing</a:t>
            </a:r>
            <a:r>
              <a:rPr lang="de-DE" dirty="0"/>
              <a:t> an </a:t>
            </a:r>
            <a:r>
              <a:rPr lang="de-DE" dirty="0" err="1"/>
              <a:t>object</a:t>
            </a:r>
            <a:r>
              <a:rPr lang="de-DE" dirty="0"/>
              <a:t> </a:t>
            </a:r>
            <a:r>
              <a:rPr lang="de-DE" dirty="0" err="1"/>
              <a:t>recognition</a:t>
            </a:r>
            <a:r>
              <a:rPr lang="de-DE" dirty="0"/>
              <a:t> </a:t>
            </a:r>
            <a:r>
              <a:rPr lang="de-DE" dirty="0" err="1"/>
              <a:t>classifier</a:t>
            </a:r>
            <a:r>
              <a:rPr lang="de-DE" dirty="0"/>
              <a:t> </a:t>
            </a:r>
            <a:r>
              <a:rPr lang="de-DE" dirty="0" err="1"/>
              <a:t>with</a:t>
            </a:r>
            <a:r>
              <a:rPr lang="de-DE" dirty="0"/>
              <a:t> </a:t>
            </a:r>
            <a:r>
              <a:rPr lang="de-DE" dirty="0" err="1"/>
              <a:t>very</a:t>
            </a:r>
            <a:r>
              <a:rPr lang="de-DE" dirty="0"/>
              <a:t> </a:t>
            </a:r>
            <a:r>
              <a:rPr lang="de-DE" dirty="0" err="1"/>
              <a:t>few</a:t>
            </a:r>
            <a:r>
              <a:rPr lang="de-DE" dirty="0"/>
              <a:t> </a:t>
            </a:r>
            <a:r>
              <a:rPr lang="de-DE" dirty="0" err="1"/>
              <a:t>labeled</a:t>
            </a:r>
            <a:r>
              <a:rPr lang="de-DE" dirty="0"/>
              <a:t> </a:t>
            </a:r>
            <a:r>
              <a:rPr lang="de-DE" dirty="0" err="1"/>
              <a:t>samples</a:t>
            </a:r>
            <a:r>
              <a:rPr lang="de-DE" dirty="0"/>
              <a:t>.</a:t>
            </a:r>
          </a:p>
          <a:p>
            <a:r>
              <a:rPr lang="de-DE" dirty="0" err="1"/>
              <a:t>Broadly</a:t>
            </a:r>
            <a:r>
              <a:rPr lang="de-DE" dirty="0"/>
              <a:t> </a:t>
            </a:r>
            <a:r>
              <a:rPr lang="de-DE" dirty="0" err="1"/>
              <a:t>speaking</a:t>
            </a:r>
            <a:r>
              <a:rPr lang="de-DE" dirty="0"/>
              <a:t>, all </a:t>
            </a:r>
            <a:r>
              <a:rPr lang="de-DE" dirty="0" err="1"/>
              <a:t>the</a:t>
            </a:r>
            <a:r>
              <a:rPr lang="de-DE" dirty="0"/>
              <a:t> generative </a:t>
            </a:r>
            <a:r>
              <a:rPr lang="de-DE" dirty="0" err="1"/>
              <a:t>models</a:t>
            </a:r>
            <a:r>
              <a:rPr lang="de-DE" dirty="0"/>
              <a:t> </a:t>
            </a:r>
            <a:r>
              <a:rPr lang="de-DE" dirty="0" err="1"/>
              <a:t>can</a:t>
            </a:r>
            <a:r>
              <a:rPr lang="de-DE" dirty="0"/>
              <a:t> </a:t>
            </a:r>
            <a:r>
              <a:rPr lang="de-DE" dirty="0" err="1"/>
              <a:t>be</a:t>
            </a:r>
            <a:r>
              <a:rPr lang="de-DE" dirty="0"/>
              <a:t> </a:t>
            </a:r>
            <a:r>
              <a:rPr lang="de-DE" dirty="0" err="1"/>
              <a:t>considered</a:t>
            </a:r>
            <a:r>
              <a:rPr lang="de-DE" dirty="0"/>
              <a:t> </a:t>
            </a:r>
            <a:r>
              <a:rPr lang="de-DE" dirty="0" err="1"/>
              <a:t>as</a:t>
            </a:r>
            <a:r>
              <a:rPr lang="de-DE" dirty="0"/>
              <a:t> </a:t>
            </a:r>
            <a:r>
              <a:rPr lang="de-DE" dirty="0" err="1"/>
              <a:t>self-supervised</a:t>
            </a:r>
            <a:r>
              <a:rPr lang="de-DE" dirty="0"/>
              <a:t>, but </a:t>
            </a:r>
            <a:r>
              <a:rPr lang="de-DE" dirty="0" err="1"/>
              <a:t>with</a:t>
            </a:r>
            <a:r>
              <a:rPr lang="de-DE" dirty="0"/>
              <a:t> different </a:t>
            </a:r>
            <a:r>
              <a:rPr lang="de-DE" dirty="0" err="1"/>
              <a:t>goals</a:t>
            </a:r>
            <a:r>
              <a:rPr lang="de-DE" dirty="0"/>
              <a:t>: Generative </a:t>
            </a:r>
            <a:r>
              <a:rPr lang="de-DE" dirty="0" err="1"/>
              <a:t>models</a:t>
            </a:r>
            <a:r>
              <a:rPr lang="de-DE" dirty="0"/>
              <a:t> </a:t>
            </a:r>
            <a:r>
              <a:rPr lang="de-DE" dirty="0" err="1"/>
              <a:t>focus</a:t>
            </a:r>
            <a:r>
              <a:rPr lang="de-DE" dirty="0"/>
              <a:t> on </a:t>
            </a:r>
            <a:r>
              <a:rPr lang="de-DE" dirty="0" err="1"/>
              <a:t>creating</a:t>
            </a:r>
            <a:r>
              <a:rPr lang="de-DE" dirty="0"/>
              <a:t> diverse </a:t>
            </a:r>
            <a:r>
              <a:rPr lang="de-DE" dirty="0" err="1"/>
              <a:t>and</a:t>
            </a:r>
            <a:r>
              <a:rPr lang="de-DE" dirty="0"/>
              <a:t> </a:t>
            </a:r>
            <a:r>
              <a:rPr lang="de-DE" dirty="0" err="1"/>
              <a:t>realistic</a:t>
            </a:r>
            <a:r>
              <a:rPr lang="de-DE" dirty="0"/>
              <a:t> </a:t>
            </a:r>
            <a:r>
              <a:rPr lang="de-DE" dirty="0" err="1"/>
              <a:t>images</a:t>
            </a:r>
            <a:r>
              <a:rPr lang="de-DE" dirty="0"/>
              <a:t>, </a:t>
            </a:r>
            <a:r>
              <a:rPr lang="de-DE" dirty="0" err="1"/>
              <a:t>while</a:t>
            </a:r>
            <a:r>
              <a:rPr lang="de-DE" dirty="0"/>
              <a:t> </a:t>
            </a:r>
            <a:r>
              <a:rPr lang="de-DE" dirty="0" err="1"/>
              <a:t>self-supervised</a:t>
            </a:r>
            <a:r>
              <a:rPr lang="de-DE" dirty="0"/>
              <a:t> </a:t>
            </a:r>
            <a:r>
              <a:rPr lang="de-DE" dirty="0" err="1"/>
              <a:t>representation</a:t>
            </a:r>
            <a:r>
              <a:rPr lang="de-DE" dirty="0"/>
              <a:t> </a:t>
            </a:r>
            <a:r>
              <a:rPr lang="de-DE" dirty="0" err="1"/>
              <a:t>learning</a:t>
            </a:r>
            <a:r>
              <a:rPr lang="de-DE" dirty="0"/>
              <a:t> care </a:t>
            </a:r>
            <a:r>
              <a:rPr lang="de-DE" dirty="0" err="1"/>
              <a:t>about</a:t>
            </a:r>
            <a:r>
              <a:rPr lang="de-DE" dirty="0"/>
              <a:t> </a:t>
            </a:r>
            <a:r>
              <a:rPr lang="de-DE" dirty="0" err="1"/>
              <a:t>producing</a:t>
            </a:r>
            <a:r>
              <a:rPr lang="de-DE" dirty="0"/>
              <a:t> </a:t>
            </a:r>
            <a:r>
              <a:rPr lang="de-DE" dirty="0" err="1"/>
              <a:t>good</a:t>
            </a:r>
            <a:r>
              <a:rPr lang="de-DE" dirty="0"/>
              <a:t> </a:t>
            </a:r>
            <a:r>
              <a:rPr lang="de-DE" dirty="0" err="1"/>
              <a:t>features</a:t>
            </a:r>
            <a:r>
              <a:rPr lang="de-DE" dirty="0"/>
              <a:t> </a:t>
            </a:r>
            <a:r>
              <a:rPr lang="de-DE" dirty="0" err="1"/>
              <a:t>generally</a:t>
            </a:r>
            <a:r>
              <a:rPr lang="de-DE" dirty="0"/>
              <a:t> </a:t>
            </a:r>
            <a:r>
              <a:rPr lang="de-DE" dirty="0" err="1"/>
              <a:t>helpful</a:t>
            </a:r>
            <a:r>
              <a:rPr lang="de-DE" dirty="0"/>
              <a:t> </a:t>
            </a:r>
            <a:r>
              <a:rPr lang="de-DE" dirty="0" err="1"/>
              <a:t>for</a:t>
            </a:r>
            <a:r>
              <a:rPr lang="de-DE" dirty="0"/>
              <a:t> </a:t>
            </a:r>
            <a:r>
              <a:rPr lang="de-DE" dirty="0" err="1"/>
              <a:t>many</a:t>
            </a:r>
            <a:r>
              <a:rPr lang="de-DE" dirty="0"/>
              <a:t> </a:t>
            </a:r>
            <a:r>
              <a:rPr lang="de-DE" dirty="0" err="1"/>
              <a:t>tasks</a:t>
            </a:r>
            <a:r>
              <a:rPr lang="de-DE" dirty="0"/>
              <a:t>. ..</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E5DDC4CD-3502-7B49-8D09-DDBB7A84A63B}" type="slidenum">
              <a:rPr lang="en-US" smtClean="0"/>
              <a:pPr>
                <a:defRPr/>
              </a:pPr>
              <a:t>9</a:t>
            </a:fld>
            <a:endParaRPr lang="en-US"/>
          </a:p>
        </p:txBody>
      </p:sp>
    </p:spTree>
    <p:extLst>
      <p:ext uri="{BB962C8B-B14F-4D97-AF65-F5344CB8AC3E}">
        <p14:creationId xmlns:p14="http://schemas.microsoft.com/office/powerpoint/2010/main" val="133172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4F7F884-5F31-F140-85F1-B9F4F80AAB0B}" type="slidenum">
              <a:rPr lang="tr-TR" sz="1100">
                <a:latin typeface="Arial" charset="0"/>
              </a:rPr>
              <a:pPr eaLnBrk="1" hangingPunct="1"/>
              <a:t>11</a:t>
            </a:fld>
            <a:endParaRPr lang="tr-TR" sz="11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LET Us say we want to learn the class, C, of a "family car." We have a set of examples of cars, and we have a group of people that we survey to whom we show these cars. The people look at the cars we show them and label them; the cars that they believe are family cars are positive examples and the other cars are negative examples. Class learning is finding a description that is shared by all positive examples and none of the negative examples. Doing this, we can make a prediction: Given a car that we have not seen before, by checking with the description learned, we will be able to say whether it is a family car or not. Or we can do knowledge extraction: This study may be sponsored by a car company, and the aim may be to understand what people expect from a family car. After some discussions with experts in the field, let us say that we reach the conclusion that among all features a car may have, the features that separate a family car from other cars are the price and engine power. These two attributes are the inputs to the class recognizer. Note that when we decide on this particular input representation, we are ignoring various other attributes as irrelevant. Though one may think of other attributes such as seating capacity and color that might be important for distinguishing among car types, we will consider only price and engine power to keep this example simple.</a:t>
            </a:r>
          </a:p>
        </p:txBody>
      </p:sp>
    </p:spTree>
    <p:extLst>
      <p:ext uri="{BB962C8B-B14F-4D97-AF65-F5344CB8AC3E}">
        <p14:creationId xmlns:p14="http://schemas.microsoft.com/office/powerpoint/2010/main" val="201062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7C03070-C523-E040-A4B6-13003510EECA}" type="slidenum">
              <a:rPr lang="tr-TR" sz="1100">
                <a:latin typeface="Arial" charset="0"/>
              </a:rPr>
              <a:pPr eaLnBrk="1" hangingPunct="1"/>
              <a:t>12</a:t>
            </a:fld>
            <a:endParaRPr lang="tr-TR" sz="1100">
              <a:latin typeface="Arial"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5021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AF7AE8ED-19DF-0A4E-B516-AE2C7CF32D08}" type="slidenum">
              <a:rPr lang="tr-TR" sz="1100">
                <a:latin typeface="Arial" charset="0"/>
              </a:rPr>
              <a:pPr eaLnBrk="1" hangingPunct="1"/>
              <a:t>13</a:t>
            </a:fld>
            <a:endParaRPr lang="tr-TR" sz="110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0170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028633AE-2775-3949-AFA7-2E3D00B95CE3}" type="slidenum">
              <a:rPr lang="tr-TR" sz="1100">
                <a:latin typeface="Arial" charset="0"/>
              </a:rPr>
              <a:pPr eaLnBrk="1" hangingPunct="1"/>
              <a:t>14</a:t>
            </a:fld>
            <a:endParaRPr lang="tr-TR" sz="11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310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6BCC8C2-DE1C-8642-9E22-5B37A837496B}" type="slidenum">
              <a:rPr lang="de-DE"/>
              <a:pPr>
                <a:defRPr/>
              </a:pPr>
              <a:t>‹Nr.›</a:t>
            </a:fld>
            <a:endParaRPr lang="de-DE"/>
          </a:p>
        </p:txBody>
      </p:sp>
    </p:spTree>
    <p:extLst>
      <p:ext uri="{BB962C8B-B14F-4D97-AF65-F5344CB8AC3E}">
        <p14:creationId xmlns:p14="http://schemas.microsoft.com/office/powerpoint/2010/main" val="341021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289BC40-0EA7-3B43-8A5A-DEAD0F10D569}" type="slidenum">
              <a:rPr lang="de-DE"/>
              <a:pPr>
                <a:defRPr/>
              </a:pPr>
              <a:t>‹Nr.›</a:t>
            </a:fld>
            <a:endParaRPr lang="de-DE"/>
          </a:p>
        </p:txBody>
      </p:sp>
    </p:spTree>
    <p:extLst>
      <p:ext uri="{BB962C8B-B14F-4D97-AF65-F5344CB8AC3E}">
        <p14:creationId xmlns:p14="http://schemas.microsoft.com/office/powerpoint/2010/main" val="334241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875"/>
            <a:ext cx="2057400" cy="482441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1412875"/>
            <a:ext cx="6019800" cy="48244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EED9D00-4579-CD4B-B22F-8C012024BB73}" type="slidenum">
              <a:rPr lang="de-DE"/>
              <a:pPr>
                <a:defRPr/>
              </a:pPr>
              <a:t>‹Nr.›</a:t>
            </a:fld>
            <a:endParaRPr lang="de-DE"/>
          </a:p>
        </p:txBody>
      </p:sp>
    </p:spTree>
    <p:extLst>
      <p:ext uri="{BB962C8B-B14F-4D97-AF65-F5344CB8AC3E}">
        <p14:creationId xmlns:p14="http://schemas.microsoft.com/office/powerpoint/2010/main" val="105171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457200"/>
            <a:ext cx="8229600" cy="1371600"/>
          </a:xfrm>
        </p:spPr>
        <p:txBody>
          <a:bodyPr/>
          <a:lstStyle/>
          <a:p>
            <a:r>
              <a:rPr lang="de-DE"/>
              <a:t>Titelmasterformat durch Klicken bearbeiten</a:t>
            </a:r>
            <a:endParaRPr lang="en-US"/>
          </a:p>
        </p:txBody>
      </p:sp>
      <p:sp>
        <p:nvSpPr>
          <p:cNvPr id="3" name="Inhaltsplatzhalter 2"/>
          <p:cNvSpPr>
            <a:spLocks noGrp="1"/>
          </p:cNvSpPr>
          <p:nvPr>
            <p:ph sz="quarter" idx="1"/>
          </p:nvPr>
        </p:nvSpPr>
        <p:spPr>
          <a:xfrm>
            <a:off x="457200" y="19812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648200" y="19812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457200" y="40005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8200" y="40005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8" name="Rectangle 3"/>
          <p:cNvSpPr>
            <a:spLocks noGrp="1" noChangeArrowheads="1"/>
          </p:cNvSpPr>
          <p:nvPr>
            <p:ph type="sldNum" sz="quarter" idx="11"/>
          </p:nvPr>
        </p:nvSpPr>
        <p:spPr/>
        <p:txBody>
          <a:bodyPr/>
          <a:lstStyle>
            <a:lvl1pPr>
              <a:defRPr/>
            </a:lvl1pPr>
          </a:lstStyle>
          <a:p>
            <a:pPr>
              <a:defRPr/>
            </a:pPr>
            <a:fld id="{A11D2E87-08F1-1D4F-9CA5-C33C0689C855}" type="slidenum">
              <a:rPr lang="tr-TR"/>
              <a:pPr>
                <a:defRPr/>
              </a:pPr>
              <a:t>‹Nr.›</a:t>
            </a:fld>
            <a:endParaRPr lang="tr-TR"/>
          </a:p>
        </p:txBody>
      </p:sp>
    </p:spTree>
    <p:extLst>
      <p:ext uri="{BB962C8B-B14F-4D97-AF65-F5344CB8AC3E}">
        <p14:creationId xmlns:p14="http://schemas.microsoft.com/office/powerpoint/2010/main" val="705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D764AD2-5FB6-FB45-933B-235C7588DE60}" type="slidenum">
              <a:rPr lang="de-DE"/>
              <a:pPr>
                <a:defRPr/>
              </a:pPr>
              <a:t>‹Nr.›</a:t>
            </a:fld>
            <a:endParaRPr lang="de-DE"/>
          </a:p>
        </p:txBody>
      </p:sp>
    </p:spTree>
    <p:extLst>
      <p:ext uri="{BB962C8B-B14F-4D97-AF65-F5344CB8AC3E}">
        <p14:creationId xmlns:p14="http://schemas.microsoft.com/office/powerpoint/2010/main" val="12676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D5151C9-7839-C041-ABB8-39E89BE5946D}" type="slidenum">
              <a:rPr lang="de-DE"/>
              <a:pPr>
                <a:defRPr/>
              </a:pPr>
              <a:t>‹Nr.›</a:t>
            </a:fld>
            <a:endParaRPr lang="de-DE"/>
          </a:p>
        </p:txBody>
      </p:sp>
    </p:spTree>
    <p:extLst>
      <p:ext uri="{BB962C8B-B14F-4D97-AF65-F5344CB8AC3E}">
        <p14:creationId xmlns:p14="http://schemas.microsoft.com/office/powerpoint/2010/main" val="1445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3E13FDC-EBB7-A241-A6EF-2E02EE734C73}" type="slidenum">
              <a:rPr lang="de-DE"/>
              <a:pPr>
                <a:defRPr/>
              </a:pPr>
              <a:t>‹Nr.›</a:t>
            </a:fld>
            <a:endParaRPr lang="de-DE" dirty="0"/>
          </a:p>
        </p:txBody>
      </p:sp>
    </p:spTree>
    <p:extLst>
      <p:ext uri="{BB962C8B-B14F-4D97-AF65-F5344CB8AC3E}">
        <p14:creationId xmlns:p14="http://schemas.microsoft.com/office/powerpoint/2010/main" val="261184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8" name="Fußzeilenplatzhalter 7"/>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5356B9C6-6715-2D4A-8969-EA7C2FA5AF4F}" type="slidenum">
              <a:rPr lang="de-DE"/>
              <a:pPr>
                <a:defRPr/>
              </a:pPr>
              <a:t>‹Nr.›</a:t>
            </a:fld>
            <a:endParaRPr lang="de-DE"/>
          </a:p>
        </p:txBody>
      </p:sp>
    </p:spTree>
    <p:extLst>
      <p:ext uri="{BB962C8B-B14F-4D97-AF65-F5344CB8AC3E}">
        <p14:creationId xmlns:p14="http://schemas.microsoft.com/office/powerpoint/2010/main" val="397326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2"/>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4" name="Fußzeilenplatzhalter 3"/>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35ED459A-6064-5546-BD20-CFDE646274C7}" type="slidenum">
              <a:rPr lang="de-DE"/>
              <a:pPr>
                <a:defRPr/>
              </a:pPr>
              <a:t>‹Nr.›</a:t>
            </a:fld>
            <a:endParaRPr lang="de-DE"/>
          </a:p>
        </p:txBody>
      </p:sp>
    </p:spTree>
    <p:extLst>
      <p:ext uri="{BB962C8B-B14F-4D97-AF65-F5344CB8AC3E}">
        <p14:creationId xmlns:p14="http://schemas.microsoft.com/office/powerpoint/2010/main" val="9009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3" name="Fußzeilenplatzhalter 2"/>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5FE8EE9E-C217-3D4B-A1BB-8CC67CCB3486}" type="slidenum">
              <a:rPr lang="de-DE"/>
              <a:pPr>
                <a:defRPr/>
              </a:pPr>
              <a:t>‹Nr.›</a:t>
            </a:fld>
            <a:endParaRPr lang="de-DE"/>
          </a:p>
        </p:txBody>
      </p:sp>
    </p:spTree>
    <p:extLst>
      <p:ext uri="{BB962C8B-B14F-4D97-AF65-F5344CB8AC3E}">
        <p14:creationId xmlns:p14="http://schemas.microsoft.com/office/powerpoint/2010/main" val="67465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50D4EF29-B124-2849-A4BE-FE5AE0C1F73C}" type="slidenum">
              <a:rPr lang="de-DE"/>
              <a:pPr>
                <a:defRPr/>
              </a:pPr>
              <a:t>‹Nr.›</a:t>
            </a:fld>
            <a:endParaRPr lang="de-DE"/>
          </a:p>
        </p:txBody>
      </p:sp>
    </p:spTree>
    <p:extLst>
      <p:ext uri="{BB962C8B-B14F-4D97-AF65-F5344CB8AC3E}">
        <p14:creationId xmlns:p14="http://schemas.microsoft.com/office/powerpoint/2010/main" val="408399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A28C98C8-BE0A-C748-B1FE-022729FA520D}" type="slidenum">
              <a:rPr lang="de-DE"/>
              <a:pPr>
                <a:defRPr/>
              </a:pPr>
              <a:t>‹Nr.›</a:t>
            </a:fld>
            <a:endParaRPr lang="de-DE"/>
          </a:p>
        </p:txBody>
      </p:sp>
    </p:spTree>
    <p:extLst>
      <p:ext uri="{BB962C8B-B14F-4D97-AF65-F5344CB8AC3E}">
        <p14:creationId xmlns:p14="http://schemas.microsoft.com/office/powerpoint/2010/main" val="284834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62731CA1-5B61-B842-B00F-36E90BD694FD}" type="slidenum">
              <a:rPr lang="de-DE"/>
              <a:pPr>
                <a:defRPr/>
              </a:pPr>
              <a:t>‹Nr.›</a:t>
            </a:fld>
            <a:endParaRPr lang="de-DE" dirty="0"/>
          </a:p>
        </p:txBody>
      </p:sp>
      <p:pic>
        <p:nvPicPr>
          <p:cNvPr id="1027" name="Picture 45" descr="Logo_ImFocu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32" name="Bild 48" descr="Logo_Inst_InfSys_P309.pd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0.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mlss.tuebingen.mpg.de/2017/speaker_slides/Zoubin1.pdf" TargetMode="External"/><Relationship Id="rId7" Type="http://schemas.openxmlformats.org/officeDocument/2006/relationships/hyperlink" Target="https://media.nips.cc/Conferences/2015/tutorialslides/wood-nips-probabilistic-programming-tutorial-2015.pdf" TargetMode="External"/><Relationship Id="rId2" Type="http://schemas.openxmlformats.org/officeDocument/2006/relationships/hyperlink" Target="http://comp6248.ecs.soton.ac.uk/" TargetMode="Externa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ved=2ahUKEwj5wNC8_77sAhUj8uAKHXeABggQFjAAegQIAhAC&amp;url=http%3A%2F%2Fwww2.cs.uh.edu%2F~ordonez%2Fppt%2Fdeepnet-lourentzou.ppt&amp;usg=AOvVaw1PmZYVQDHrUsM6V85GRQXf" TargetMode="External"/><Relationship Id="rId5" Type="http://schemas.openxmlformats.org/officeDocument/2006/relationships/hyperlink" Target="https://www.cmpe.boun.edu.tr/~ethem/i2ml2e/2e_v1-0/i2ml2e-chap1-v1-0.pptx" TargetMode="External"/><Relationship Id="rId4" Type="http://schemas.openxmlformats.org/officeDocument/2006/relationships/hyperlink" Target="https://www.microsoft.com/en-us/research/wp-content/uploads/2017/05/spn11.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776" y="1628800"/>
            <a:ext cx="8278688" cy="1470025"/>
          </a:xfrm>
        </p:spPr>
        <p:txBody>
          <a:bodyPr/>
          <a:lstStyle/>
          <a:p>
            <a:pPr eaLnBrk="1" hangingPunct="1">
              <a:defRPr/>
            </a:pPr>
            <a:r>
              <a:rPr lang="de-DE" sz="4400" b="1" dirty="0">
                <a:cs typeface="+mj-cs"/>
              </a:rPr>
              <a:t>PROBABILISTIC AND DIFFERENTIABLE PROGRAMMING</a:t>
            </a:r>
            <a:br>
              <a:rPr lang="de-DE" dirty="0">
                <a:cs typeface="+mj-cs"/>
              </a:rPr>
            </a:br>
            <a:r>
              <a:rPr lang="de-DE" dirty="0">
                <a:cs typeface="+mj-cs"/>
              </a:rPr>
              <a:t>V1:  INTRODUCTION </a:t>
            </a:r>
            <a:br>
              <a:rPr lang="de-DE" dirty="0">
                <a:cs typeface="+mj-cs"/>
              </a:rPr>
            </a:br>
            <a:br>
              <a:rPr lang="de-DE" dirty="0">
                <a:cs typeface="+mj-cs"/>
              </a:rPr>
            </a:br>
            <a:r>
              <a:rPr lang="de-DE" dirty="0">
                <a:cs typeface="+mj-cs"/>
              </a:rPr>
              <a:t> </a:t>
            </a:r>
          </a:p>
        </p:txBody>
      </p:sp>
      <p:sp>
        <p:nvSpPr>
          <p:cNvPr id="3" name="Untertitel 2"/>
          <p:cNvSpPr>
            <a:spLocks noGrp="1"/>
          </p:cNvSpPr>
          <p:nvPr>
            <p:ph type="subTitle" idx="1"/>
          </p:nvPr>
        </p:nvSpPr>
        <p:spPr>
          <a:xfrm>
            <a:off x="1371600" y="4869160"/>
            <a:ext cx="6400800" cy="1752600"/>
          </a:xfrm>
        </p:spPr>
        <p:txBody>
          <a:bodyPr/>
          <a:lstStyle/>
          <a:p>
            <a:pPr eaLnBrk="1" hangingPunct="1">
              <a:defRPr/>
            </a:pPr>
            <a:r>
              <a:rPr lang="de-DE" sz="2400" dirty="0"/>
              <a:t>Özgür L. </a:t>
            </a:r>
            <a:r>
              <a:rPr lang="de-DE" sz="2400" dirty="0" err="1"/>
              <a:t>Özçep</a:t>
            </a:r>
            <a:endParaRPr lang="de-DE" sz="2400" dirty="0"/>
          </a:p>
          <a:p>
            <a:pPr eaLnBrk="1" hangingPunct="1">
              <a:defRPr/>
            </a:pPr>
            <a:r>
              <a:rPr lang="de-DE" sz="2400" b="1" dirty="0"/>
              <a:t>Universität zu Lübeck</a:t>
            </a:r>
          </a:p>
          <a:p>
            <a:pPr eaLnBrk="1" hangingPunct="1">
              <a:defRPr/>
            </a:pPr>
            <a:r>
              <a:rPr lang="de-DE" sz="2400" b="1" dirty="0"/>
              <a:t>Institut für Informationssysteme</a:t>
            </a:r>
          </a:p>
          <a:p>
            <a:pPr eaLnBrk="1" hangingPunct="1">
              <a:defRPr/>
            </a:pPr>
            <a:endParaRPr 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25E95-E42A-7340-BAE1-CA0DA1C8F7EB}"/>
              </a:ext>
            </a:extLst>
          </p:cNvPr>
          <p:cNvSpPr>
            <a:spLocks noGrp="1"/>
          </p:cNvSpPr>
          <p:nvPr>
            <p:ph type="title"/>
          </p:nvPr>
        </p:nvSpPr>
        <p:spPr>
          <a:xfrm>
            <a:off x="457200" y="277087"/>
            <a:ext cx="8229600" cy="503238"/>
          </a:xfrm>
        </p:spPr>
        <p:txBody>
          <a:bodyPr/>
          <a:lstStyle/>
          <a:p>
            <a:r>
              <a:rPr lang="de-DE" dirty="0"/>
              <a:t>Generative vs. </a:t>
            </a:r>
            <a:r>
              <a:rPr lang="de-DE" dirty="0" err="1"/>
              <a:t>Discriminative</a:t>
            </a:r>
            <a:r>
              <a:rPr lang="de-DE" dirty="0"/>
              <a:t>/</a:t>
            </a:r>
            <a:r>
              <a:rPr lang="de-DE" dirty="0" err="1"/>
              <a:t>descriptive</a:t>
            </a:r>
            <a:endParaRPr lang="de-DE" dirty="0"/>
          </a:p>
        </p:txBody>
      </p:sp>
      <p:sp>
        <p:nvSpPr>
          <p:cNvPr id="3" name="Inhaltsplatzhalter 2">
            <a:extLst>
              <a:ext uri="{FF2B5EF4-FFF2-40B4-BE49-F238E27FC236}">
                <a16:creationId xmlns:a16="http://schemas.microsoft.com/office/drawing/2014/main" id="{BC2754EF-E6D5-464F-AABA-827CD5156FF3}"/>
              </a:ext>
            </a:extLst>
          </p:cNvPr>
          <p:cNvSpPr>
            <a:spLocks noGrp="1"/>
          </p:cNvSpPr>
          <p:nvPr>
            <p:ph idx="1"/>
          </p:nvPr>
        </p:nvSpPr>
        <p:spPr/>
        <p:txBody>
          <a:bodyPr/>
          <a:lstStyle/>
          <a:p>
            <a:r>
              <a:rPr lang="de-DE" sz="2800" dirty="0" err="1">
                <a:latin typeface="CMSS10"/>
              </a:rPr>
              <a:t>Many</a:t>
            </a:r>
            <a:r>
              <a:rPr lang="de-DE" sz="2800" dirty="0">
                <a:latin typeface="CMSS10"/>
              </a:rPr>
              <a:t> </a:t>
            </a:r>
            <a:r>
              <a:rPr lang="de-DE" sz="2800" dirty="0" err="1">
                <a:latin typeface="CMSS10"/>
              </a:rPr>
              <a:t>unsupervised</a:t>
            </a:r>
            <a:r>
              <a:rPr lang="de-DE" sz="2800" dirty="0">
                <a:latin typeface="CMSS10"/>
              </a:rPr>
              <a:t> </a:t>
            </a:r>
            <a:r>
              <a:rPr lang="de-DE" sz="2800" dirty="0" err="1">
                <a:latin typeface="CMSS10"/>
              </a:rPr>
              <a:t>and</a:t>
            </a:r>
            <a:r>
              <a:rPr lang="de-DE" sz="2800" dirty="0">
                <a:latin typeface="CMSS10"/>
              </a:rPr>
              <a:t> </a:t>
            </a:r>
            <a:r>
              <a:rPr lang="de-DE" sz="2800" dirty="0" err="1">
                <a:latin typeface="CMSS10"/>
              </a:rPr>
              <a:t>self-supervised</a:t>
            </a:r>
            <a:r>
              <a:rPr lang="de-DE" sz="2800" dirty="0">
                <a:latin typeface="CMSS10"/>
              </a:rPr>
              <a:t> </a:t>
            </a:r>
            <a:r>
              <a:rPr lang="de-DE" sz="2800" dirty="0" err="1">
                <a:latin typeface="CMSS10"/>
              </a:rPr>
              <a:t>models</a:t>
            </a:r>
            <a:r>
              <a:rPr lang="de-DE" sz="2800" dirty="0">
                <a:latin typeface="CMSS10"/>
              </a:rPr>
              <a:t> </a:t>
            </a:r>
            <a:r>
              <a:rPr lang="de-DE" sz="2800" dirty="0" err="1">
                <a:latin typeface="CMSS10"/>
              </a:rPr>
              <a:t>can</a:t>
            </a:r>
            <a:r>
              <a:rPr lang="de-DE" sz="2800" dirty="0">
                <a:latin typeface="CMSS10"/>
              </a:rPr>
              <a:t> </a:t>
            </a:r>
            <a:r>
              <a:rPr lang="de-DE" sz="2800" dirty="0" err="1">
                <a:latin typeface="CMSS10"/>
              </a:rPr>
              <a:t>be</a:t>
            </a:r>
            <a:r>
              <a:rPr lang="de-DE" sz="2800" dirty="0">
                <a:latin typeface="CMSS10"/>
              </a:rPr>
              <a:t> </a:t>
            </a:r>
            <a:r>
              <a:rPr lang="de-DE" sz="2800" dirty="0" err="1">
                <a:latin typeface="CMSS10"/>
              </a:rPr>
              <a:t>classed</a:t>
            </a:r>
            <a:r>
              <a:rPr lang="de-DE" sz="2800" dirty="0">
                <a:latin typeface="CMSS10"/>
              </a:rPr>
              <a:t> </a:t>
            </a:r>
            <a:r>
              <a:rPr lang="de-DE" sz="2800" dirty="0" err="1">
                <a:latin typeface="CMSS10"/>
              </a:rPr>
              <a:t>as</a:t>
            </a:r>
            <a:r>
              <a:rPr lang="de-DE" sz="2800" dirty="0">
                <a:latin typeface="CMSS10"/>
              </a:rPr>
              <a:t> ‘</a:t>
            </a:r>
            <a:r>
              <a:rPr lang="de-DE" sz="2800" dirty="0">
                <a:solidFill>
                  <a:srgbClr val="032EF0"/>
                </a:solidFill>
                <a:latin typeface="CMSS10"/>
              </a:rPr>
              <a:t>generative </a:t>
            </a:r>
            <a:r>
              <a:rPr lang="de-DE" sz="2800" dirty="0" err="1">
                <a:solidFill>
                  <a:srgbClr val="032EF0"/>
                </a:solidFill>
                <a:latin typeface="CMSS10"/>
              </a:rPr>
              <a:t>models</a:t>
            </a:r>
            <a:r>
              <a:rPr lang="de-DE" sz="2800" dirty="0">
                <a:latin typeface="CMSS10"/>
              </a:rPr>
              <a:t>’. </a:t>
            </a:r>
            <a:endParaRPr lang="de-DE" dirty="0"/>
          </a:p>
          <a:p>
            <a:pPr lvl="1"/>
            <a:r>
              <a:rPr lang="de-DE" sz="2600" dirty="0" err="1">
                <a:latin typeface="CMSS10"/>
              </a:rPr>
              <a:t>Given</a:t>
            </a:r>
            <a:r>
              <a:rPr lang="de-DE" sz="2600" dirty="0">
                <a:latin typeface="CMSS10"/>
              </a:rPr>
              <a:t> </a:t>
            </a:r>
            <a:r>
              <a:rPr lang="de-DE" sz="2600" dirty="0" err="1">
                <a:latin typeface="CMSS10"/>
              </a:rPr>
              <a:t>unlabelled</a:t>
            </a:r>
            <a:r>
              <a:rPr lang="de-DE" sz="2600" dirty="0">
                <a:latin typeface="CMSS10"/>
              </a:rPr>
              <a:t> </a:t>
            </a:r>
            <a:r>
              <a:rPr lang="de-DE" sz="2600" dirty="0" err="1">
                <a:latin typeface="CMSS10"/>
              </a:rPr>
              <a:t>data</a:t>
            </a:r>
            <a:r>
              <a:rPr lang="de-DE" sz="2600" dirty="0">
                <a:latin typeface="CMSS10"/>
              </a:rPr>
              <a:t> </a:t>
            </a:r>
            <a:r>
              <a:rPr lang="de-DE" sz="2600" dirty="0">
                <a:solidFill>
                  <a:srgbClr val="3C8C93"/>
                </a:solidFill>
                <a:latin typeface="CMSSI10"/>
              </a:rPr>
              <a:t>X</a:t>
            </a:r>
            <a:r>
              <a:rPr lang="de-DE" sz="2600" dirty="0">
                <a:latin typeface="CMSS10"/>
              </a:rPr>
              <a:t>, a </a:t>
            </a:r>
            <a:r>
              <a:rPr lang="de-DE" sz="2600" dirty="0" err="1">
                <a:latin typeface="CMSS10"/>
              </a:rPr>
              <a:t>unsupervised</a:t>
            </a:r>
            <a:r>
              <a:rPr lang="de-DE" sz="2600" dirty="0">
                <a:latin typeface="CMSS10"/>
              </a:rPr>
              <a:t> generative </a:t>
            </a:r>
            <a:r>
              <a:rPr lang="de-DE" sz="2600" dirty="0" err="1">
                <a:latin typeface="CMSS10"/>
              </a:rPr>
              <a:t>model</a:t>
            </a:r>
            <a:r>
              <a:rPr lang="de-DE" sz="2600" dirty="0">
                <a:latin typeface="CMSS10"/>
              </a:rPr>
              <a:t> </a:t>
            </a:r>
            <a:r>
              <a:rPr lang="de-DE" sz="2600" dirty="0" err="1">
                <a:latin typeface="CMSS10"/>
              </a:rPr>
              <a:t>learns</a:t>
            </a:r>
            <a:r>
              <a:rPr lang="de-DE" sz="2600" dirty="0">
                <a:latin typeface="CMSS10"/>
              </a:rPr>
              <a:t> </a:t>
            </a:r>
            <a:r>
              <a:rPr lang="de-DE" sz="2600" dirty="0" err="1">
                <a:solidFill>
                  <a:srgbClr val="032EF0"/>
                </a:solidFill>
                <a:latin typeface="CMSS10"/>
              </a:rPr>
              <a:t>full</a:t>
            </a:r>
            <a:r>
              <a:rPr lang="de-DE" sz="2600" dirty="0">
                <a:solidFill>
                  <a:srgbClr val="032EF0"/>
                </a:solidFill>
                <a:latin typeface="CMSS10"/>
              </a:rPr>
              <a:t> </a:t>
            </a:r>
            <a:r>
              <a:rPr lang="de-DE" sz="2600" dirty="0" err="1">
                <a:solidFill>
                  <a:srgbClr val="032EF0"/>
                </a:solidFill>
                <a:latin typeface="CMSS10"/>
              </a:rPr>
              <a:t>joint</a:t>
            </a:r>
            <a:r>
              <a:rPr lang="de-DE" sz="2600" dirty="0">
                <a:solidFill>
                  <a:srgbClr val="032EF0"/>
                </a:solidFill>
                <a:latin typeface="CMSS10"/>
              </a:rPr>
              <a:t> </a:t>
            </a:r>
            <a:r>
              <a:rPr lang="de-DE" sz="2600" dirty="0" err="1">
                <a:solidFill>
                  <a:srgbClr val="032EF0"/>
                </a:solidFill>
                <a:latin typeface="CMSS10"/>
              </a:rPr>
              <a:t>probability</a:t>
            </a:r>
            <a:r>
              <a:rPr lang="de-DE" sz="2600" dirty="0">
                <a:solidFill>
                  <a:srgbClr val="032EF0"/>
                </a:solidFill>
                <a:latin typeface="CMSS10"/>
              </a:rPr>
              <a:t> </a:t>
            </a:r>
            <a:r>
              <a:rPr lang="de-DE" sz="2600" dirty="0" err="1">
                <a:solidFill>
                  <a:srgbClr val="032EF0"/>
                </a:solidFill>
                <a:latin typeface="CMSS10"/>
              </a:rPr>
              <a:t>distribution</a:t>
            </a:r>
            <a:r>
              <a:rPr lang="de-DE" sz="2600" dirty="0">
                <a:solidFill>
                  <a:srgbClr val="032EF0"/>
                </a:solidFill>
                <a:latin typeface="CMSS10"/>
              </a:rPr>
              <a:t> </a:t>
            </a:r>
            <a:r>
              <a:rPr lang="de-DE" sz="2600" dirty="0">
                <a:solidFill>
                  <a:srgbClr val="3C8C93"/>
                </a:solidFill>
                <a:latin typeface="CMSSI10"/>
              </a:rPr>
              <a:t>P</a:t>
            </a:r>
            <a:r>
              <a:rPr lang="de-DE" sz="2600" dirty="0">
                <a:solidFill>
                  <a:srgbClr val="3C8C93"/>
                </a:solidFill>
                <a:latin typeface="CMSS10"/>
              </a:rPr>
              <a:t>(</a:t>
            </a:r>
            <a:r>
              <a:rPr lang="de-DE" sz="2600" dirty="0">
                <a:solidFill>
                  <a:srgbClr val="3C8C93"/>
                </a:solidFill>
                <a:latin typeface="CMSSI10"/>
              </a:rPr>
              <a:t>X,Y</a:t>
            </a:r>
            <a:r>
              <a:rPr lang="de-DE" sz="2600" dirty="0">
                <a:solidFill>
                  <a:srgbClr val="3C8C93"/>
                </a:solidFill>
                <a:latin typeface="CMSS10"/>
              </a:rPr>
              <a:t>)</a:t>
            </a:r>
            <a:r>
              <a:rPr lang="de-DE" sz="2600" dirty="0">
                <a:latin typeface="CMSS10"/>
              </a:rPr>
              <a:t>. </a:t>
            </a:r>
            <a:endParaRPr lang="de-DE" dirty="0"/>
          </a:p>
          <a:p>
            <a:pPr lvl="1"/>
            <a:r>
              <a:rPr lang="de-DE" sz="2600" dirty="0">
                <a:latin typeface="CMSS10"/>
              </a:rPr>
              <a:t>These </a:t>
            </a:r>
            <a:r>
              <a:rPr lang="de-DE" sz="2600" dirty="0" err="1">
                <a:latin typeface="CMSS10"/>
              </a:rPr>
              <a:t>are</a:t>
            </a:r>
            <a:r>
              <a:rPr lang="de-DE" sz="2600" dirty="0">
                <a:latin typeface="CMSS10"/>
              </a:rPr>
              <a:t> </a:t>
            </a:r>
            <a:r>
              <a:rPr lang="de-DE" sz="2600" dirty="0" err="1">
                <a:latin typeface="CMSS10"/>
              </a:rPr>
              <a:t>characterised</a:t>
            </a:r>
            <a:r>
              <a:rPr lang="de-DE" sz="2600" dirty="0">
                <a:latin typeface="CMSS10"/>
              </a:rPr>
              <a:t> </a:t>
            </a:r>
            <a:r>
              <a:rPr lang="de-DE" sz="2600" dirty="0" err="1">
                <a:latin typeface="CMSS10"/>
              </a:rPr>
              <a:t>by</a:t>
            </a:r>
            <a:r>
              <a:rPr lang="de-DE" sz="2600" dirty="0">
                <a:latin typeface="CMSS10"/>
              </a:rPr>
              <a:t> an </a:t>
            </a:r>
            <a:r>
              <a:rPr lang="de-DE" sz="2600" dirty="0" err="1">
                <a:latin typeface="CMSS10"/>
              </a:rPr>
              <a:t>ability</a:t>
            </a:r>
            <a:r>
              <a:rPr lang="de-DE" sz="2600" dirty="0">
                <a:latin typeface="CMSS10"/>
              </a:rPr>
              <a:t> </a:t>
            </a:r>
            <a:r>
              <a:rPr lang="de-DE" sz="2600" dirty="0" err="1">
                <a:latin typeface="CMSS10"/>
              </a:rPr>
              <a:t>to</a:t>
            </a:r>
            <a:r>
              <a:rPr lang="de-DE" sz="2600" dirty="0">
                <a:latin typeface="CMSS10"/>
              </a:rPr>
              <a:t> ‘sample’ </a:t>
            </a:r>
            <a:r>
              <a:rPr lang="de-DE" sz="2600" dirty="0" err="1">
                <a:latin typeface="CMSS10"/>
              </a:rPr>
              <a:t>the</a:t>
            </a:r>
            <a:r>
              <a:rPr lang="de-DE" sz="2600" dirty="0">
                <a:latin typeface="CMSS10"/>
              </a:rPr>
              <a:t> </a:t>
            </a:r>
            <a:r>
              <a:rPr lang="de-DE" sz="2600" dirty="0" err="1">
                <a:latin typeface="CMSS10"/>
              </a:rPr>
              <a:t>model</a:t>
            </a:r>
            <a:r>
              <a:rPr lang="de-DE" sz="2600" dirty="0">
                <a:latin typeface="CMSS10"/>
              </a:rPr>
              <a:t> </a:t>
            </a:r>
            <a:r>
              <a:rPr lang="de-DE" sz="2600" dirty="0" err="1">
                <a:latin typeface="CMSS10"/>
              </a:rPr>
              <a:t>to</a:t>
            </a:r>
            <a:r>
              <a:rPr lang="de-DE" sz="2600" dirty="0">
                <a:latin typeface="CMSS10"/>
              </a:rPr>
              <a:t> ‘</a:t>
            </a:r>
            <a:r>
              <a:rPr lang="de-DE" sz="2600" dirty="0" err="1">
                <a:latin typeface="CMSS10"/>
              </a:rPr>
              <a:t>create</a:t>
            </a:r>
            <a:r>
              <a:rPr lang="de-DE" sz="2600" dirty="0">
                <a:latin typeface="CMSS10"/>
              </a:rPr>
              <a:t>’ </a:t>
            </a:r>
            <a:r>
              <a:rPr lang="de-DE" sz="2600" dirty="0" err="1">
                <a:latin typeface="CMSS10"/>
              </a:rPr>
              <a:t>new</a:t>
            </a:r>
            <a:r>
              <a:rPr lang="de-DE" sz="2600" dirty="0">
                <a:latin typeface="CMSS10"/>
              </a:rPr>
              <a:t> </a:t>
            </a:r>
            <a:r>
              <a:rPr lang="de-DE" sz="2600" dirty="0" err="1">
                <a:latin typeface="CMSS10"/>
              </a:rPr>
              <a:t>data</a:t>
            </a:r>
            <a:r>
              <a:rPr lang="de-DE" sz="2600" dirty="0">
                <a:latin typeface="CMSS10"/>
              </a:rPr>
              <a:t> </a:t>
            </a:r>
          </a:p>
          <a:p>
            <a:r>
              <a:rPr lang="de-DE" sz="2800" dirty="0">
                <a:latin typeface="CMSS10"/>
              </a:rPr>
              <a:t>In </a:t>
            </a:r>
            <a:r>
              <a:rPr lang="de-DE" sz="2800" dirty="0" err="1">
                <a:latin typeface="CMSS10"/>
              </a:rPr>
              <a:t>contrast</a:t>
            </a:r>
            <a:r>
              <a:rPr lang="de-DE" sz="2800" dirty="0">
                <a:latin typeface="CMSS10"/>
              </a:rPr>
              <a:t>: </a:t>
            </a:r>
            <a:r>
              <a:rPr lang="de-DE" sz="2800" dirty="0" err="1">
                <a:solidFill>
                  <a:srgbClr val="032EF0"/>
                </a:solidFill>
                <a:latin typeface="CMSS10"/>
              </a:rPr>
              <a:t>Discriminative</a:t>
            </a:r>
            <a:r>
              <a:rPr lang="de-DE" sz="2800" dirty="0">
                <a:solidFill>
                  <a:srgbClr val="032EF0"/>
                </a:solidFill>
                <a:latin typeface="CMSS10"/>
              </a:rPr>
              <a:t> </a:t>
            </a:r>
            <a:r>
              <a:rPr lang="de-DE" sz="2800" dirty="0" err="1">
                <a:latin typeface="CMSS10"/>
              </a:rPr>
              <a:t>models</a:t>
            </a:r>
            <a:r>
              <a:rPr lang="de-DE" sz="2800" dirty="0">
                <a:latin typeface="CMSS10"/>
              </a:rPr>
              <a:t> </a:t>
            </a:r>
            <a:r>
              <a:rPr lang="de-DE" sz="2800" dirty="0" err="1">
                <a:latin typeface="CMSS10"/>
              </a:rPr>
              <a:t>learn</a:t>
            </a:r>
            <a:r>
              <a:rPr lang="de-DE" sz="2800" dirty="0">
                <a:latin typeface="CMSS10"/>
              </a:rPr>
              <a:t> </a:t>
            </a:r>
            <a:r>
              <a:rPr lang="de-DE" sz="2800" dirty="0">
                <a:solidFill>
                  <a:srgbClr val="3C8C93"/>
                </a:solidFill>
                <a:latin typeface="CMSS10"/>
              </a:rPr>
              <a:t>P(Y|X)   </a:t>
            </a:r>
            <a:r>
              <a:rPr lang="de-DE" sz="2800" dirty="0">
                <a:latin typeface="CMSS10"/>
              </a:rPr>
              <a:t>(</a:t>
            </a:r>
            <a:r>
              <a:rPr lang="de-DE" sz="2800" dirty="0" err="1">
                <a:latin typeface="CMSS10"/>
              </a:rPr>
              <a:t>which</a:t>
            </a:r>
            <a:r>
              <a:rPr lang="de-DE" sz="2800" dirty="0">
                <a:latin typeface="CMSS10"/>
              </a:rPr>
              <a:t> </a:t>
            </a:r>
            <a:r>
              <a:rPr lang="de-DE" sz="2800" dirty="0" err="1">
                <a:latin typeface="CMSS10"/>
              </a:rPr>
              <a:t>can</a:t>
            </a:r>
            <a:r>
              <a:rPr lang="de-DE" sz="2800" dirty="0">
                <a:latin typeface="CMSS10"/>
              </a:rPr>
              <a:t> </a:t>
            </a:r>
            <a:r>
              <a:rPr lang="de-DE" sz="2800" dirty="0" err="1">
                <a:latin typeface="CMSS10"/>
              </a:rPr>
              <a:t>be</a:t>
            </a:r>
            <a:r>
              <a:rPr lang="de-DE" sz="2800" dirty="0">
                <a:latin typeface="CMSS10"/>
              </a:rPr>
              <a:t> </a:t>
            </a:r>
            <a:r>
              <a:rPr lang="de-DE" sz="2800" dirty="0" err="1">
                <a:latin typeface="CMSS10"/>
              </a:rPr>
              <a:t>calculated</a:t>
            </a:r>
            <a:r>
              <a:rPr lang="de-DE" sz="2800" dirty="0">
                <a:latin typeface="CMSS10"/>
              </a:rPr>
              <a:t> in a generative </a:t>
            </a:r>
            <a:r>
              <a:rPr lang="de-DE" sz="2800" dirty="0" err="1">
                <a:latin typeface="CMSS10"/>
              </a:rPr>
              <a:t>model</a:t>
            </a:r>
            <a:r>
              <a:rPr lang="de-DE" sz="2800" dirty="0">
                <a:latin typeface="CMSS10"/>
              </a:rPr>
              <a:t>, </a:t>
            </a:r>
            <a:r>
              <a:rPr lang="de-DE" sz="2800" dirty="0" err="1">
                <a:latin typeface="CMSS10"/>
              </a:rPr>
              <a:t>too</a:t>
            </a:r>
            <a:r>
              <a:rPr lang="de-DE" sz="2800" dirty="0">
                <a:latin typeface="CMSS10"/>
              </a:rPr>
              <a:t>, </a:t>
            </a:r>
            <a:r>
              <a:rPr lang="de-DE" sz="2800" dirty="0" err="1">
                <a:latin typeface="CMSS10"/>
              </a:rPr>
              <a:t>using</a:t>
            </a:r>
            <a:r>
              <a:rPr lang="de-DE" sz="2800" dirty="0">
                <a:latin typeface="CMSS10"/>
              </a:rPr>
              <a:t> </a:t>
            </a:r>
            <a:r>
              <a:rPr lang="de-DE" sz="2800" dirty="0" err="1">
                <a:latin typeface="CMSS10"/>
              </a:rPr>
              <a:t>Bayes‘s</a:t>
            </a:r>
            <a:r>
              <a:rPr lang="de-DE" sz="2800" dirty="0">
                <a:latin typeface="CMSS10"/>
              </a:rPr>
              <a:t> </a:t>
            </a:r>
            <a:r>
              <a:rPr lang="de-DE" sz="2800" dirty="0" err="1">
                <a:latin typeface="CMSS10"/>
              </a:rPr>
              <a:t>rule</a:t>
            </a:r>
            <a:r>
              <a:rPr lang="de-DE" sz="2800" dirty="0">
                <a:latin typeface="CMSS10"/>
              </a:rPr>
              <a:t> but not vice </a:t>
            </a:r>
            <a:r>
              <a:rPr lang="de-DE" sz="2800" dirty="0" err="1">
                <a:latin typeface="CMSS10"/>
              </a:rPr>
              <a:t>versa</a:t>
            </a:r>
            <a:r>
              <a:rPr lang="de-DE" sz="2800" dirty="0">
                <a:latin typeface="CMSS10"/>
              </a:rPr>
              <a:t>)</a:t>
            </a:r>
          </a:p>
          <a:p>
            <a:endParaRPr lang="de-DE" sz="2800" dirty="0">
              <a:latin typeface="CMSS10"/>
            </a:endParaRPr>
          </a:p>
          <a:p>
            <a:pPr marL="0" indent="0">
              <a:buNone/>
            </a:pPr>
            <a:r>
              <a:rPr lang="de-DE" sz="2000" dirty="0">
                <a:latin typeface="CMSS10"/>
              </a:rPr>
              <a:t>(</a:t>
            </a:r>
            <a:r>
              <a:rPr lang="de-DE" sz="2000" dirty="0">
                <a:solidFill>
                  <a:srgbClr val="3C8C93"/>
                </a:solidFill>
                <a:latin typeface="CMSS10"/>
              </a:rPr>
              <a:t>X</a:t>
            </a:r>
            <a:r>
              <a:rPr lang="de-DE" sz="2000" dirty="0">
                <a:latin typeface="CMSS10"/>
              </a:rPr>
              <a:t>: </a:t>
            </a:r>
            <a:r>
              <a:rPr lang="de-DE" sz="2000" dirty="0" err="1">
                <a:latin typeface="CMSS10"/>
              </a:rPr>
              <a:t>observations</a:t>
            </a:r>
            <a:r>
              <a:rPr lang="de-DE" sz="2000" dirty="0">
                <a:latin typeface="CMSS10"/>
              </a:rPr>
              <a:t>, </a:t>
            </a:r>
            <a:r>
              <a:rPr lang="de-DE" sz="2000" dirty="0" err="1">
                <a:latin typeface="CMSS10"/>
              </a:rPr>
              <a:t>data</a:t>
            </a:r>
            <a:r>
              <a:rPr lang="de-DE" sz="2000" dirty="0">
                <a:latin typeface="CMSS10"/>
              </a:rPr>
              <a:t>, </a:t>
            </a:r>
            <a:r>
              <a:rPr lang="de-DE" sz="2000" dirty="0">
                <a:solidFill>
                  <a:srgbClr val="3C8C93"/>
                </a:solidFill>
                <a:latin typeface="CMSS10"/>
              </a:rPr>
              <a:t>Y</a:t>
            </a:r>
            <a:r>
              <a:rPr lang="de-DE" sz="2000" dirty="0">
                <a:latin typeface="CMSS10"/>
              </a:rPr>
              <a:t>: </a:t>
            </a:r>
            <a:r>
              <a:rPr lang="de-DE" sz="2000" dirty="0" err="1">
                <a:latin typeface="CMSS10"/>
              </a:rPr>
              <a:t>categories</a:t>
            </a:r>
            <a:r>
              <a:rPr lang="de-DE" sz="2000" dirty="0">
                <a:latin typeface="CMSS10"/>
              </a:rPr>
              <a:t>, </a:t>
            </a:r>
            <a:r>
              <a:rPr lang="de-DE" sz="2000" dirty="0" err="1">
                <a:latin typeface="CMSS10"/>
              </a:rPr>
              <a:t>classes</a:t>
            </a:r>
            <a:r>
              <a:rPr lang="de-DE" sz="2000" dirty="0">
                <a:latin typeface="CMSS10"/>
              </a:rPr>
              <a:t>, non-</a:t>
            </a:r>
            <a:r>
              <a:rPr lang="de-DE" sz="2000" dirty="0" err="1">
                <a:latin typeface="CMSS10"/>
              </a:rPr>
              <a:t>observed</a:t>
            </a:r>
            <a:r>
              <a:rPr lang="de-DE" sz="2000" dirty="0">
                <a:latin typeface="CMSS10"/>
              </a:rPr>
              <a:t>)</a:t>
            </a:r>
            <a:endParaRPr lang="de-DE" sz="2000" dirty="0"/>
          </a:p>
          <a:p>
            <a:endParaRPr lang="de-DE" dirty="0"/>
          </a:p>
        </p:txBody>
      </p:sp>
      <p:sp>
        <p:nvSpPr>
          <p:cNvPr id="4" name="Foliennummernplatzhalter 3">
            <a:extLst>
              <a:ext uri="{FF2B5EF4-FFF2-40B4-BE49-F238E27FC236}">
                <a16:creationId xmlns:a16="http://schemas.microsoft.com/office/drawing/2014/main" id="{E7487095-2EE8-1943-A8E0-D2C595C913A6}"/>
              </a:ext>
            </a:extLst>
          </p:cNvPr>
          <p:cNvSpPr>
            <a:spLocks noGrp="1"/>
          </p:cNvSpPr>
          <p:nvPr>
            <p:ph type="sldNum" sz="quarter" idx="12"/>
          </p:nvPr>
        </p:nvSpPr>
        <p:spPr/>
        <p:txBody>
          <a:bodyPr/>
          <a:lstStyle/>
          <a:p>
            <a:pPr>
              <a:defRPr/>
            </a:pPr>
            <a:fld id="{FD764AD2-5FB6-FB45-933B-235C7588DE60}" type="slidenum">
              <a:rPr lang="de-DE" smtClean="0"/>
              <a:pPr>
                <a:defRPr/>
              </a:pPr>
              <a:t>10</a:t>
            </a:fld>
            <a:endParaRPr lang="de-DE"/>
          </a:p>
        </p:txBody>
      </p:sp>
    </p:spTree>
    <p:extLst>
      <p:ext uri="{BB962C8B-B14F-4D97-AF65-F5344CB8AC3E}">
        <p14:creationId xmlns:p14="http://schemas.microsoft.com/office/powerpoint/2010/main" val="14748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5288" y="188913"/>
            <a:ext cx="8229600" cy="936625"/>
          </a:xfrm>
        </p:spPr>
        <p:txBody>
          <a:bodyPr/>
          <a:lstStyle/>
          <a:p>
            <a:pPr eaLnBrk="1" hangingPunct="1"/>
            <a:r>
              <a:rPr lang="en-US" dirty="0">
                <a:latin typeface="+mn-lt"/>
                <a:ea typeface="ＭＳ Ｐゴシック" charset="0"/>
                <a:cs typeface="ＭＳ Ｐゴシック" charset="0"/>
              </a:rPr>
              <a:t>Example Supervised Learning: Classification</a:t>
            </a:r>
          </a:p>
        </p:txBody>
      </p:sp>
      <p:sp>
        <p:nvSpPr>
          <p:cNvPr id="99331"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rPr>
              <a:t>Class C of a </a:t>
            </a:r>
            <a:r>
              <a:rPr lang="en-US" altLang="ja-JP" dirty="0">
                <a:ea typeface="ＭＳ Ｐゴシック" charset="0"/>
              </a:rPr>
              <a:t>“family car”</a:t>
            </a:r>
          </a:p>
          <a:p>
            <a:pPr lvl="1" eaLnBrk="1" hangingPunct="1"/>
            <a:r>
              <a:rPr lang="en-US" sz="2400" dirty="0">
                <a:solidFill>
                  <a:srgbClr val="0000FF"/>
                </a:solidFill>
                <a:ea typeface="ＭＳ Ｐゴシック" charset="0"/>
              </a:rPr>
              <a:t>Prediction</a:t>
            </a:r>
            <a:r>
              <a:rPr lang="en-US" sz="2400" dirty="0">
                <a:solidFill>
                  <a:schemeClr val="bg2"/>
                </a:solidFill>
                <a:ea typeface="ＭＳ Ｐゴシック" charset="0"/>
              </a:rPr>
              <a:t>:</a:t>
            </a:r>
            <a:r>
              <a:rPr lang="en-US" sz="2400" dirty="0">
                <a:ea typeface="ＭＳ Ｐゴシック" charset="0"/>
              </a:rPr>
              <a:t> Is car </a:t>
            </a:r>
            <a:r>
              <a:rPr lang="en-US" sz="2400" i="1" dirty="0">
                <a:solidFill>
                  <a:srgbClr val="008380"/>
                </a:solidFill>
                <a:ea typeface="ＭＳ Ｐゴシック" charset="0"/>
              </a:rPr>
              <a:t>x</a:t>
            </a:r>
            <a:r>
              <a:rPr lang="en-US" sz="2400" dirty="0">
                <a:ea typeface="ＭＳ Ｐゴシック" charset="0"/>
              </a:rPr>
              <a:t>  a family car?</a:t>
            </a:r>
          </a:p>
          <a:p>
            <a:pPr lvl="1" eaLnBrk="1" hangingPunct="1"/>
            <a:r>
              <a:rPr lang="en-US" sz="2400" dirty="0">
                <a:solidFill>
                  <a:srgbClr val="0000FF"/>
                </a:solidFill>
                <a:ea typeface="ＭＳ Ｐゴシック" charset="0"/>
              </a:rPr>
              <a:t>Knowledge extraction</a:t>
            </a:r>
            <a:r>
              <a:rPr lang="en-US" sz="2400" b="1" dirty="0">
                <a:solidFill>
                  <a:srgbClr val="000000"/>
                </a:solidFill>
                <a:ea typeface="ＭＳ Ｐゴシック" charset="0"/>
              </a:rPr>
              <a:t>:</a:t>
            </a:r>
            <a:r>
              <a:rPr lang="en-US" sz="2400" dirty="0">
                <a:ea typeface="ＭＳ Ｐゴシック" charset="0"/>
              </a:rPr>
              <a:t> What do people expect from a family car?</a:t>
            </a:r>
          </a:p>
          <a:p>
            <a:pPr eaLnBrk="1" hangingPunct="1"/>
            <a:r>
              <a:rPr lang="en-US" dirty="0">
                <a:ea typeface="ＭＳ Ｐゴシック" charset="0"/>
              </a:rPr>
              <a:t>Output: </a:t>
            </a:r>
          </a:p>
          <a:p>
            <a:pPr lvl="1" eaLnBrk="1" hangingPunct="1">
              <a:buFont typeface="Wingdings" charset="0"/>
              <a:buNone/>
            </a:pPr>
            <a:r>
              <a:rPr lang="en-US" sz="2400" dirty="0">
                <a:ea typeface="ＭＳ Ｐゴシック" charset="0"/>
              </a:rPr>
              <a:t>		Positive (+) and negative (–) examples</a:t>
            </a:r>
          </a:p>
          <a:p>
            <a:pPr eaLnBrk="1" hangingPunct="1"/>
            <a:r>
              <a:rPr lang="en-US" dirty="0">
                <a:ea typeface="ＭＳ Ｐゴシック" charset="0"/>
              </a:rPr>
              <a:t>Input representation by two features: </a:t>
            </a:r>
          </a:p>
          <a:p>
            <a:pPr eaLnBrk="1" hangingPunct="1">
              <a:buFont typeface="Wingdings" charset="0"/>
              <a:buNone/>
            </a:pPr>
            <a:r>
              <a:rPr lang="en-US" i="1" dirty="0">
                <a:ea typeface="ＭＳ Ｐゴシック" charset="0"/>
              </a:rPr>
              <a:t>		</a:t>
            </a:r>
            <a:r>
              <a:rPr lang="en-US" i="1" dirty="0">
                <a:solidFill>
                  <a:srgbClr val="008380"/>
                </a:solidFill>
                <a:ea typeface="ＭＳ Ｐゴシック" charset="0"/>
              </a:rPr>
              <a:t>x</a:t>
            </a:r>
            <a:r>
              <a:rPr lang="en-US" baseline="-25000" dirty="0">
                <a:solidFill>
                  <a:srgbClr val="008380"/>
                </a:solidFill>
                <a:ea typeface="ＭＳ Ｐゴシック" charset="0"/>
              </a:rPr>
              <a:t>1</a:t>
            </a:r>
            <a:r>
              <a:rPr lang="en-US" dirty="0">
                <a:ea typeface="ＭＳ Ｐゴシック" charset="0"/>
              </a:rPr>
              <a:t>: price, </a:t>
            </a:r>
            <a:r>
              <a:rPr lang="en-US" i="1" dirty="0">
                <a:solidFill>
                  <a:srgbClr val="008380"/>
                </a:solidFill>
                <a:ea typeface="ＭＳ Ｐゴシック" charset="0"/>
              </a:rPr>
              <a:t>x</a:t>
            </a:r>
            <a:r>
              <a:rPr lang="en-US" baseline="-25000" dirty="0">
                <a:solidFill>
                  <a:srgbClr val="008380"/>
                </a:solidFill>
                <a:ea typeface="ＭＳ Ｐゴシック" charset="0"/>
              </a:rPr>
              <a:t>2</a:t>
            </a:r>
            <a:r>
              <a:rPr lang="en-US" dirty="0">
                <a:ea typeface="ＭＳ Ｐゴシック" charset="0"/>
              </a:rPr>
              <a:t>: engine power</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11</a:t>
            </a:fld>
            <a:endParaRPr lang="de-DE" dirty="0"/>
          </a:p>
        </p:txBody>
      </p:sp>
    </p:spTree>
    <p:extLst>
      <p:ext uri="{BB962C8B-B14F-4D97-AF65-F5344CB8AC3E}">
        <p14:creationId xmlns:p14="http://schemas.microsoft.com/office/powerpoint/2010/main" val="307996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92" y="1434482"/>
            <a:ext cx="4401301" cy="4010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sz="quarter"/>
          </p:nvPr>
        </p:nvSpPr>
        <p:spPr>
          <a:xfrm>
            <a:off x="457200" y="207233"/>
            <a:ext cx="8229600" cy="1371600"/>
          </a:xfrm>
        </p:spPr>
        <p:txBody>
          <a:bodyPr/>
          <a:lstStyle/>
          <a:p>
            <a:pPr eaLnBrk="1" hangingPunct="1"/>
            <a:r>
              <a:rPr lang="en-US">
                <a:latin typeface="+mn-lt"/>
                <a:ea typeface="ＭＳ Ｐゴシック" charset="0"/>
                <a:cs typeface="ＭＳ Ｐゴシック" charset="0"/>
              </a:rPr>
              <a:t>Training set X  </a:t>
            </a:r>
            <a:endParaRPr lang="en-US" i="0" dirty="0">
              <a:latin typeface="Lucida Calligraphy" charset="0"/>
              <a:ea typeface="ＭＳ Ｐゴシック" charset="0"/>
              <a:cs typeface="ＭＳ Ｐゴシック" charset="0"/>
            </a:endParaRPr>
          </a:p>
        </p:txBody>
      </p:sp>
      <p:sp>
        <p:nvSpPr>
          <p:cNvPr id="10" name="Foliennummernplatzhalter 1"/>
          <p:cNvSpPr>
            <a:spLocks noGrp="1"/>
          </p:cNvSpPr>
          <p:nvPr>
            <p:ph type="sldNum" sz="quarter" idx="4294967295"/>
          </p:nvPr>
        </p:nvSpPr>
        <p:spPr>
          <a:xfrm>
            <a:off x="7956550" y="6400800"/>
            <a:ext cx="1008063" cy="196850"/>
          </a:xfrm>
          <a:prstGeom prst="rect">
            <a:avLst/>
          </a:prstGeom>
        </p:spPr>
        <p:txBody>
          <a:bodyPr/>
          <a:lstStyle/>
          <a:p>
            <a:pPr>
              <a:defRPr/>
            </a:pPr>
            <a:fld id="{3459873F-0287-9A4B-A260-FE52D1F3913B}" type="slidenum">
              <a:rPr lang="de-DE"/>
              <a:pPr>
                <a:defRPr/>
              </a:pPr>
              <a:t>12</a:t>
            </a:fld>
            <a:endParaRPr lang="de-DE" dirty="0"/>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281950A4-4AFF-2849-8A18-624CB029A212}"/>
                  </a:ext>
                </a:extLst>
              </p:cNvPr>
              <p:cNvSpPr txBox="1"/>
              <p:nvPr/>
            </p:nvSpPr>
            <p:spPr>
              <a:xfrm>
                <a:off x="6527992" y="1652808"/>
                <a:ext cx="2060240" cy="43678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solidFill>
                            <a:schemeClr val="tx1"/>
                          </a:solidFill>
                          <a:latin typeface="Cambria Math" panose="02040503050406030204" pitchFamily="18" charset="0"/>
                        </a:rPr>
                        <m:t>𝑋</m:t>
                      </m:r>
                      <m:sSubSup>
                        <m:sSubSupPr>
                          <m:ctrlPr>
                            <a:rPr lang="de-DE" sz="2200" b="0" i="1" smtClean="0">
                              <a:solidFill>
                                <a:schemeClr val="tx1"/>
                              </a:solidFill>
                              <a:latin typeface="Cambria Math" panose="02040503050406030204" pitchFamily="18" charset="0"/>
                            </a:rPr>
                          </m:ctrlPr>
                        </m:sSubSupPr>
                        <m:e>
                          <m:r>
                            <a:rPr lang="de-DE" sz="2200" i="1">
                              <a:solidFill>
                                <a:schemeClr val="tx1"/>
                              </a:solidFill>
                              <a:latin typeface="Cambria Math" panose="02040503050406030204" pitchFamily="18" charset="0"/>
                            </a:rPr>
                            <m:t>={</m:t>
                          </m:r>
                          <m:r>
                            <a:rPr lang="de-DE" sz="2200" b="0" i="1" smtClean="0">
                              <a:solidFill>
                                <a:schemeClr val="tx1"/>
                              </a:solidFill>
                              <a:latin typeface="Cambria Math" panose="02040503050406030204" pitchFamily="18" charset="0"/>
                            </a:rPr>
                            <m:t> </m:t>
                          </m:r>
                          <m:d>
                            <m:dPr>
                              <m:ctrlPr>
                                <a:rPr lang="de-DE" sz="2200" b="0" i="1" smtClean="0">
                                  <a:solidFill>
                                    <a:schemeClr val="tx1"/>
                                  </a:solidFill>
                                  <a:latin typeface="Cambria Math" panose="02040503050406030204" pitchFamily="18" charset="0"/>
                                </a:rPr>
                              </m:ctrlPr>
                            </m:dPr>
                            <m:e>
                              <m:sSup>
                                <m:sSupPr>
                                  <m:ctrlPr>
                                    <a:rPr lang="de-DE" sz="2200" i="1">
                                      <a:solidFill>
                                        <a:schemeClr val="tx1"/>
                                      </a:solidFill>
                                      <a:latin typeface="Cambria Math" panose="02040503050406030204" pitchFamily="18" charset="0"/>
                                    </a:rPr>
                                  </m:ctrlPr>
                                </m:sSupPr>
                                <m:e>
                                  <m:r>
                                    <a:rPr lang="de-DE" sz="2200" i="1">
                                      <a:solidFill>
                                        <a:schemeClr val="tx1"/>
                                      </a:solidFill>
                                      <a:latin typeface="Cambria Math" panose="02040503050406030204" pitchFamily="18" charset="0"/>
                                    </a:rPr>
                                    <m:t>𝑥</m:t>
                                  </m:r>
                                </m:e>
                                <m:sup>
                                  <m:r>
                                    <a:rPr lang="de-DE" sz="2200" i="1">
                                      <a:solidFill>
                                        <a:schemeClr val="tx1"/>
                                      </a:solidFill>
                                      <a:latin typeface="Cambria Math" panose="02040503050406030204" pitchFamily="18" charset="0"/>
                                    </a:rPr>
                                    <m:t>𝑡</m:t>
                                  </m:r>
                                </m:sup>
                              </m:sSup>
                              <m:r>
                                <a:rPr lang="de-DE" sz="2200" i="1">
                                  <a:solidFill>
                                    <a:schemeClr val="tx1"/>
                                  </a:solidFill>
                                  <a:latin typeface="Cambria Math" panose="02040503050406030204" pitchFamily="18" charset="0"/>
                                </a:rPr>
                                <m:t>,</m:t>
                              </m:r>
                              <m:sSup>
                                <m:sSupPr>
                                  <m:ctrlPr>
                                    <a:rPr lang="de-DE" sz="2200" i="1">
                                      <a:solidFill>
                                        <a:schemeClr val="tx1"/>
                                      </a:solidFill>
                                      <a:latin typeface="Cambria Math" panose="02040503050406030204" pitchFamily="18" charset="0"/>
                                    </a:rPr>
                                  </m:ctrlPr>
                                </m:sSupPr>
                                <m:e>
                                  <m:r>
                                    <a:rPr lang="de-DE" sz="2200" b="0" i="1" smtClean="0">
                                      <a:solidFill>
                                        <a:schemeClr val="tx1"/>
                                      </a:solidFill>
                                      <a:latin typeface="Cambria Math" panose="02040503050406030204" pitchFamily="18" charset="0"/>
                                    </a:rPr>
                                    <m:t>𝑟</m:t>
                                  </m:r>
                                </m:e>
                                <m:sup>
                                  <m:r>
                                    <a:rPr lang="de-DE" sz="2200" i="1">
                                      <a:solidFill>
                                        <a:schemeClr val="tx1"/>
                                      </a:solidFill>
                                      <a:latin typeface="Cambria Math" panose="02040503050406030204" pitchFamily="18" charset="0"/>
                                    </a:rPr>
                                    <m:t>𝑡</m:t>
                                  </m:r>
                                </m:sup>
                              </m:sSup>
                            </m:e>
                          </m:d>
                          <m:r>
                            <a:rPr lang="de-DE" sz="2200" b="0" i="1" smtClean="0">
                              <a:solidFill>
                                <a:schemeClr val="tx1"/>
                              </a:solidFill>
                              <a:latin typeface="Cambria Math" panose="02040503050406030204" pitchFamily="18" charset="0"/>
                            </a:rPr>
                            <m:t> </m:t>
                          </m:r>
                          <m:r>
                            <a:rPr lang="de-DE" sz="2200" i="1">
                              <a:solidFill>
                                <a:schemeClr val="tx1"/>
                              </a:solidFill>
                              <a:latin typeface="Cambria Math" panose="02040503050406030204" pitchFamily="18" charset="0"/>
                            </a:rPr>
                            <m:t>}</m:t>
                          </m:r>
                        </m:e>
                        <m:sub>
                          <m:r>
                            <a:rPr lang="de-DE" sz="2200" b="0" i="1" smtClean="0">
                              <a:solidFill>
                                <a:schemeClr val="tx1"/>
                              </a:solidFill>
                              <a:latin typeface="Cambria Math" panose="02040503050406030204" pitchFamily="18" charset="0"/>
                            </a:rPr>
                            <m:t>𝑡</m:t>
                          </m:r>
                          <m:r>
                            <a:rPr lang="de-DE" sz="2200" b="0" i="1" smtClean="0">
                              <a:solidFill>
                                <a:schemeClr val="tx1"/>
                              </a:solidFill>
                              <a:latin typeface="Cambria Math" panose="02040503050406030204" pitchFamily="18" charset="0"/>
                            </a:rPr>
                            <m:t>=1</m:t>
                          </m:r>
                        </m:sub>
                        <m:sup>
                          <m:r>
                            <a:rPr lang="de-DE" sz="2200" b="0" i="1" smtClean="0">
                              <a:solidFill>
                                <a:schemeClr val="tx1"/>
                              </a:solidFill>
                              <a:latin typeface="Cambria Math" panose="02040503050406030204" pitchFamily="18" charset="0"/>
                            </a:rPr>
                            <m:t>𝑁</m:t>
                          </m:r>
                        </m:sup>
                      </m:sSubSup>
                    </m:oMath>
                  </m:oMathPara>
                </a14:m>
                <a:endParaRPr lang="de-DE" sz="2200" dirty="0">
                  <a:solidFill>
                    <a:schemeClr val="tx1"/>
                  </a:solidFill>
                </a:endParaRPr>
              </a:p>
            </p:txBody>
          </p:sp>
        </mc:Choice>
        <mc:Fallback xmlns="">
          <p:sp>
            <p:nvSpPr>
              <p:cNvPr id="4" name="Textfeld 3">
                <a:extLst>
                  <a:ext uri="{FF2B5EF4-FFF2-40B4-BE49-F238E27FC236}">
                    <a16:creationId xmlns:a16="http://schemas.microsoft.com/office/drawing/2014/main" id="{281950A4-4AFF-2849-8A18-624CB029A212}"/>
                  </a:ext>
                </a:extLst>
              </p:cNvPr>
              <p:cNvSpPr txBox="1">
                <a:spLocks noRot="1" noChangeAspect="1" noMove="1" noResize="1" noEditPoints="1" noAdjustHandles="1" noChangeArrowheads="1" noChangeShapeType="1" noTextEdit="1"/>
              </p:cNvSpPr>
              <p:nvPr/>
            </p:nvSpPr>
            <p:spPr>
              <a:xfrm>
                <a:off x="6527992" y="1652808"/>
                <a:ext cx="2060240" cy="436786"/>
              </a:xfrm>
              <a:prstGeom prst="rect">
                <a:avLst/>
              </a:prstGeom>
              <a:blipFill>
                <a:blip r:embed="rId4"/>
                <a:stretch>
                  <a:fillRect l="-613" r="-10429" b="-17143"/>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69FB6042-480F-6548-A0D1-D923117D0B5D}"/>
                  </a:ext>
                </a:extLst>
              </p:cNvPr>
              <p:cNvSpPr txBox="1"/>
              <p:nvPr/>
            </p:nvSpPr>
            <p:spPr>
              <a:xfrm>
                <a:off x="5567990" y="2674901"/>
                <a:ext cx="2826928" cy="847540"/>
              </a:xfrm>
              <a:prstGeom prst="rect">
                <a:avLst/>
              </a:prstGeom>
              <a:noFill/>
            </p:spPr>
            <p:txBody>
              <a:bodyPr wrap="none" rtlCol="0">
                <a:spAutoFit/>
              </a:bodyPr>
              <a:lstStyle/>
              <a:p>
                <a:r>
                  <a:rPr lang="de-DE" sz="2200" dirty="0"/>
                  <a:t>r</a:t>
                </a:r>
                <a14:m>
                  <m:oMath xmlns:m="http://schemas.openxmlformats.org/officeDocument/2006/math">
                    <m:r>
                      <a:rPr lang="de-DE" sz="2200" i="1" smtClean="0">
                        <a:solidFill>
                          <a:schemeClr val="tx1"/>
                        </a:solidFill>
                        <a:latin typeface="Cambria Math" panose="02040503050406030204" pitchFamily="18" charset="0"/>
                      </a:rPr>
                      <m:t>=</m:t>
                    </m:r>
                    <m:d>
                      <m:dPr>
                        <m:begChr m:val="{"/>
                        <m:endChr m:val=""/>
                        <m:ctrlPr>
                          <a:rPr lang="de-DE" sz="2200" i="1" smtClean="0">
                            <a:solidFill>
                              <a:schemeClr val="tx1"/>
                            </a:solidFill>
                            <a:latin typeface="Cambria Math" panose="02040503050406030204" pitchFamily="18" charset="0"/>
                          </a:rPr>
                        </m:ctrlPr>
                      </m:dPr>
                      <m:e>
                        <m:eqArr>
                          <m:eqArrPr>
                            <m:ctrlPr>
                              <a:rPr lang="de-DE" sz="2200" i="1" smtClean="0">
                                <a:solidFill>
                                  <a:schemeClr val="tx1"/>
                                </a:solidFill>
                                <a:latin typeface="Cambria Math" panose="02040503050406030204" pitchFamily="18" charset="0"/>
                              </a:rPr>
                            </m:ctrlPr>
                          </m:eqArrPr>
                          <m:e>
                            <m:r>
                              <a:rPr lang="de-DE" sz="2200" b="0" i="1" smtClean="0">
                                <a:solidFill>
                                  <a:schemeClr val="tx1"/>
                                </a:solidFill>
                                <a:latin typeface="Cambria Math" panose="02040503050406030204" pitchFamily="18" charset="0"/>
                              </a:rPr>
                              <m:t>1,</m:t>
                            </m:r>
                            <m:r>
                              <a:rPr lang="de-DE" sz="2200" i="1" smtClean="0">
                                <a:solidFill>
                                  <a:schemeClr val="tx1"/>
                                </a:solidFill>
                                <a:latin typeface="Cambria Math" panose="02040503050406030204" pitchFamily="18" charset="0"/>
                              </a:rPr>
                              <m:t>  </m:t>
                            </m:r>
                            <m:r>
                              <a:rPr lang="de-DE" sz="2200" i="1" smtClean="0">
                                <a:solidFill>
                                  <a:schemeClr val="tx1"/>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𝑖𝑠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𝑝𝑜𝑠𝑖𝑡𝑖𝑣𝑒</m:t>
                            </m:r>
                          </m:e>
                          <m:e>
                            <m:r>
                              <a:rPr lang="de-DE" sz="2200" i="1" smtClean="0">
                                <a:solidFill>
                                  <a:schemeClr val="tx1"/>
                                </a:solidFill>
                                <a:latin typeface="Cambria Math" panose="02040503050406030204" pitchFamily="18" charset="0"/>
                              </a:rPr>
                              <m:t>&amp;</m:t>
                            </m:r>
                            <m:r>
                              <a:rPr lang="de-DE" sz="2200" b="0" i="1" smtClean="0">
                                <a:solidFill>
                                  <a:schemeClr val="tx1"/>
                                </a:solidFill>
                                <a:latin typeface="Cambria Math" panose="02040503050406030204" pitchFamily="18" charset="0"/>
                              </a:rPr>
                              <m:t>  0</m:t>
                            </m:r>
                            <m:r>
                              <a:rPr lang="de-DE" sz="2200" i="1" smtClean="0">
                                <a:solidFill>
                                  <a:schemeClr val="tx1"/>
                                </a:solidFill>
                                <a:latin typeface="Cambria Math" panose="02040503050406030204" pitchFamily="18" charset="0"/>
                              </a:rPr>
                              <m:t>,  </m:t>
                            </m:r>
                            <m:r>
                              <a:rPr lang="de-DE" sz="2200" i="1" smtClean="0">
                                <a:solidFill>
                                  <a:schemeClr val="tx1"/>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𝑖𝑠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𝑛𝑒𝑔𝑎𝑡𝑖𝑣𝑒</m:t>
                            </m:r>
                          </m:e>
                        </m:eqArr>
                      </m:e>
                    </m:d>
                  </m:oMath>
                </a14:m>
                <a:endParaRPr lang="de-DE" sz="2200" dirty="0">
                  <a:solidFill>
                    <a:schemeClr val="tx1"/>
                  </a:solidFill>
                </a:endParaRPr>
              </a:p>
            </p:txBody>
          </p:sp>
        </mc:Choice>
        <mc:Fallback xmlns="">
          <p:sp>
            <p:nvSpPr>
              <p:cNvPr id="7" name="Textfeld 6">
                <a:extLst>
                  <a:ext uri="{FF2B5EF4-FFF2-40B4-BE49-F238E27FC236}">
                    <a16:creationId xmlns:a16="http://schemas.microsoft.com/office/drawing/2014/main" id="{69FB6042-480F-6548-A0D1-D923117D0B5D}"/>
                  </a:ext>
                </a:extLst>
              </p:cNvPr>
              <p:cNvSpPr txBox="1">
                <a:spLocks noRot="1" noChangeAspect="1" noMove="1" noResize="1" noEditPoints="1" noAdjustHandles="1" noChangeArrowheads="1" noChangeShapeType="1" noTextEdit="1"/>
              </p:cNvSpPr>
              <p:nvPr/>
            </p:nvSpPr>
            <p:spPr>
              <a:xfrm>
                <a:off x="5567990" y="2674901"/>
                <a:ext cx="2826928" cy="847540"/>
              </a:xfrm>
              <a:prstGeom prst="rect">
                <a:avLst/>
              </a:prstGeom>
              <a:blipFill>
                <a:blip r:embed="rId5"/>
                <a:stretch>
                  <a:fillRect l="-34081" t="-197059" b="-28235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3F4398AC-93ED-D24A-971A-3087BDABC57B}"/>
                  </a:ext>
                </a:extLst>
              </p:cNvPr>
              <p:cNvSpPr txBox="1"/>
              <p:nvPr/>
            </p:nvSpPr>
            <p:spPr>
              <a:xfrm>
                <a:off x="6507420" y="4023137"/>
                <a:ext cx="206024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solidFill>
                            <a:schemeClr val="tx1"/>
                          </a:solidFill>
                          <a:latin typeface="Cambria Math" panose="02040503050406030204" pitchFamily="18" charset="0"/>
                        </a:rPr>
                        <m:t>𝑥</m:t>
                      </m:r>
                      <m:r>
                        <a:rPr lang="de-DE" sz="2200" b="0" i="1" smtClean="0">
                          <a:solidFill>
                            <a:schemeClr val="tx1"/>
                          </a:solidFill>
                          <a:latin typeface="Cambria Math" panose="02040503050406030204" pitchFamily="18" charset="0"/>
                        </a:rPr>
                        <m:t>=</m:t>
                      </m:r>
                      <m:sSub>
                        <m:sSubPr>
                          <m:ctrlPr>
                            <a:rPr lang="de-DE" sz="2200" i="1" dirty="0" smtClean="0">
                              <a:solidFill>
                                <a:schemeClr val="tx1"/>
                              </a:solidFill>
                              <a:latin typeface="Cambria Math" panose="02040503050406030204" pitchFamily="18" charset="0"/>
                            </a:rPr>
                          </m:ctrlPr>
                        </m:sSubPr>
                        <m:e>
                          <m:r>
                            <a:rPr lang="de-DE" sz="2200" b="0" i="1" dirty="0" smtClean="0">
                              <a:solidFill>
                                <a:schemeClr val="tx1"/>
                              </a:solidFill>
                              <a:latin typeface="Cambria Math" panose="02040503050406030204" pitchFamily="18" charset="0"/>
                            </a:rPr>
                            <m:t>(</m:t>
                          </m:r>
                          <m:r>
                            <a:rPr lang="de-DE" sz="2200" b="0" i="1" dirty="0" smtClean="0">
                              <a:solidFill>
                                <a:schemeClr val="tx1"/>
                              </a:solidFill>
                              <a:latin typeface="Cambria Math" panose="02040503050406030204" pitchFamily="18" charset="0"/>
                            </a:rPr>
                            <m:t>𝑥</m:t>
                          </m:r>
                        </m:e>
                        <m:sub>
                          <m:r>
                            <a:rPr lang="de-DE" sz="2200" b="0" i="1" dirty="0" smtClean="0">
                              <a:solidFill>
                                <a:schemeClr val="tx1"/>
                              </a:solidFill>
                              <a:latin typeface="Cambria Math" panose="02040503050406030204" pitchFamily="18" charset="0"/>
                            </a:rPr>
                            <m:t>1</m:t>
                          </m:r>
                        </m:sub>
                      </m:sSub>
                      <m:r>
                        <a:rPr lang="de-DE" sz="2200" b="0" i="1" dirty="0" smtClean="0">
                          <a:solidFill>
                            <a:schemeClr val="tx1"/>
                          </a:solidFill>
                          <a:latin typeface="Cambria Math" panose="02040503050406030204" pitchFamily="18" charset="0"/>
                        </a:rPr>
                        <m:t>,</m:t>
                      </m:r>
                      <m:sSub>
                        <m:sSubPr>
                          <m:ctrlPr>
                            <a:rPr lang="de-DE" sz="2200" i="1" dirty="0" smtClean="0">
                              <a:solidFill>
                                <a:schemeClr val="tx1"/>
                              </a:solidFill>
                              <a:latin typeface="Cambria Math" panose="02040503050406030204" pitchFamily="18" charset="0"/>
                            </a:rPr>
                          </m:ctrlPr>
                        </m:sSubPr>
                        <m:e>
                          <m:r>
                            <a:rPr lang="de-DE" sz="2200" i="1" dirty="0">
                              <a:solidFill>
                                <a:schemeClr val="tx1"/>
                              </a:solidFill>
                              <a:latin typeface="Cambria Math" panose="02040503050406030204" pitchFamily="18" charset="0"/>
                            </a:rPr>
                            <m:t>𝑥</m:t>
                          </m:r>
                        </m:e>
                        <m:sub>
                          <m:r>
                            <a:rPr lang="de-DE" sz="2200" b="0" i="1" dirty="0" smtClean="0">
                              <a:solidFill>
                                <a:schemeClr val="tx1"/>
                              </a:solidFill>
                              <a:latin typeface="Cambria Math" panose="02040503050406030204" pitchFamily="18" charset="0"/>
                            </a:rPr>
                            <m:t>2</m:t>
                          </m:r>
                        </m:sub>
                      </m:sSub>
                      <m:r>
                        <a:rPr lang="de-DE" sz="2200" b="0" i="1" dirty="0" smtClean="0">
                          <a:solidFill>
                            <a:schemeClr val="tx1"/>
                          </a:solidFill>
                          <a:latin typeface="Cambria Math" panose="02040503050406030204" pitchFamily="18" charset="0"/>
                        </a:rPr>
                        <m:t>)</m:t>
                      </m:r>
                    </m:oMath>
                  </m:oMathPara>
                </a14:m>
                <a:endParaRPr lang="de-DE" sz="2200" dirty="0">
                  <a:solidFill>
                    <a:schemeClr val="tx1"/>
                  </a:solidFill>
                </a:endParaRPr>
              </a:p>
            </p:txBody>
          </p:sp>
        </mc:Choice>
        <mc:Fallback xmlns="">
          <p:sp>
            <p:nvSpPr>
              <p:cNvPr id="16" name="Textfeld 15">
                <a:extLst>
                  <a:ext uri="{FF2B5EF4-FFF2-40B4-BE49-F238E27FC236}">
                    <a16:creationId xmlns:a16="http://schemas.microsoft.com/office/drawing/2014/main" id="{3F4398AC-93ED-D24A-971A-3087BDABC57B}"/>
                  </a:ext>
                </a:extLst>
              </p:cNvPr>
              <p:cNvSpPr txBox="1">
                <a:spLocks noRot="1" noChangeAspect="1" noMove="1" noResize="1" noEditPoints="1" noAdjustHandles="1" noChangeArrowheads="1" noChangeShapeType="1" noTextEdit="1"/>
              </p:cNvSpPr>
              <p:nvPr/>
            </p:nvSpPr>
            <p:spPr>
              <a:xfrm>
                <a:off x="6507420" y="4023137"/>
                <a:ext cx="2060240" cy="430887"/>
              </a:xfrm>
              <a:prstGeom prst="rect">
                <a:avLst/>
              </a:prstGeom>
              <a:blipFill>
                <a:blip r:embed="rId6"/>
                <a:stretch>
                  <a:fillRect b="-20000"/>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F871B69A-557E-234B-92D6-4767A25DD4AB}"/>
              </a:ext>
            </a:extLst>
          </p:cNvPr>
          <p:cNvSpPr txBox="1"/>
          <p:nvPr/>
        </p:nvSpPr>
        <p:spPr>
          <a:xfrm>
            <a:off x="4601059" y="1626204"/>
            <a:ext cx="1055097" cy="646331"/>
          </a:xfrm>
          <a:prstGeom prst="rect">
            <a:avLst/>
          </a:prstGeom>
          <a:noFill/>
        </p:spPr>
        <p:txBody>
          <a:bodyPr wrap="none" rtlCol="0">
            <a:spAutoFit/>
          </a:bodyPr>
          <a:lstStyle/>
          <a:p>
            <a:r>
              <a:rPr lang="de-DE" dirty="0" err="1"/>
              <a:t>Labelled</a:t>
            </a:r>
            <a:r>
              <a:rPr lang="de-DE" dirty="0"/>
              <a:t> </a:t>
            </a:r>
          </a:p>
          <a:p>
            <a:r>
              <a:rPr lang="de-DE" dirty="0"/>
              <a:t>Data</a:t>
            </a:r>
          </a:p>
        </p:txBody>
      </p:sp>
      <p:sp>
        <p:nvSpPr>
          <p:cNvPr id="3" name="Textfeld 2">
            <a:extLst>
              <a:ext uri="{FF2B5EF4-FFF2-40B4-BE49-F238E27FC236}">
                <a16:creationId xmlns:a16="http://schemas.microsoft.com/office/drawing/2014/main" id="{120BB520-8B97-8A46-8C8A-032C3EB4B8DF}"/>
              </a:ext>
            </a:extLst>
          </p:cNvPr>
          <p:cNvSpPr txBox="1"/>
          <p:nvPr/>
        </p:nvSpPr>
        <p:spPr>
          <a:xfrm>
            <a:off x="4572000" y="2915262"/>
            <a:ext cx="797013" cy="369332"/>
          </a:xfrm>
          <a:prstGeom prst="rect">
            <a:avLst/>
          </a:prstGeom>
          <a:noFill/>
        </p:spPr>
        <p:txBody>
          <a:bodyPr wrap="none" rtlCol="0">
            <a:spAutoFit/>
          </a:bodyPr>
          <a:lstStyle/>
          <a:p>
            <a:r>
              <a:rPr lang="de-DE" dirty="0"/>
              <a:t>Labels</a:t>
            </a:r>
          </a:p>
        </p:txBody>
      </p:sp>
      <p:sp>
        <p:nvSpPr>
          <p:cNvPr id="5" name="Textfeld 4">
            <a:extLst>
              <a:ext uri="{FF2B5EF4-FFF2-40B4-BE49-F238E27FC236}">
                <a16:creationId xmlns:a16="http://schemas.microsoft.com/office/drawing/2014/main" id="{91CF5C12-2320-1F4D-B631-3C2CC84E0987}"/>
              </a:ext>
            </a:extLst>
          </p:cNvPr>
          <p:cNvSpPr txBox="1"/>
          <p:nvPr/>
        </p:nvSpPr>
        <p:spPr>
          <a:xfrm>
            <a:off x="4601059" y="4023137"/>
            <a:ext cx="966931" cy="646331"/>
          </a:xfrm>
          <a:prstGeom prst="rect">
            <a:avLst/>
          </a:prstGeom>
          <a:noFill/>
        </p:spPr>
        <p:txBody>
          <a:bodyPr wrap="none" rtlCol="0">
            <a:spAutoFit/>
          </a:bodyPr>
          <a:lstStyle/>
          <a:p>
            <a:r>
              <a:rPr lang="de-DE" dirty="0"/>
              <a:t>Feature </a:t>
            </a:r>
          </a:p>
          <a:p>
            <a:r>
              <a:rPr lang="de-DE" dirty="0" err="1"/>
              <a:t>vector</a:t>
            </a:r>
            <a:endParaRPr lang="de-DE" dirty="0"/>
          </a:p>
        </p:txBody>
      </p:sp>
      <p:sp>
        <p:nvSpPr>
          <p:cNvPr id="11" name="Abgerundetes Rechteck 10">
            <a:extLst>
              <a:ext uri="{FF2B5EF4-FFF2-40B4-BE49-F238E27FC236}">
                <a16:creationId xmlns:a16="http://schemas.microsoft.com/office/drawing/2014/main" id="{D8AC1B90-AFF2-3B43-9280-663DF5D9D811}"/>
              </a:ext>
            </a:extLst>
          </p:cNvPr>
          <p:cNvSpPr/>
          <p:nvPr/>
        </p:nvSpPr>
        <p:spPr>
          <a:xfrm>
            <a:off x="4354779" y="1434482"/>
            <a:ext cx="4551600" cy="3434678"/>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210280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5288" y="188913"/>
            <a:ext cx="8229600" cy="936625"/>
          </a:xfrm>
        </p:spPr>
        <p:txBody>
          <a:bodyPr/>
          <a:lstStyle/>
          <a:p>
            <a:pPr eaLnBrk="1" hangingPunct="1"/>
            <a:r>
              <a:rPr lang="en-US">
                <a:latin typeface="+mn-lt"/>
                <a:ea typeface="ＭＳ Ｐゴシック" charset="0"/>
                <a:cs typeface="ＭＳ Ｐゴシック" charset="0"/>
              </a:rPr>
              <a:t>Class </a:t>
            </a:r>
            <a:r>
              <a:rPr lang="en-US" i="0">
                <a:latin typeface="+mn-lt"/>
                <a:ea typeface="ＭＳ Ｐゴシック" charset="0"/>
                <a:cs typeface="ＭＳ Ｐゴシック" charset="0"/>
              </a:rPr>
              <a:t>C</a:t>
            </a:r>
          </a:p>
        </p:txBody>
      </p:sp>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 y="1098719"/>
            <a:ext cx="54006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13</a:t>
            </a:fld>
            <a:endParaRPr lang="de-DE" dirty="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335B31EC-9D9A-CD41-A7CD-143686F66B75}"/>
                  </a:ext>
                </a:extLst>
              </p:cNvPr>
              <p:cNvSpPr txBox="1"/>
              <p:nvPr/>
            </p:nvSpPr>
            <p:spPr>
              <a:xfrm>
                <a:off x="1691680" y="1133534"/>
                <a:ext cx="6624736" cy="430887"/>
              </a:xfrm>
              <a:prstGeom prst="rect">
                <a:avLst/>
              </a:prstGeom>
              <a:noFill/>
            </p:spPr>
            <p:txBody>
              <a:bodyPr wrap="square" rtlCol="0">
                <a:spAutoFit/>
              </a:bodyPr>
              <a:lstStyle/>
              <a:p>
                <a14:m>
                  <m:oMath xmlns:m="http://schemas.openxmlformats.org/officeDocument/2006/math">
                    <m:sSub>
                      <m:sSubPr>
                        <m:ctrlPr>
                          <a:rPr lang="de-DE" sz="2200" i="1" dirty="0" smtClean="0">
                            <a:solidFill>
                              <a:srgbClr val="3C8C93"/>
                            </a:solidFill>
                            <a:latin typeface="Cambria Math" panose="02040503050406030204" pitchFamily="18" charset="0"/>
                          </a:rPr>
                        </m:ctrlPr>
                      </m:sSubPr>
                      <m:e>
                        <m:r>
                          <a:rPr lang="de-DE" sz="2200" b="0" i="1" dirty="0" smtClean="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𝑝</m:t>
                        </m:r>
                      </m:e>
                      <m:sub>
                        <m:r>
                          <a:rPr lang="de-DE" sz="2200" b="0" i="1" dirty="0" smtClean="0">
                            <a:solidFill>
                              <a:srgbClr val="3C8C93"/>
                            </a:solidFill>
                            <a:latin typeface="Cambria Math" panose="02040503050406030204" pitchFamily="18" charset="0"/>
                          </a:rPr>
                          <m:t>1</m:t>
                        </m:r>
                      </m:sub>
                    </m:sSub>
                    <m:r>
                      <a:rPr lang="de-DE" sz="2200" b="0" i="1" dirty="0" smtClean="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𝑝𝑟𝑖𝑐𝑒</m:t>
                    </m:r>
                    <m:r>
                      <a:rPr lang="de-DE" sz="2200" b="0" i="1" dirty="0" smtClean="0">
                        <a:solidFill>
                          <a:srgbClr val="3C8C93"/>
                        </a:solidFill>
                        <a:latin typeface="Cambria Math" panose="02040503050406030204" pitchFamily="18" charset="0"/>
                      </a:rPr>
                      <m:t>≤</m:t>
                    </m:r>
                    <m:sSub>
                      <m:sSubPr>
                        <m:ctrlPr>
                          <a:rPr lang="de-DE" sz="2200" i="1" dirty="0" smtClean="0">
                            <a:solidFill>
                              <a:srgbClr val="3C8C93"/>
                            </a:solidFill>
                            <a:latin typeface="Cambria Math" panose="02040503050406030204" pitchFamily="18" charset="0"/>
                          </a:rPr>
                        </m:ctrlPr>
                      </m:sSubPr>
                      <m:e>
                        <m:r>
                          <a:rPr lang="de-DE" sz="2200" i="1" dirty="0">
                            <a:solidFill>
                              <a:srgbClr val="3C8C93"/>
                            </a:solidFill>
                            <a:latin typeface="Cambria Math" panose="02040503050406030204" pitchFamily="18" charset="0"/>
                          </a:rPr>
                          <m:t>𝑝</m:t>
                        </m:r>
                      </m:e>
                      <m:sub>
                        <m:r>
                          <a:rPr lang="de-DE" sz="2200" b="0" i="1" dirty="0" smtClean="0">
                            <a:solidFill>
                              <a:srgbClr val="3C8C93"/>
                            </a:solidFill>
                            <a:latin typeface="Cambria Math" panose="02040503050406030204" pitchFamily="18" charset="0"/>
                          </a:rPr>
                          <m:t>2</m:t>
                        </m:r>
                      </m:sub>
                    </m:sSub>
                    <m:r>
                      <a:rPr lang="de-DE" sz="2200" b="0" i="1" dirty="0" smtClean="0">
                        <a:solidFill>
                          <a:srgbClr val="3C8C93"/>
                        </a:solidFill>
                        <a:latin typeface="Cambria Math" panose="02040503050406030204" pitchFamily="18" charset="0"/>
                      </a:rPr>
                      <m:t>)    </m:t>
                    </m:r>
                    <m:r>
                      <a:rPr lang="de-DE" sz="2200" b="0" i="1" dirty="0" smtClean="0">
                        <a:solidFill>
                          <a:srgbClr val="3C8C93"/>
                        </a:solidFill>
                        <a:latin typeface="Cambria Math" panose="02040503050406030204" pitchFamily="18" charset="0"/>
                      </a:rPr>
                      <m:t>𝐴𝑁𝐷</m:t>
                    </m:r>
                    <m:sSub>
                      <m:sSubPr>
                        <m:ctrlPr>
                          <a:rPr lang="de-DE" sz="2200" i="1" dirty="0">
                            <a:solidFill>
                              <a:srgbClr val="3C8C93"/>
                            </a:solidFill>
                            <a:latin typeface="Cambria Math" panose="02040503050406030204" pitchFamily="18" charset="0"/>
                          </a:rPr>
                        </m:ctrlPr>
                      </m:sSubPr>
                      <m:e>
                        <m:r>
                          <a:rPr lang="de-DE" sz="2200" b="0" i="1" dirty="0" smtClean="0">
                            <a:solidFill>
                              <a:srgbClr val="3C8C93"/>
                            </a:solidFill>
                            <a:latin typeface="Cambria Math" panose="02040503050406030204" pitchFamily="18" charset="0"/>
                          </a:rPr>
                          <m:t>   </m:t>
                        </m:r>
                        <m:r>
                          <a:rPr lang="de-DE" sz="2200" i="1" dirty="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𝑒</m:t>
                        </m:r>
                      </m:e>
                      <m:sub>
                        <m:r>
                          <a:rPr lang="de-DE" sz="2200" i="1" dirty="0">
                            <a:solidFill>
                              <a:srgbClr val="3C8C93"/>
                            </a:solidFill>
                            <a:latin typeface="Cambria Math" panose="02040503050406030204" pitchFamily="18" charset="0"/>
                          </a:rPr>
                          <m:t>1</m:t>
                        </m:r>
                      </m:sub>
                    </m:sSub>
                    <m:r>
                      <a:rPr lang="de-DE" sz="2200" i="1" dirty="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𝑒𝑛𝑔𝑖𝑛𝑒</m:t>
                    </m:r>
                    <m:r>
                      <a:rPr lang="de-DE" sz="2200" b="0" i="1" dirty="0" smtClean="0">
                        <a:solidFill>
                          <a:srgbClr val="3C8C93"/>
                        </a:solidFill>
                        <a:latin typeface="Cambria Math" panose="02040503050406030204" pitchFamily="18" charset="0"/>
                      </a:rPr>
                      <m:t> </m:t>
                    </m:r>
                    <m:r>
                      <a:rPr lang="de-DE" sz="2200" b="0" i="1" dirty="0" smtClean="0">
                        <a:solidFill>
                          <a:srgbClr val="3C8C93"/>
                        </a:solidFill>
                        <a:latin typeface="Cambria Math" panose="02040503050406030204" pitchFamily="18" charset="0"/>
                      </a:rPr>
                      <m:t>𝑝𝑜𝑤𝑒𝑟</m:t>
                    </m:r>
                    <m:r>
                      <a:rPr lang="de-DE" sz="2200" i="1" dirty="0">
                        <a:solidFill>
                          <a:srgbClr val="3C8C93"/>
                        </a:solidFill>
                        <a:latin typeface="Cambria Math" panose="02040503050406030204" pitchFamily="18" charset="0"/>
                      </a:rPr>
                      <m:t>≤</m:t>
                    </m:r>
                    <m:sSub>
                      <m:sSubPr>
                        <m:ctrlPr>
                          <a:rPr lang="de-DE" sz="2200" i="1" dirty="0" smtClean="0">
                            <a:solidFill>
                              <a:srgbClr val="3C8C93"/>
                            </a:solidFill>
                            <a:latin typeface="Cambria Math" panose="02040503050406030204" pitchFamily="18" charset="0"/>
                          </a:rPr>
                        </m:ctrlPr>
                      </m:sSubPr>
                      <m:e>
                        <m:r>
                          <a:rPr lang="de-DE" sz="2200" b="0" i="1" dirty="0" smtClean="0">
                            <a:solidFill>
                              <a:srgbClr val="3C8C93"/>
                            </a:solidFill>
                            <a:latin typeface="Cambria Math" panose="02040503050406030204" pitchFamily="18" charset="0"/>
                          </a:rPr>
                          <m:t>𝑒</m:t>
                        </m:r>
                      </m:e>
                      <m:sub>
                        <m:r>
                          <a:rPr lang="de-DE" sz="2200" i="1" dirty="0">
                            <a:solidFill>
                              <a:srgbClr val="3C8C93"/>
                            </a:solidFill>
                            <a:latin typeface="Cambria Math" panose="02040503050406030204" pitchFamily="18" charset="0"/>
                          </a:rPr>
                          <m:t>2</m:t>
                        </m:r>
                      </m:sub>
                    </m:sSub>
                  </m:oMath>
                </a14:m>
                <a:r>
                  <a:rPr lang="de-DE" sz="2200" dirty="0">
                    <a:solidFill>
                      <a:srgbClr val="3C8C93"/>
                    </a:solidFill>
                  </a:rPr>
                  <a:t>)</a:t>
                </a:r>
              </a:p>
            </p:txBody>
          </p:sp>
        </mc:Choice>
        <mc:Fallback xmlns="">
          <p:sp>
            <p:nvSpPr>
              <p:cNvPr id="7" name="Textfeld 6">
                <a:extLst>
                  <a:ext uri="{FF2B5EF4-FFF2-40B4-BE49-F238E27FC236}">
                    <a16:creationId xmlns:a16="http://schemas.microsoft.com/office/drawing/2014/main" id="{335B31EC-9D9A-CD41-A7CD-143686F66B75}"/>
                  </a:ext>
                </a:extLst>
              </p:cNvPr>
              <p:cNvSpPr txBox="1">
                <a:spLocks noRot="1" noChangeAspect="1" noMove="1" noResize="1" noEditPoints="1" noAdjustHandles="1" noChangeArrowheads="1" noChangeShapeType="1" noTextEdit="1"/>
              </p:cNvSpPr>
              <p:nvPr/>
            </p:nvSpPr>
            <p:spPr>
              <a:xfrm>
                <a:off x="1691680" y="1133534"/>
                <a:ext cx="6624736" cy="430887"/>
              </a:xfrm>
              <a:prstGeom prst="rect">
                <a:avLst/>
              </a:prstGeom>
              <a:blipFill>
                <a:blip r:embed="rId4"/>
                <a:stretch>
                  <a:fillRect l="-766" t="-11429" b="-25714"/>
                </a:stretch>
              </a:blipFill>
            </p:spPr>
            <p:txBody>
              <a:bodyPr/>
              <a:lstStyle/>
              <a:p>
                <a:r>
                  <a:rPr lang="de-DE">
                    <a:noFill/>
                  </a:rPr>
                  <a:t> </a:t>
                </a:r>
              </a:p>
            </p:txBody>
          </p:sp>
        </mc:Fallback>
      </mc:AlternateContent>
    </p:spTree>
    <p:extLst>
      <p:ext uri="{BB962C8B-B14F-4D97-AF65-F5344CB8AC3E}">
        <p14:creationId xmlns:p14="http://schemas.microsoft.com/office/powerpoint/2010/main" val="333912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5" y="1843969"/>
            <a:ext cx="5407038" cy="4302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title"/>
          </p:nvPr>
        </p:nvSpPr>
        <p:spPr>
          <a:xfrm>
            <a:off x="468313" y="188640"/>
            <a:ext cx="8229600" cy="503238"/>
          </a:xfrm>
        </p:spPr>
        <p:txBody>
          <a:bodyPr/>
          <a:lstStyle/>
          <a:p>
            <a:pPr eaLnBrk="1" hangingPunct="1"/>
            <a:r>
              <a:rPr lang="en-US" dirty="0">
                <a:latin typeface="+mn-lt"/>
                <a:ea typeface="ＭＳ Ｐゴシック" charset="0"/>
                <a:cs typeface="ＭＳ Ｐゴシック" charset="0"/>
              </a:rPr>
              <a:t>Hypothesis class H</a:t>
            </a:r>
            <a:endParaRPr lang="en-US" i="0" dirty="0">
              <a:latin typeface="Lucida Calligraphy"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9F6944E0-4CF9-444D-93A1-8E319AEF0356}"/>
                  </a:ext>
                </a:extLst>
              </p:cNvPr>
              <p:cNvSpPr txBox="1"/>
              <p:nvPr/>
            </p:nvSpPr>
            <p:spPr>
              <a:xfrm>
                <a:off x="3250655" y="1508504"/>
                <a:ext cx="6008761" cy="847540"/>
              </a:xfrm>
              <a:prstGeom prst="rect">
                <a:avLst/>
              </a:prstGeom>
              <a:noFill/>
            </p:spPr>
            <p:txBody>
              <a:bodyPr wrap="none" rtlCol="0">
                <a:spAutoFit/>
              </a:bodyPr>
              <a:lstStyle/>
              <a:p>
                <a14:m>
                  <m:oMath xmlns:m="http://schemas.openxmlformats.org/officeDocument/2006/math">
                    <m:sSub>
                      <m:sSubPr>
                        <m:ctrlPr>
                          <a:rPr lang="de-DE" sz="2200" i="1" smtClean="0">
                            <a:solidFill>
                              <a:schemeClr val="tx1"/>
                            </a:solidFill>
                            <a:latin typeface="Cambria Math" panose="02040503050406030204" pitchFamily="18" charset="0"/>
                          </a:rPr>
                        </m:ctrlPr>
                      </m:sSubPr>
                      <m:e>
                        <m:r>
                          <a:rPr lang="de-DE" sz="2200" b="0" i="1" smtClean="0">
                            <a:solidFill>
                              <a:schemeClr val="tx1"/>
                            </a:solidFill>
                            <a:latin typeface="Cambria Math" panose="02040503050406030204" pitchFamily="18" charset="0"/>
                          </a:rPr>
                          <m:t>h</m:t>
                        </m:r>
                      </m:e>
                      <m:sub>
                        <m:r>
                          <a:rPr lang="de-DE" sz="2200" b="0" i="1" smtClean="0">
                            <a:solidFill>
                              <a:schemeClr val="tx1"/>
                            </a:solidFill>
                            <a:latin typeface="Cambria Math" panose="02040503050406030204" pitchFamily="18" charset="0"/>
                          </a:rPr>
                          <m:t>𝑝</m:t>
                        </m:r>
                        <m:r>
                          <a:rPr lang="de-DE" sz="2200" b="0" i="1" smtClean="0">
                            <a:solidFill>
                              <a:schemeClr val="tx1"/>
                            </a:solidFill>
                            <a:latin typeface="Cambria Math" panose="02040503050406030204" pitchFamily="18" charset="0"/>
                          </a:rPr>
                          <m:t>′1,</m:t>
                        </m:r>
                        <m:r>
                          <a:rPr lang="de-DE" sz="2200" b="0" i="1" smtClean="0">
                            <a:solidFill>
                              <a:schemeClr val="tx1"/>
                            </a:solidFill>
                            <a:latin typeface="Cambria Math" panose="02040503050406030204" pitchFamily="18" charset="0"/>
                          </a:rPr>
                          <m:t>𝑝</m:t>
                        </m:r>
                        <m:r>
                          <a:rPr lang="de-DE" sz="2200" b="0" i="1" smtClean="0">
                            <a:solidFill>
                              <a:schemeClr val="tx1"/>
                            </a:solidFill>
                            <a:latin typeface="Cambria Math" panose="02040503050406030204" pitchFamily="18" charset="0"/>
                          </a:rPr>
                          <m:t>′2,</m:t>
                        </m:r>
                        <m:r>
                          <a:rPr lang="de-DE" sz="2200" b="0" i="1" smtClean="0">
                            <a:solidFill>
                              <a:schemeClr val="tx1"/>
                            </a:solidFill>
                            <a:latin typeface="Cambria Math" panose="02040503050406030204" pitchFamily="18" charset="0"/>
                          </a:rPr>
                          <m:t>𝑒</m:t>
                        </m:r>
                        <m:r>
                          <a:rPr lang="de-DE" sz="2200" b="0" i="1" smtClean="0">
                            <a:solidFill>
                              <a:schemeClr val="tx1"/>
                            </a:solidFill>
                            <a:latin typeface="Cambria Math" panose="02040503050406030204" pitchFamily="18" charset="0"/>
                          </a:rPr>
                          <m:t>′1,</m:t>
                        </m:r>
                        <m:r>
                          <a:rPr lang="de-DE" sz="2200" b="0" i="1" smtClean="0">
                            <a:solidFill>
                              <a:schemeClr val="tx1"/>
                            </a:solidFill>
                            <a:latin typeface="Cambria Math" panose="02040503050406030204" pitchFamily="18" charset="0"/>
                          </a:rPr>
                          <m:t>𝑒</m:t>
                        </m:r>
                        <m:r>
                          <a:rPr lang="de-DE" sz="2200" b="0" i="1" smtClean="0">
                            <a:solidFill>
                              <a:schemeClr val="tx1"/>
                            </a:solidFill>
                            <a:latin typeface="Cambria Math" panose="02040503050406030204" pitchFamily="18" charset="0"/>
                          </a:rPr>
                          <m:t>′2</m:t>
                        </m:r>
                      </m:sub>
                    </m:sSub>
                  </m:oMath>
                </a14:m>
                <a:r>
                  <a:rPr lang="de-DE" sz="2200" dirty="0">
                    <a:solidFill>
                      <a:schemeClr val="tx1"/>
                    </a:solidFill>
                  </a:rPr>
                  <a:t>(x)</a:t>
                </a:r>
                <a14:m>
                  <m:oMath xmlns:m="http://schemas.openxmlformats.org/officeDocument/2006/math">
                    <m:r>
                      <a:rPr lang="de-DE" sz="2200" i="1" smtClean="0">
                        <a:solidFill>
                          <a:schemeClr val="tx1"/>
                        </a:solidFill>
                        <a:latin typeface="Cambria Math" panose="02040503050406030204" pitchFamily="18" charset="0"/>
                      </a:rPr>
                      <m:t>=</m:t>
                    </m:r>
                    <m:d>
                      <m:dPr>
                        <m:begChr m:val="{"/>
                        <m:endChr m:val=""/>
                        <m:ctrlPr>
                          <a:rPr lang="de-DE" sz="2200" i="1" smtClean="0">
                            <a:solidFill>
                              <a:schemeClr val="tx1"/>
                            </a:solidFill>
                            <a:latin typeface="Cambria Math" panose="02040503050406030204" pitchFamily="18" charset="0"/>
                          </a:rPr>
                        </m:ctrlPr>
                      </m:dPr>
                      <m:e>
                        <m:eqArr>
                          <m:eqArrPr>
                            <m:ctrlPr>
                              <a:rPr lang="de-DE" sz="2200" i="1" smtClean="0">
                                <a:solidFill>
                                  <a:schemeClr val="tx1"/>
                                </a:solidFill>
                                <a:latin typeface="Cambria Math" panose="02040503050406030204" pitchFamily="18" charset="0"/>
                              </a:rPr>
                            </m:ctrlPr>
                          </m:eqArrPr>
                          <m:e>
                            <m:r>
                              <a:rPr lang="de-DE" sz="2200" b="0" i="1" smtClean="0">
                                <a:solidFill>
                                  <a:schemeClr val="tx1"/>
                                </a:solidFill>
                                <a:latin typeface="Cambria Math" panose="02040503050406030204" pitchFamily="18" charset="0"/>
                              </a:rPr>
                              <m:t>1</m:t>
                            </m:r>
                            <m:r>
                              <a:rPr lang="de-DE" sz="220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h</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𝑐𝑙𝑎𝑠𝑠𝑖𝑓𝑖𝑒𝑠</m:t>
                            </m:r>
                            <m:r>
                              <a:rPr lang="de-DE" sz="2200" b="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𝑎𝑠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𝑝𝑜𝑠𝑖𝑡𝑖𝑣𝑒</m:t>
                            </m:r>
                          </m:e>
                          <m:e>
                            <m:r>
                              <a:rPr lang="de-DE" sz="2200" i="1" smtClean="0">
                                <a:solidFill>
                                  <a:schemeClr val="tx1"/>
                                </a:solidFill>
                                <a:latin typeface="Cambria Math" panose="02040503050406030204" pitchFamily="18" charset="0"/>
                              </a:rPr>
                              <m:t>&amp;</m:t>
                            </m:r>
                            <m:r>
                              <a:rPr lang="de-DE" sz="2200" b="0" i="1" smtClean="0">
                                <a:solidFill>
                                  <a:schemeClr val="tx1"/>
                                </a:solidFill>
                                <a:latin typeface="Cambria Math" panose="02040503050406030204" pitchFamily="18" charset="0"/>
                              </a:rPr>
                              <m:t>0</m:t>
                            </m:r>
                            <m:r>
                              <a:rPr lang="de-DE" sz="220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h</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𝑐𝑙𝑎𝑠𝑠𝑖𝑓𝑖𝑒𝑠</m:t>
                            </m:r>
                            <m:r>
                              <a:rPr lang="de-DE" sz="2200" b="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𝑎𝑠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𝑛𝑒𝑔𝑎𝑡𝑖𝑣𝑒</m:t>
                            </m:r>
                          </m:e>
                        </m:eqArr>
                      </m:e>
                    </m:d>
                  </m:oMath>
                </a14:m>
                <a:endParaRPr lang="de-DE" sz="2200" dirty="0">
                  <a:solidFill>
                    <a:schemeClr val="tx1"/>
                  </a:solidFill>
                </a:endParaRPr>
              </a:p>
            </p:txBody>
          </p:sp>
        </mc:Choice>
        <mc:Fallback xmlns="">
          <p:sp>
            <p:nvSpPr>
              <p:cNvPr id="12" name="Textfeld 11">
                <a:extLst>
                  <a:ext uri="{FF2B5EF4-FFF2-40B4-BE49-F238E27FC236}">
                    <a16:creationId xmlns:a16="http://schemas.microsoft.com/office/drawing/2014/main" id="{9F6944E0-4CF9-444D-93A1-8E319AEF0356}"/>
                  </a:ext>
                </a:extLst>
              </p:cNvPr>
              <p:cNvSpPr txBox="1">
                <a:spLocks noRot="1" noChangeAspect="1" noMove="1" noResize="1" noEditPoints="1" noAdjustHandles="1" noChangeArrowheads="1" noChangeShapeType="1" noTextEdit="1"/>
              </p:cNvSpPr>
              <p:nvPr/>
            </p:nvSpPr>
            <p:spPr>
              <a:xfrm>
                <a:off x="3250655" y="1508504"/>
                <a:ext cx="6008761" cy="847540"/>
              </a:xfrm>
              <a:prstGeom prst="rect">
                <a:avLst/>
              </a:prstGeom>
              <a:blipFill>
                <a:blip r:embed="rId4"/>
                <a:stretch>
                  <a:fillRect t="-195588" b="-282353"/>
                </a:stretch>
              </a:blipFill>
            </p:spPr>
            <p:txBody>
              <a:bodyPr/>
              <a:lstStyle/>
              <a:p>
                <a:r>
                  <a:rPr lang="de-DE">
                    <a:noFill/>
                  </a:rPr>
                  <a:t> </a:t>
                </a:r>
              </a:p>
            </p:txBody>
          </p:sp>
        </mc:Fallback>
      </mc:AlternateContent>
      <p:grpSp>
        <p:nvGrpSpPr>
          <p:cNvPr id="4" name="Gruppieren 3">
            <a:extLst>
              <a:ext uri="{FF2B5EF4-FFF2-40B4-BE49-F238E27FC236}">
                <a16:creationId xmlns:a16="http://schemas.microsoft.com/office/drawing/2014/main" id="{7C0064F1-A40F-334B-93A7-A450ADA18E44}"/>
              </a:ext>
            </a:extLst>
          </p:cNvPr>
          <p:cNvGrpSpPr/>
          <p:nvPr/>
        </p:nvGrpSpPr>
        <p:grpSpPr>
          <a:xfrm>
            <a:off x="4965058" y="3739552"/>
            <a:ext cx="4026631" cy="1281255"/>
            <a:chOff x="4965058" y="3739552"/>
            <a:chExt cx="4026631" cy="1281255"/>
          </a:xfrm>
        </p:grpSpPr>
        <p:sp>
          <p:nvSpPr>
            <p:cNvPr id="7" name="Textfeld 6">
              <a:extLst>
                <a:ext uri="{FF2B5EF4-FFF2-40B4-BE49-F238E27FC236}">
                  <a16:creationId xmlns:a16="http://schemas.microsoft.com/office/drawing/2014/main" id="{322BBDEB-A06A-8749-93B3-E26A6071BC5F}"/>
                </a:ext>
              </a:extLst>
            </p:cNvPr>
            <p:cNvSpPr txBox="1"/>
            <p:nvPr/>
          </p:nvSpPr>
          <p:spPr>
            <a:xfrm>
              <a:off x="5147391" y="3831919"/>
              <a:ext cx="1606530" cy="369332"/>
            </a:xfrm>
            <a:prstGeom prst="rect">
              <a:avLst/>
            </a:prstGeom>
            <a:noFill/>
          </p:spPr>
          <p:txBody>
            <a:bodyPr wrap="none" rtlCol="0">
              <a:spAutoFit/>
            </a:bodyPr>
            <a:lstStyle/>
            <a:p>
              <a:r>
                <a:rPr lang="de-DE" dirty="0">
                  <a:solidFill>
                    <a:srgbClr val="032EF0"/>
                  </a:solidFill>
                  <a:latin typeface="Myriad Pro" panose="020B0503030403020204" pitchFamily="34" charset="0"/>
                </a:rPr>
                <a:t>Error</a:t>
              </a:r>
              <a:r>
                <a:rPr lang="de-DE" dirty="0">
                  <a:latin typeface="Myriad Pro" panose="020B0503030403020204" pitchFamily="34" charset="0"/>
                </a:rPr>
                <a:t> </a:t>
              </a:r>
              <a:r>
                <a:rPr lang="de-DE" dirty="0" err="1">
                  <a:latin typeface="Myriad Pro" panose="020B0503030403020204" pitchFamily="34" charset="0"/>
                </a:rPr>
                <a:t>of</a:t>
              </a:r>
              <a:r>
                <a:rPr lang="de-DE" dirty="0">
                  <a:latin typeface="Myriad Pro" panose="020B0503030403020204" pitchFamily="34" charset="0"/>
                </a:rPr>
                <a:t> </a:t>
              </a:r>
              <a:r>
                <a:rPr lang="de-DE" dirty="0">
                  <a:solidFill>
                    <a:srgbClr val="3C8C93"/>
                  </a:solidFill>
                  <a:latin typeface="Myriad Pro" panose="020B0503030403020204" pitchFamily="34" charset="0"/>
                  <a:ea typeface="Cambria Math" panose="02040503050406030204" pitchFamily="18" charset="0"/>
                </a:rPr>
                <a:t>h</a:t>
              </a:r>
              <a:r>
                <a:rPr lang="de-DE" dirty="0">
                  <a:latin typeface="Myriad Pro" panose="020B0503030403020204" pitchFamily="34" charset="0"/>
                </a:rPr>
                <a:t> on </a:t>
              </a:r>
              <a:r>
                <a:rPr lang="de-DE" dirty="0">
                  <a:solidFill>
                    <a:srgbClr val="3C8C93"/>
                  </a:solidFill>
                  <a:latin typeface="Myriad Pro" panose="020B0503030403020204" pitchFamily="34" charset="0"/>
                </a:rPr>
                <a:t>X</a:t>
              </a:r>
            </a:p>
          </p:txBody>
        </p:sp>
        <p:sp>
          <p:nvSpPr>
            <p:cNvPr id="10" name="Abgerundetes Rechteck 9">
              <a:extLst>
                <a:ext uri="{FF2B5EF4-FFF2-40B4-BE49-F238E27FC236}">
                  <a16:creationId xmlns:a16="http://schemas.microsoft.com/office/drawing/2014/main" id="{F758764F-DD3A-F54B-8884-3AA10DE07FF6}"/>
                </a:ext>
              </a:extLst>
            </p:cNvPr>
            <p:cNvSpPr/>
            <p:nvPr/>
          </p:nvSpPr>
          <p:spPr>
            <a:xfrm>
              <a:off x="4965058" y="3739552"/>
              <a:ext cx="4026631" cy="1281255"/>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3034305-D873-E045-90FB-AE256847D066}"/>
                    </a:ext>
                  </a:extLst>
                </p:cNvPr>
                <p:cNvSpPr txBox="1"/>
                <p:nvPr/>
              </p:nvSpPr>
              <p:spPr>
                <a:xfrm>
                  <a:off x="5123549" y="4062482"/>
                  <a:ext cx="3675173" cy="871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𝐸</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h</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𝑁</m:t>
                        </m:r>
                        <m:r>
                          <a:rPr lang="de-DE" b="0" i="1" smtClean="0">
                            <a:solidFill>
                              <a:schemeClr val="tx1"/>
                            </a:solidFill>
                            <a:latin typeface="Cambria Math" panose="02040503050406030204" pitchFamily="18" charset="0"/>
                          </a:rPr>
                          <m:t>) </m:t>
                        </m:r>
                        <m:nary>
                          <m:naryPr>
                            <m:chr m:val="∑"/>
                            <m:ctrlPr>
                              <a:rPr lang="de-DE" b="0" i="1" smtClean="0">
                                <a:solidFill>
                                  <a:schemeClr val="tx1"/>
                                </a:solidFill>
                                <a:latin typeface="Cambria Math" panose="02040503050406030204" pitchFamily="18" charset="0"/>
                              </a:rPr>
                            </m:ctrlPr>
                          </m:naryPr>
                          <m:sub>
                            <m:r>
                              <m:rPr>
                                <m:brk m:alnAt="23"/>
                              </m:rP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up>
                            <m:r>
                              <a:rPr lang="de-DE" b="0" i="1" smtClean="0">
                                <a:solidFill>
                                  <a:schemeClr val="tx1"/>
                                </a:solidFill>
                                <a:latin typeface="Cambria Math" panose="02040503050406030204" pitchFamily="18" charset="0"/>
                              </a:rPr>
                              <m:t>𝑁</m:t>
                            </m:r>
                          </m:sup>
                          <m:e>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h</m:t>
                                </m:r>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𝑡</m:t>
                                    </m:r>
                                  </m:sup>
                                </m:sSup>
                                <m:r>
                                  <a:rPr lang="de-DE" i="1">
                                    <a:solidFill>
                                      <a:schemeClr val="tx1"/>
                                    </a:solidFill>
                                    <a:latin typeface="Cambria Math" panose="02040503050406030204" pitchFamily="18" charset="0"/>
                                  </a:rPr>
                                  <m:t>) </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ea typeface="Cambria Math" panose="02040503050406030204" pitchFamily="18" charset="0"/>
                                      </a:rPr>
                                      <m:t>≠</m:t>
                                    </m:r>
                                    <m:r>
                                      <a:rPr lang="de-DE" b="0" i="1" smtClean="0">
                                        <a:solidFill>
                                          <a:schemeClr val="tx1"/>
                                        </a:solidFill>
                                        <a:latin typeface="Cambria Math" panose="02040503050406030204" pitchFamily="18" charset="0"/>
                                        <a:ea typeface="Cambria Math" panose="02040503050406030204" pitchFamily="18" charset="0"/>
                                      </a:rPr>
                                      <m:t>𝑦</m:t>
                                    </m:r>
                                  </m:e>
                                  <m:sup>
                                    <m:r>
                                      <a:rPr lang="de-DE" i="1">
                                        <a:solidFill>
                                          <a:schemeClr val="tx1"/>
                                        </a:solidFill>
                                        <a:latin typeface="Cambria Math" panose="02040503050406030204" pitchFamily="18" charset="0"/>
                                      </a:rPr>
                                      <m:t>𝑡</m:t>
                                    </m:r>
                                  </m:sup>
                                </m:sSup>
                              </m:e>
                            </m:d>
                          </m:e>
                        </m:nary>
                      </m:oMath>
                    </m:oMathPara>
                  </a14:m>
                  <a:endParaRPr lang="de-DE" dirty="0">
                    <a:solidFill>
                      <a:schemeClr val="tx1"/>
                    </a:solidFill>
                  </a:endParaRPr>
                </a:p>
              </p:txBody>
            </p:sp>
          </mc:Choice>
          <mc:Fallback xmlns="">
            <p:sp>
              <p:nvSpPr>
                <p:cNvPr id="2" name="Textfeld 1">
                  <a:extLst>
                    <a:ext uri="{FF2B5EF4-FFF2-40B4-BE49-F238E27FC236}">
                      <a16:creationId xmlns:a16="http://schemas.microsoft.com/office/drawing/2014/main" id="{E3034305-D873-E045-90FB-AE256847D066}"/>
                    </a:ext>
                  </a:extLst>
                </p:cNvPr>
                <p:cNvSpPr txBox="1">
                  <a:spLocks noRot="1" noChangeAspect="1" noMove="1" noResize="1" noEditPoints="1" noAdjustHandles="1" noChangeArrowheads="1" noChangeShapeType="1" noTextEdit="1"/>
                </p:cNvSpPr>
                <p:nvPr/>
              </p:nvSpPr>
              <p:spPr>
                <a:xfrm>
                  <a:off x="5123549" y="4062482"/>
                  <a:ext cx="3675173" cy="871201"/>
                </a:xfrm>
                <a:prstGeom prst="rect">
                  <a:avLst/>
                </a:prstGeom>
                <a:blipFill>
                  <a:blip r:embed="rId5"/>
                  <a:stretch>
                    <a:fillRect t="-92857" b="-148571"/>
                  </a:stretch>
                </a:blipFill>
              </p:spPr>
              <p:txBody>
                <a:bodyPr/>
                <a:lstStyle/>
                <a:p>
                  <a:r>
                    <a:rPr lang="de-DE">
                      <a:noFill/>
                    </a:rPr>
                    <a:t> </a:t>
                  </a:r>
                </a:p>
              </p:txBody>
            </p:sp>
          </mc:Fallback>
        </mc:AlternateContent>
      </p:grpSp>
      <p:grpSp>
        <p:nvGrpSpPr>
          <p:cNvPr id="6" name="Gruppieren 5">
            <a:extLst>
              <a:ext uri="{FF2B5EF4-FFF2-40B4-BE49-F238E27FC236}">
                <a16:creationId xmlns:a16="http://schemas.microsoft.com/office/drawing/2014/main" id="{5983996D-34E2-DF45-A2BA-F781BE1F70D2}"/>
              </a:ext>
            </a:extLst>
          </p:cNvPr>
          <p:cNvGrpSpPr/>
          <p:nvPr/>
        </p:nvGrpSpPr>
        <p:grpSpPr>
          <a:xfrm>
            <a:off x="4296573" y="5233718"/>
            <a:ext cx="4690761" cy="1127503"/>
            <a:chOff x="4300928" y="5374642"/>
            <a:chExt cx="4690761" cy="1127503"/>
          </a:xfrm>
        </p:grpSpPr>
        <p:grpSp>
          <p:nvGrpSpPr>
            <p:cNvPr id="5" name="Gruppieren 4">
              <a:extLst>
                <a:ext uri="{FF2B5EF4-FFF2-40B4-BE49-F238E27FC236}">
                  <a16:creationId xmlns:a16="http://schemas.microsoft.com/office/drawing/2014/main" id="{312B9DB3-33B1-FD41-A3BD-D3A52F8161D4}"/>
                </a:ext>
              </a:extLst>
            </p:cNvPr>
            <p:cNvGrpSpPr/>
            <p:nvPr/>
          </p:nvGrpSpPr>
          <p:grpSpPr>
            <a:xfrm>
              <a:off x="4965058" y="5374642"/>
              <a:ext cx="4026631" cy="896710"/>
              <a:chOff x="4965058" y="5374642"/>
              <a:chExt cx="4026631" cy="896710"/>
            </a:xfrm>
          </p:grpSpPr>
          <p:sp>
            <p:nvSpPr>
              <p:cNvPr id="3" name="Textfeld 2">
                <a:extLst>
                  <a:ext uri="{FF2B5EF4-FFF2-40B4-BE49-F238E27FC236}">
                    <a16:creationId xmlns:a16="http://schemas.microsoft.com/office/drawing/2014/main" id="{C624200F-F7C0-BA4A-AF06-CF8AE73213AC}"/>
                  </a:ext>
                </a:extLst>
              </p:cNvPr>
              <p:cNvSpPr txBox="1"/>
              <p:nvPr/>
            </p:nvSpPr>
            <p:spPr>
              <a:xfrm>
                <a:off x="5113918" y="5499832"/>
                <a:ext cx="3706554" cy="646331"/>
              </a:xfrm>
              <a:prstGeom prst="rect">
                <a:avLst/>
              </a:prstGeom>
              <a:noFill/>
            </p:spPr>
            <p:txBody>
              <a:bodyPr wrap="square" rtlCol="0">
                <a:spAutoFit/>
              </a:bodyPr>
              <a:lstStyle/>
              <a:p>
                <a:r>
                  <a:rPr lang="de-DE" dirty="0" err="1"/>
                  <a:t>Optimization</a:t>
                </a:r>
                <a:endParaRPr lang="de-DE" dirty="0"/>
              </a:p>
              <a:p>
                <a:r>
                  <a:rPr lang="de-DE" dirty="0"/>
                  <a:t> </a:t>
                </a:r>
              </a:p>
            </p:txBody>
          </p:sp>
          <p:sp>
            <p:nvSpPr>
              <p:cNvPr id="14" name="Abgerundetes Rechteck 13">
                <a:extLst>
                  <a:ext uri="{FF2B5EF4-FFF2-40B4-BE49-F238E27FC236}">
                    <a16:creationId xmlns:a16="http://schemas.microsoft.com/office/drawing/2014/main" id="{0A01C1EB-23E0-8A4D-99CE-8ACA6BB6C693}"/>
                  </a:ext>
                </a:extLst>
              </p:cNvPr>
              <p:cNvSpPr/>
              <p:nvPr/>
            </p:nvSpPr>
            <p:spPr>
              <a:xfrm>
                <a:off x="4965058" y="5374642"/>
                <a:ext cx="4026631" cy="89671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B2A62204-A033-E14A-B6AA-9306126733A3}"/>
                    </a:ext>
                  </a:extLst>
                </p:cNvPr>
                <p:cNvSpPr txBox="1"/>
                <p:nvPr/>
              </p:nvSpPr>
              <p:spPr>
                <a:xfrm>
                  <a:off x="4300928" y="5855814"/>
                  <a:ext cx="387718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𝑎𝑟𝑔𝑚𝑖𝑛</m:t>
                        </m:r>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𝑝</m:t>
                            </m:r>
                          </m:e>
                          <m:sub>
                            <m:r>
                              <a:rPr lang="de-DE" i="1" baseline="-25000">
                                <a:latin typeface="Cambria Math" panose="02040503050406030204" pitchFamily="18" charset="0"/>
                              </a:rPr>
                              <m:t>1</m:t>
                            </m:r>
                          </m:sub>
                          <m:sup>
                            <m:r>
                              <a:rPr lang="de-DE" i="1" baseline="-25000">
                                <a:latin typeface="Cambria Math" panose="02040503050406030204" pitchFamily="18" charset="0"/>
                              </a:rPr>
                              <m:t>′</m:t>
                            </m:r>
                          </m:sup>
                        </m:sSubSup>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𝑝</m:t>
                            </m:r>
                          </m:e>
                          <m:sub>
                            <m:r>
                              <a:rPr lang="de-DE" i="1" baseline="-25000">
                                <a:latin typeface="Cambria Math" panose="02040503050406030204" pitchFamily="18" charset="0"/>
                              </a:rPr>
                              <m:t>2</m:t>
                            </m:r>
                          </m:sub>
                          <m:sup>
                            <m:r>
                              <a:rPr lang="de-DE" i="1" baseline="-25000">
                                <a:latin typeface="Cambria Math" panose="02040503050406030204" pitchFamily="18" charset="0"/>
                              </a:rPr>
                              <m:t>′</m:t>
                            </m:r>
                          </m:sup>
                        </m:sSubSup>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𝑒</m:t>
                            </m:r>
                          </m:e>
                          <m:sub>
                            <m:r>
                              <a:rPr lang="de-DE" i="1" baseline="-25000">
                                <a:latin typeface="Cambria Math" panose="02040503050406030204" pitchFamily="18" charset="0"/>
                              </a:rPr>
                              <m:t>1</m:t>
                            </m:r>
                          </m:sub>
                          <m:sup>
                            <m:r>
                              <a:rPr lang="de-DE" i="1" baseline="-25000">
                                <a:latin typeface="Cambria Math" panose="02040503050406030204" pitchFamily="18" charset="0"/>
                              </a:rPr>
                              <m:t>′</m:t>
                            </m:r>
                          </m:sup>
                        </m:sSubSup>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𝑒</m:t>
                            </m:r>
                          </m:e>
                          <m:sub>
                            <m:r>
                              <a:rPr lang="de-DE" i="1" baseline="-25000">
                                <a:latin typeface="Cambria Math" panose="02040503050406030204" pitchFamily="18" charset="0"/>
                              </a:rPr>
                              <m:t>2</m:t>
                            </m:r>
                          </m:sub>
                          <m:sup>
                            <m:r>
                              <a:rPr lang="de-DE" i="1" baseline="-25000">
                                <a:latin typeface="Cambria Math" panose="02040503050406030204" pitchFamily="18" charset="0"/>
                              </a:rPr>
                              <m:t>′</m:t>
                            </m:r>
                          </m:sup>
                        </m:sSubSup>
                        <m:r>
                          <a:rPr lang="de-DE" i="1">
                            <a:latin typeface="Cambria Math" panose="02040503050406030204" pitchFamily="18" charset="0"/>
                          </a:rPr>
                          <m:t>𝐸</m:t>
                        </m:r>
                        <m:r>
                          <a:rPr lang="de-DE" i="1">
                            <a:latin typeface="Cambria Math" panose="02040503050406030204" pitchFamily="18" charset="0"/>
                          </a:rPr>
                          <m:t>(</m:t>
                        </m:r>
                        <m:r>
                          <a:rPr lang="de-DE" i="1">
                            <a:latin typeface="Cambria Math" panose="02040503050406030204" pitchFamily="18" charset="0"/>
                          </a:rPr>
                          <m:t>h</m:t>
                        </m:r>
                        <m:r>
                          <a:rPr lang="de-DE" i="1">
                            <a:latin typeface="Cambria Math" panose="02040503050406030204" pitchFamily="18" charset="0"/>
                          </a:rPr>
                          <m:t>|</m:t>
                        </m:r>
                        <m:r>
                          <a:rPr lang="de-DE" i="1">
                            <a:latin typeface="Cambria Math" panose="02040503050406030204" pitchFamily="18" charset="0"/>
                          </a:rPr>
                          <m:t>𝑋</m:t>
                        </m:r>
                        <m:r>
                          <a:rPr lang="de-DE" i="1">
                            <a:latin typeface="Cambria Math" panose="02040503050406030204" pitchFamily="18" charset="0"/>
                          </a:rPr>
                          <m:t>)</m:t>
                        </m:r>
                      </m:oMath>
                    </m:oMathPara>
                  </a14:m>
                  <a:endParaRPr lang="de-DE" dirty="0"/>
                </a:p>
                <a:p>
                  <a:endParaRPr lang="de-DE" dirty="0"/>
                </a:p>
              </p:txBody>
            </p:sp>
          </mc:Choice>
          <mc:Fallback xmlns="">
            <p:sp>
              <p:nvSpPr>
                <p:cNvPr id="15" name="Textfeld 14">
                  <a:extLst>
                    <a:ext uri="{FF2B5EF4-FFF2-40B4-BE49-F238E27FC236}">
                      <a16:creationId xmlns:a16="http://schemas.microsoft.com/office/drawing/2014/main" id="{B2A62204-A033-E14A-B6AA-9306126733A3}"/>
                    </a:ext>
                  </a:extLst>
                </p:cNvPr>
                <p:cNvSpPr txBox="1">
                  <a:spLocks noRot="1" noChangeAspect="1" noMove="1" noResize="1" noEditPoints="1" noAdjustHandles="1" noChangeArrowheads="1" noChangeShapeType="1" noTextEdit="1"/>
                </p:cNvSpPr>
                <p:nvPr/>
              </p:nvSpPr>
              <p:spPr>
                <a:xfrm>
                  <a:off x="4300928" y="5855814"/>
                  <a:ext cx="3877182" cy="646331"/>
                </a:xfrm>
                <a:prstGeom prst="rect">
                  <a:avLst/>
                </a:prstGeom>
                <a:blipFill>
                  <a:blip r:embed="rId6"/>
                  <a:stretch>
                    <a:fillRect/>
                  </a:stretch>
                </a:blipFill>
              </p:spPr>
              <p:txBody>
                <a:bodyPr/>
                <a:lstStyle/>
                <a:p>
                  <a:r>
                    <a:rPr lang="de-DE">
                      <a:noFill/>
                    </a:rPr>
                    <a:t> </a:t>
                  </a:r>
                </a:p>
              </p:txBody>
            </p:sp>
          </mc:Fallback>
        </mc:AlternateContent>
      </p:grpSp>
      <p:sp>
        <p:nvSpPr>
          <p:cNvPr id="8" name="Textfeld 7">
            <a:extLst>
              <a:ext uri="{FF2B5EF4-FFF2-40B4-BE49-F238E27FC236}">
                <a16:creationId xmlns:a16="http://schemas.microsoft.com/office/drawing/2014/main" id="{691E061A-C4FD-0241-A679-EAF7000F9AF2}"/>
              </a:ext>
            </a:extLst>
          </p:cNvPr>
          <p:cNvSpPr txBox="1"/>
          <p:nvPr/>
        </p:nvSpPr>
        <p:spPr>
          <a:xfrm>
            <a:off x="4197237" y="6257200"/>
            <a:ext cx="2763898" cy="369332"/>
          </a:xfrm>
          <a:prstGeom prst="rect">
            <a:avLst/>
          </a:prstGeom>
          <a:solidFill>
            <a:srgbClr val="FFFF00">
              <a:alpha val="30000"/>
            </a:srgbClr>
          </a:solidFill>
        </p:spPr>
        <p:txBody>
          <a:bodyPr wrap="none" rtlCol="0">
            <a:spAutoFit/>
          </a:bodyPr>
          <a:lstStyle/>
          <a:p>
            <a:r>
              <a:rPr lang="de-DE" dirty="0"/>
              <a:t>But </a:t>
            </a:r>
            <a:r>
              <a:rPr lang="de-DE" dirty="0" err="1"/>
              <a:t>how</a:t>
            </a:r>
            <a:r>
              <a:rPr lang="de-DE" dirty="0"/>
              <a:t> </a:t>
            </a:r>
            <a:r>
              <a:rPr lang="de-DE" dirty="0" err="1"/>
              <a:t>to</a:t>
            </a:r>
            <a:r>
              <a:rPr lang="de-DE" dirty="0"/>
              <a:t> find </a:t>
            </a:r>
            <a:r>
              <a:rPr lang="de-DE" dirty="0" err="1"/>
              <a:t>optimum</a:t>
            </a:r>
            <a:r>
              <a:rPr lang="de-DE" dirty="0"/>
              <a:t>? </a:t>
            </a:r>
          </a:p>
        </p:txBody>
      </p:sp>
    </p:spTree>
    <p:extLst>
      <p:ext uri="{BB962C8B-B14F-4D97-AF65-F5344CB8AC3E}">
        <p14:creationId xmlns:p14="http://schemas.microsoft.com/office/powerpoint/2010/main" val="15197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8EEC3-FFB5-4548-A395-9385277E2A5A}"/>
              </a:ext>
            </a:extLst>
          </p:cNvPr>
          <p:cNvSpPr>
            <a:spLocks noGrp="1"/>
          </p:cNvSpPr>
          <p:nvPr>
            <p:ph type="title"/>
          </p:nvPr>
        </p:nvSpPr>
        <p:spPr/>
        <p:txBody>
          <a:bodyPr/>
          <a:lstStyle/>
          <a:p>
            <a:r>
              <a:rPr lang="de-DE" dirty="0" err="1"/>
              <a:t>Example</a:t>
            </a:r>
            <a:r>
              <a:rPr lang="de-DE" dirty="0"/>
              <a:t> </a:t>
            </a:r>
            <a:r>
              <a:rPr lang="de-DE" dirty="0" err="1"/>
              <a:t>Supervised</a:t>
            </a:r>
            <a:r>
              <a:rPr lang="de-DE" dirty="0"/>
              <a:t> Learning: Regression</a:t>
            </a:r>
          </a:p>
        </p:txBody>
      </p:sp>
      <p:sp>
        <p:nvSpPr>
          <p:cNvPr id="3" name="Inhaltsplatzhalter 2">
            <a:extLst>
              <a:ext uri="{FF2B5EF4-FFF2-40B4-BE49-F238E27FC236}">
                <a16:creationId xmlns:a16="http://schemas.microsoft.com/office/drawing/2014/main" id="{F4742DEC-6061-5142-88EA-B91945ACE5E9}"/>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721CF533-057F-2647-B6C6-87F2C022AB62}"/>
              </a:ext>
            </a:extLst>
          </p:cNvPr>
          <p:cNvSpPr>
            <a:spLocks noGrp="1"/>
          </p:cNvSpPr>
          <p:nvPr>
            <p:ph type="sldNum" sz="quarter" idx="12"/>
          </p:nvPr>
        </p:nvSpPr>
        <p:spPr/>
        <p:txBody>
          <a:bodyPr/>
          <a:lstStyle/>
          <a:p>
            <a:pPr>
              <a:defRPr/>
            </a:pPr>
            <a:fld id="{FD764AD2-5FB6-FB45-933B-235C7588DE60}" type="slidenum">
              <a:rPr lang="de-DE" smtClean="0"/>
              <a:pPr>
                <a:defRPr/>
              </a:pPr>
              <a:t>15</a:t>
            </a:fld>
            <a:endParaRPr lang="de-DE"/>
          </a:p>
        </p:txBody>
      </p:sp>
      <p:pic>
        <p:nvPicPr>
          <p:cNvPr id="5" name="Picture 6">
            <a:extLst>
              <a:ext uri="{FF2B5EF4-FFF2-40B4-BE49-F238E27FC236}">
                <a16:creationId xmlns:a16="http://schemas.microsoft.com/office/drawing/2014/main" id="{EC35EBB5-7C7C-A04B-9750-2C2FDF768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6808" y="1916832"/>
            <a:ext cx="4173021" cy="4015658"/>
          </a:xfrm>
          <a:prstGeom prst="rect">
            <a:avLst/>
          </a:prstGeom>
        </p:spPr>
      </p:pic>
      <mc:AlternateContent xmlns:mc="http://schemas.openxmlformats.org/markup-compatibility/2006" xmlns:a14="http://schemas.microsoft.com/office/drawing/2010/main">
        <mc:Choice Requires="a14">
          <p:sp>
            <p:nvSpPr>
              <p:cNvPr id="7" name="Abgerundetes Rechteck 6">
                <a:extLst>
                  <a:ext uri="{FF2B5EF4-FFF2-40B4-BE49-F238E27FC236}">
                    <a16:creationId xmlns:a16="http://schemas.microsoft.com/office/drawing/2014/main" id="{32FA156B-4CE9-C946-9E69-4595FF86CE0E}"/>
                  </a:ext>
                </a:extLst>
              </p:cNvPr>
              <p:cNvSpPr/>
              <p:nvPr/>
            </p:nvSpPr>
            <p:spPr>
              <a:xfrm>
                <a:off x="4429829" y="1916832"/>
                <a:ext cx="4230675" cy="3476009"/>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buNone/>
                </a:pPr>
                <a:r>
                  <a:rPr lang="tr-TR" sz="2400" kern="0" dirty="0">
                    <a:ea typeface="ＭＳ Ｐゴシック" charset="0"/>
                  </a:rPr>
                  <a:t>Price of a </a:t>
                </a:r>
                <a:r>
                  <a:rPr lang="tr-TR" sz="2400" kern="0" dirty="0" err="1">
                    <a:ea typeface="ＭＳ Ｐゴシック" charset="0"/>
                  </a:rPr>
                  <a:t>used</a:t>
                </a:r>
                <a:r>
                  <a:rPr lang="tr-TR" sz="2400" kern="0" dirty="0">
                    <a:ea typeface="ＭＳ Ｐゴシック" charset="0"/>
                  </a:rPr>
                  <a:t> </a:t>
                </a:r>
                <a:r>
                  <a:rPr lang="de-DE" sz="2400" kern="0" dirty="0" err="1">
                    <a:ea typeface="ＭＳ Ｐゴシック" charset="0"/>
                  </a:rPr>
                  <a:t>car</a:t>
                </a:r>
                <a:endParaRPr lang="tr-TR" sz="2400" kern="0" dirty="0">
                  <a:ea typeface="ＭＳ Ｐゴシック" charset="0"/>
                </a:endParaRPr>
              </a:p>
              <a:p>
                <a:pPr marL="0" indent="0" eaLnBrk="1" hangingPunct="1">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𝑥</m:t>
                    </m:r>
                  </m:oMath>
                </a14:m>
                <a:r>
                  <a:rPr lang="tr-TR" sz="2400" i="1" kern="0" dirty="0">
                    <a:ea typeface="ＭＳ Ｐゴシック" charset="0"/>
                  </a:rPr>
                  <a:t> </a:t>
                </a:r>
                <a:r>
                  <a:rPr lang="tr-TR" sz="2400" kern="0" dirty="0">
                    <a:ea typeface="ＭＳ Ｐゴシック" charset="0"/>
                  </a:rPr>
                  <a:t>:    		</a:t>
                </a:r>
                <a:r>
                  <a:rPr lang="de-DE" sz="2400" kern="0" dirty="0" err="1">
                    <a:ea typeface="ＭＳ Ｐゴシック" charset="0"/>
                  </a:rPr>
                  <a:t>car</a:t>
                </a:r>
                <a:r>
                  <a:rPr lang="de-DE" sz="2400" kern="0" dirty="0">
                    <a:ea typeface="ＭＳ Ｐゴシック" charset="0"/>
                  </a:rPr>
                  <a:t> </a:t>
                </a:r>
                <a:r>
                  <a:rPr lang="tr-TR" sz="2400" kern="0" dirty="0" err="1">
                    <a:ea typeface="ＭＳ Ｐゴシック" charset="0"/>
                  </a:rPr>
                  <a:t>attribute</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𝑦</m:t>
                    </m:r>
                  </m:oMath>
                </a14:m>
                <a:r>
                  <a:rPr lang="tr-TR" sz="2400" i="1" kern="0" dirty="0">
                    <a:ea typeface="ＭＳ Ｐゴシック" charset="0"/>
                  </a:rPr>
                  <a:t> </a:t>
                </a:r>
                <a:r>
                  <a:rPr lang="tr-TR" sz="2400" kern="0" dirty="0">
                    <a:ea typeface="ＭＳ Ｐゴシック" charset="0"/>
                  </a:rPr>
                  <a:t>:   		</a:t>
                </a:r>
                <a:r>
                  <a:rPr lang="tr-TR" sz="2400" kern="0" dirty="0" err="1">
                    <a:ea typeface="ＭＳ Ｐゴシック" charset="0"/>
                  </a:rPr>
                  <a:t>price</a:t>
                </a:r>
                <a:endParaRPr lang="tr-TR" sz="2400" kern="0" dirty="0">
                  <a:ea typeface="ＭＳ Ｐゴシック" charset="0"/>
                </a:endParaRPr>
              </a:p>
              <a:p>
                <a:pPr eaLnBrk="1" hangingPunct="1">
                  <a:buFont typeface="Wingdings" charset="0"/>
                  <a:buNone/>
                </a:pPr>
                <a14:m>
                  <m:oMath xmlns:m="http://schemas.openxmlformats.org/officeDocument/2006/math">
                    <m:acc>
                      <m:accPr>
                        <m:chr m:val="̂"/>
                        <m:ctrlPr>
                          <a:rPr lang="de-DE" sz="2400" i="1" kern="0">
                            <a:solidFill>
                              <a:srgbClr val="008380"/>
                            </a:solidFill>
                            <a:latin typeface="Cambria Math" panose="02040503050406030204" pitchFamily="18" charset="0"/>
                            <a:ea typeface="ＭＳ Ｐゴシック" charset="0"/>
                          </a:rPr>
                        </m:ctrlPr>
                      </m:accPr>
                      <m:e>
                        <m:r>
                          <a:rPr lang="de-DE" sz="2400" b="0" i="1" kern="0" smtClean="0">
                            <a:solidFill>
                              <a:srgbClr val="008380"/>
                            </a:solidFill>
                            <a:latin typeface="Cambria Math" panose="02040503050406030204" pitchFamily="18" charset="0"/>
                            <a:ea typeface="ＭＳ Ｐゴシック" charset="0"/>
                          </a:rPr>
                          <m:t>𝑦</m:t>
                        </m:r>
                      </m:e>
                    </m:acc>
                  </m:oMath>
                </a14:m>
                <a:r>
                  <a:rPr lang="tr-TR" sz="2400" kern="0" dirty="0">
                    <a:solidFill>
                      <a:srgbClr val="008380"/>
                    </a:solidFill>
                    <a:ea typeface="ＭＳ Ｐゴシック" charset="0"/>
                  </a:rPr>
                  <a:t>=  </a:t>
                </a:r>
                <a:r>
                  <a:rPr lang="tr-TR" sz="2400" i="1" kern="0" dirty="0">
                    <a:solidFill>
                      <a:srgbClr val="008380"/>
                    </a:solidFill>
                    <a:ea typeface="ＭＳ Ｐゴシック" charset="0"/>
                  </a:rPr>
                  <a:t>g </a:t>
                </a:r>
                <a:r>
                  <a:rPr lang="tr-TR" sz="2400" kern="0" dirty="0">
                    <a:solidFill>
                      <a:srgbClr val="008380"/>
                    </a:solidFill>
                    <a:ea typeface="ＭＳ Ｐゴシック" charset="0"/>
                  </a:rPr>
                  <a:t>(</a:t>
                </a:r>
                <a:r>
                  <a:rPr lang="tr-TR" sz="2400" i="1" kern="0" dirty="0">
                    <a:solidFill>
                      <a:srgbClr val="008380"/>
                    </a:solidFill>
                    <a:ea typeface="ＭＳ Ｐゴシック" charset="0"/>
                  </a:rPr>
                  <a:t>x </a:t>
                </a:r>
                <a:r>
                  <a:rPr lang="tr-TR" sz="2400" kern="0" dirty="0">
                    <a:solidFill>
                      <a:srgbClr val="008380"/>
                    </a:solidFill>
                    <a:ea typeface="ＭＳ Ｐゴシック" charset="0"/>
                  </a:rPr>
                  <a:t>| </a:t>
                </a:r>
                <a:r>
                  <a:rPr lang="tr-TR" sz="2400" i="1" kern="0" dirty="0" err="1">
                    <a:solidFill>
                      <a:srgbClr val="008380"/>
                    </a:solidFill>
                    <a:ea typeface="ＭＳ Ｐゴシック" charset="0"/>
                  </a:rPr>
                  <a:t>θ</a:t>
                </a:r>
                <a:r>
                  <a:rPr lang="tr-TR" sz="2400" kern="0" dirty="0">
                    <a:solidFill>
                      <a:srgbClr val="008380"/>
                    </a:solidFill>
                    <a:ea typeface="ＭＳ Ｐゴシック" charset="0"/>
                  </a:rPr>
                  <a:t> ):  </a:t>
                </a:r>
                <a:r>
                  <a:rPr lang="tr-TR" sz="2400" kern="0" dirty="0">
                    <a:ea typeface="ＭＳ Ｐゴシック" charset="0"/>
                  </a:rPr>
                  <a:t> 	</a:t>
                </a:r>
                <a:r>
                  <a:rPr lang="tr-TR" sz="2400" kern="0" dirty="0" err="1">
                    <a:ea typeface="ＭＳ Ｐゴシック" charset="0"/>
                  </a:rPr>
                  <a:t>hypothesis</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𝑔</m:t>
                    </m:r>
                    <m:r>
                      <a:rPr lang="tr-TR" sz="2400" i="1" kern="0" dirty="0" smtClean="0">
                        <a:solidFill>
                          <a:srgbClr val="008380"/>
                        </a:solidFill>
                        <a:latin typeface="Cambria Math" panose="02040503050406030204" pitchFamily="18" charset="0"/>
                        <a:ea typeface="ＭＳ Ｐゴシック" charset="0"/>
                      </a:rPr>
                      <m:t>( ):  </m:t>
                    </m:r>
                  </m:oMath>
                </a14:m>
                <a:r>
                  <a:rPr lang="tr-TR" sz="2400" kern="0" dirty="0">
                    <a:solidFill>
                      <a:srgbClr val="008380"/>
                    </a:solidFill>
                    <a:ea typeface="ＭＳ Ｐゴシック" charset="0"/>
                  </a:rPr>
                  <a:t>		</a:t>
                </a:r>
                <a:r>
                  <a:rPr lang="tr-TR" sz="2400" kern="0" dirty="0" err="1">
                    <a:ea typeface="ＭＳ Ｐゴシック" charset="0"/>
                  </a:rPr>
                  <a:t>linear</a:t>
                </a:r>
                <a:r>
                  <a:rPr lang="tr-TR" sz="2400" kern="0" dirty="0">
                    <a:ea typeface="ＭＳ Ｐゴシック" charset="0"/>
                  </a:rPr>
                  <a:t> model            </a:t>
                </a:r>
              </a:p>
              <a:p>
                <a:pPr eaLnBrk="1" hangingPunct="1">
                  <a:buFont typeface="Wingdings" charset="0"/>
                  <a:buNone/>
                </a:pPr>
                <a:r>
                  <a:rPr lang="tr-TR" sz="2400" kern="0" dirty="0">
                    <a:ea typeface="ＭＳ Ｐゴシック" charset="0"/>
                  </a:rPr>
                  <a:t>	     </a:t>
                </a:r>
                <a14:m>
                  <m:oMath xmlns:m="http://schemas.openxmlformats.org/officeDocument/2006/math">
                    <m:r>
                      <a:rPr lang="tr-TR" sz="2400" i="1" kern="0" dirty="0" smtClean="0">
                        <a:solidFill>
                          <a:srgbClr val="3C8C93"/>
                        </a:solidFill>
                        <a:latin typeface="Cambria Math" panose="02040503050406030204" pitchFamily="18" charset="0"/>
                        <a:ea typeface="ＭＳ Ｐゴシック" charset="0"/>
                      </a:rPr>
                      <m:t>𝑔</m:t>
                    </m:r>
                    <m:d>
                      <m:dPr>
                        <m:ctrlPr>
                          <a:rPr lang="tr-TR" sz="2400" i="1" kern="0" dirty="0" smtClean="0">
                            <a:solidFill>
                              <a:srgbClr val="3C8C93"/>
                            </a:solidFill>
                            <a:latin typeface="Cambria Math" panose="02040503050406030204" pitchFamily="18" charset="0"/>
                            <a:ea typeface="ＭＳ Ｐゴシック" charset="0"/>
                          </a:rPr>
                        </m:ctrlPr>
                      </m:dPr>
                      <m:e>
                        <m:r>
                          <a:rPr lang="tr-TR" sz="2400" i="1" kern="0" dirty="0" smtClean="0">
                            <a:solidFill>
                              <a:srgbClr val="3C8C93"/>
                            </a:solidFill>
                            <a:latin typeface="Cambria Math" panose="02040503050406030204" pitchFamily="18" charset="0"/>
                            <a:ea typeface="ＭＳ Ｐゴシック" charset="0"/>
                          </a:rPr>
                          <m:t>𝑥</m:t>
                        </m:r>
                      </m:e>
                    </m:d>
                    <m:r>
                      <a:rPr lang="tr-TR" sz="2400" i="1" kern="0" dirty="0" smtClean="0">
                        <a:solidFill>
                          <a:srgbClr val="3C8C93"/>
                        </a:solidFill>
                        <a:latin typeface="Cambria Math" panose="02040503050406030204" pitchFamily="18" charset="0"/>
                        <a:ea typeface="ＭＳ Ｐゴシック" charset="0"/>
                      </a:rPr>
                      <m:t>= </m:t>
                    </m:r>
                    <m:r>
                      <a:rPr lang="tr-TR" sz="2400" i="1" kern="0" dirty="0" smtClean="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1</m:t>
                    </m:r>
                    <m:r>
                      <a:rPr lang="tr-TR" sz="2400" i="1" kern="0" dirty="0">
                        <a:solidFill>
                          <a:srgbClr val="3C8C93"/>
                        </a:solidFill>
                        <a:latin typeface="Cambria Math" panose="02040503050406030204" pitchFamily="18" charset="0"/>
                        <a:ea typeface="ＭＳ Ｐゴシック" charset="0"/>
                      </a:rPr>
                      <m:t>𝑥</m:t>
                    </m:r>
                    <m:r>
                      <a:rPr lang="de-DE" sz="2400" b="0" i="1" kern="0" dirty="0" smtClean="0">
                        <a:solidFill>
                          <a:srgbClr val="3C8C93"/>
                        </a:solidFill>
                        <a:latin typeface="Cambria Math" panose="02040503050406030204" pitchFamily="18" charset="0"/>
                        <a:ea typeface="ＭＳ Ｐゴシック" charset="0"/>
                      </a:rPr>
                      <m:t>+</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0</m:t>
                    </m:r>
                  </m:oMath>
                </a14:m>
                <a:r>
                  <a:rPr lang="tr-TR" sz="2400" kern="0" dirty="0">
                    <a:ea typeface="ＭＳ Ｐゴシック" charset="0"/>
                  </a:rPr>
                  <a:t>                                     </a:t>
                </a: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𝜃</m:t>
                    </m:r>
                  </m:oMath>
                </a14:m>
                <a:r>
                  <a:rPr lang="tr-TR" sz="2400" i="1" kern="0" dirty="0">
                    <a:solidFill>
                      <a:srgbClr val="008380"/>
                    </a:solidFill>
                    <a:ea typeface="ＭＳ Ｐゴシック" charset="0"/>
                  </a:rPr>
                  <a:t>: </a:t>
                </a:r>
                <a:r>
                  <a:rPr lang="tr-TR" sz="2400" kern="0" dirty="0">
                    <a:ea typeface="ＭＳ Ｐゴシック" charset="0"/>
                  </a:rPr>
                  <a:t> 		</a:t>
                </a:r>
                <a:r>
                  <a:rPr lang="tr-TR" sz="2400" kern="0" dirty="0" err="1">
                    <a:ea typeface="ＭＳ Ｐゴシック" charset="0"/>
                  </a:rPr>
                  <a:t>parameters</a:t>
                </a:r>
                <a:r>
                  <a:rPr lang="tr-TR" sz="2400" kern="0" dirty="0">
                    <a:ea typeface="ＭＳ Ｐゴシック" charset="0"/>
                  </a:rPr>
                  <a:t>			 (here </a:t>
                </a:r>
                <a:r>
                  <a:rPr lang="tr-TR" sz="2400" kern="0" dirty="0">
                    <a:solidFill>
                      <a:srgbClr val="3C8C93"/>
                    </a:solidFill>
                    <a:ea typeface="ＭＳ Ｐゴシック" charset="0"/>
                  </a:rPr>
                  <a:t>w</a:t>
                </a:r>
                <a:r>
                  <a:rPr lang="tr-TR" sz="2400" kern="0" baseline="-25000" dirty="0">
                    <a:solidFill>
                      <a:srgbClr val="3C8C93"/>
                    </a:solidFill>
                    <a:ea typeface="ＭＳ Ｐゴシック" charset="0"/>
                  </a:rPr>
                  <a:t>1</a:t>
                </a:r>
                <a:r>
                  <a:rPr lang="tr-TR" sz="2400" kern="0" dirty="0">
                    <a:solidFill>
                      <a:srgbClr val="3C8C93"/>
                    </a:solidFill>
                    <a:ea typeface="ＭＳ Ｐゴシック" charset="0"/>
                  </a:rPr>
                  <a:t>, w</a:t>
                </a:r>
                <a:r>
                  <a:rPr lang="tr-TR" sz="2400" kern="0" baseline="-25000" dirty="0">
                    <a:solidFill>
                      <a:srgbClr val="3C8C93"/>
                    </a:solidFill>
                    <a:ea typeface="ＭＳ Ｐゴシック" charset="0"/>
                  </a:rPr>
                  <a:t>2</a:t>
                </a:r>
                <a:r>
                  <a:rPr lang="tr-TR" sz="2400" kern="0" dirty="0">
                    <a:ea typeface="ＭＳ Ｐゴシック" charset="0"/>
                  </a:rPr>
                  <a:t>)</a:t>
                </a:r>
              </a:p>
              <a:p>
                <a:endParaRPr lang="de-DE" sz="2400" dirty="0"/>
              </a:p>
            </p:txBody>
          </p:sp>
        </mc:Choice>
        <mc:Fallback xmlns="">
          <p:sp>
            <p:nvSpPr>
              <p:cNvPr id="7" name="Abgerundetes Rechteck 6">
                <a:extLst>
                  <a:ext uri="{FF2B5EF4-FFF2-40B4-BE49-F238E27FC236}">
                    <a16:creationId xmlns:a16="http://schemas.microsoft.com/office/drawing/2014/main" id="{32FA156B-4CE9-C946-9E69-4595FF86CE0E}"/>
                  </a:ext>
                </a:extLst>
              </p:cNvPr>
              <p:cNvSpPr>
                <a:spLocks noRot="1" noChangeAspect="1" noMove="1" noResize="1" noEditPoints="1" noAdjustHandles="1" noChangeArrowheads="1" noChangeShapeType="1" noTextEdit="1"/>
              </p:cNvSpPr>
              <p:nvPr/>
            </p:nvSpPr>
            <p:spPr>
              <a:xfrm>
                <a:off x="4429829" y="1916832"/>
                <a:ext cx="4230675" cy="3476009"/>
              </a:xfrm>
              <a:prstGeom prst="roundRect">
                <a:avLst>
                  <a:gd name="adj" fmla="val 10000"/>
                </a:avLst>
              </a:prstGeom>
              <a:blipFill>
                <a:blip r:embed="rId3"/>
                <a:stretch>
                  <a:fillRect r="-8060"/>
                </a:stretch>
              </a:blipFill>
            </p:spPr>
            <p:txBody>
              <a:bodyPr/>
              <a:lstStyle/>
              <a:p>
                <a:r>
                  <a:rPr lang="de-DE">
                    <a:noFill/>
                  </a:rPr>
                  <a:t> </a:t>
                </a:r>
              </a:p>
            </p:txBody>
          </p:sp>
        </mc:Fallback>
      </mc:AlternateContent>
    </p:spTree>
    <p:extLst>
      <p:ext uri="{BB962C8B-B14F-4D97-AF65-F5344CB8AC3E}">
        <p14:creationId xmlns:p14="http://schemas.microsoft.com/office/powerpoint/2010/main" val="394949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8EEC3-FFB5-4548-A395-9385277E2A5A}"/>
              </a:ext>
            </a:extLst>
          </p:cNvPr>
          <p:cNvSpPr>
            <a:spLocks noGrp="1"/>
          </p:cNvSpPr>
          <p:nvPr>
            <p:ph type="title"/>
          </p:nvPr>
        </p:nvSpPr>
        <p:spPr/>
        <p:txBody>
          <a:bodyPr/>
          <a:lstStyle/>
          <a:p>
            <a:r>
              <a:rPr lang="de-DE" dirty="0" err="1"/>
              <a:t>Example</a:t>
            </a:r>
            <a:r>
              <a:rPr lang="de-DE" dirty="0"/>
              <a:t> </a:t>
            </a:r>
            <a:r>
              <a:rPr lang="de-DE" dirty="0" err="1"/>
              <a:t>Supervised</a:t>
            </a:r>
            <a:r>
              <a:rPr lang="de-DE" dirty="0"/>
              <a:t> Learning: Regression</a:t>
            </a:r>
          </a:p>
        </p:txBody>
      </p:sp>
      <p:sp>
        <p:nvSpPr>
          <p:cNvPr id="3" name="Inhaltsplatzhalter 2">
            <a:extLst>
              <a:ext uri="{FF2B5EF4-FFF2-40B4-BE49-F238E27FC236}">
                <a16:creationId xmlns:a16="http://schemas.microsoft.com/office/drawing/2014/main" id="{F4742DEC-6061-5142-88EA-B91945ACE5E9}"/>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721CF533-057F-2647-B6C6-87F2C022AB62}"/>
              </a:ext>
            </a:extLst>
          </p:cNvPr>
          <p:cNvSpPr>
            <a:spLocks noGrp="1"/>
          </p:cNvSpPr>
          <p:nvPr>
            <p:ph type="sldNum" sz="quarter" idx="12"/>
          </p:nvPr>
        </p:nvSpPr>
        <p:spPr/>
        <p:txBody>
          <a:bodyPr/>
          <a:lstStyle/>
          <a:p>
            <a:pPr>
              <a:defRPr/>
            </a:pPr>
            <a:fld id="{FD764AD2-5FB6-FB45-933B-235C7588DE60}" type="slidenum">
              <a:rPr lang="de-DE" smtClean="0"/>
              <a:pPr>
                <a:defRPr/>
              </a:pPr>
              <a:t>16</a:t>
            </a:fld>
            <a:endParaRPr lang="de-DE"/>
          </a:p>
        </p:txBody>
      </p:sp>
      <mc:AlternateContent xmlns:mc="http://schemas.openxmlformats.org/markup-compatibility/2006" xmlns:a14="http://schemas.microsoft.com/office/drawing/2010/main">
        <mc:Choice Requires="a14">
          <p:sp>
            <p:nvSpPr>
              <p:cNvPr id="7" name="Abgerundetes Rechteck 6">
                <a:extLst>
                  <a:ext uri="{FF2B5EF4-FFF2-40B4-BE49-F238E27FC236}">
                    <a16:creationId xmlns:a16="http://schemas.microsoft.com/office/drawing/2014/main" id="{32FA156B-4CE9-C946-9E69-4595FF86CE0E}"/>
                  </a:ext>
                </a:extLst>
              </p:cNvPr>
              <p:cNvSpPr/>
              <p:nvPr/>
            </p:nvSpPr>
            <p:spPr>
              <a:xfrm>
                <a:off x="4325924" y="1922699"/>
                <a:ext cx="4450683" cy="3359483"/>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buNone/>
                </a:pPr>
                <a:r>
                  <a:rPr lang="tr-TR" sz="2400" kern="0" dirty="0">
                    <a:ea typeface="ＭＳ Ｐゴシック" charset="0"/>
                  </a:rPr>
                  <a:t>Price of a </a:t>
                </a:r>
                <a:r>
                  <a:rPr lang="tr-TR" sz="2400" kern="0" dirty="0" err="1">
                    <a:ea typeface="ＭＳ Ｐゴシック" charset="0"/>
                  </a:rPr>
                  <a:t>used</a:t>
                </a:r>
                <a:r>
                  <a:rPr lang="tr-TR" sz="2400" kern="0" dirty="0">
                    <a:ea typeface="ＭＳ Ｐゴシック" charset="0"/>
                  </a:rPr>
                  <a:t> </a:t>
                </a:r>
                <a:r>
                  <a:rPr lang="de-DE" sz="2400" kern="0" dirty="0" err="1">
                    <a:ea typeface="ＭＳ Ｐゴシック" charset="0"/>
                  </a:rPr>
                  <a:t>car</a:t>
                </a:r>
                <a:endParaRPr lang="tr-TR" sz="2400" kern="0" dirty="0">
                  <a:ea typeface="ＭＳ Ｐゴシック" charset="0"/>
                </a:endParaRPr>
              </a:p>
              <a:p>
                <a:pPr marL="0" indent="0" eaLnBrk="1" hangingPunct="1">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𝑥</m:t>
                    </m:r>
                  </m:oMath>
                </a14:m>
                <a:r>
                  <a:rPr lang="tr-TR" sz="2400" i="1" kern="0" dirty="0">
                    <a:ea typeface="ＭＳ Ｐゴシック" charset="0"/>
                  </a:rPr>
                  <a:t> </a:t>
                </a:r>
                <a:r>
                  <a:rPr lang="tr-TR" sz="2400" kern="0" dirty="0">
                    <a:ea typeface="ＭＳ Ｐゴシック" charset="0"/>
                  </a:rPr>
                  <a:t>:    		</a:t>
                </a:r>
                <a:r>
                  <a:rPr lang="de-DE" sz="2400" kern="0" dirty="0" err="1">
                    <a:ea typeface="ＭＳ Ｐゴシック" charset="0"/>
                  </a:rPr>
                  <a:t>car</a:t>
                </a:r>
                <a:r>
                  <a:rPr lang="de-DE" sz="2400" kern="0" dirty="0">
                    <a:ea typeface="ＭＳ Ｐゴシック" charset="0"/>
                  </a:rPr>
                  <a:t> </a:t>
                </a:r>
                <a:r>
                  <a:rPr lang="tr-TR" sz="2400" kern="0" dirty="0" err="1">
                    <a:ea typeface="ＭＳ Ｐゴシック" charset="0"/>
                  </a:rPr>
                  <a:t>attribute</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𝑦</m:t>
                    </m:r>
                  </m:oMath>
                </a14:m>
                <a:r>
                  <a:rPr lang="tr-TR" sz="2400" i="1" kern="0" dirty="0">
                    <a:ea typeface="ＭＳ Ｐゴシック" charset="0"/>
                  </a:rPr>
                  <a:t> </a:t>
                </a:r>
                <a:r>
                  <a:rPr lang="tr-TR" sz="2400" kern="0" dirty="0">
                    <a:ea typeface="ＭＳ Ｐゴシック" charset="0"/>
                  </a:rPr>
                  <a:t>:   		</a:t>
                </a:r>
                <a:r>
                  <a:rPr lang="tr-TR" sz="2400" kern="0" dirty="0" err="1">
                    <a:ea typeface="ＭＳ Ｐゴシック" charset="0"/>
                  </a:rPr>
                  <a:t>price</a:t>
                </a:r>
                <a:endParaRPr lang="tr-TR" sz="2400" kern="0" dirty="0">
                  <a:ea typeface="ＭＳ Ｐゴシック" charset="0"/>
                </a:endParaRPr>
              </a:p>
              <a:p>
                <a:pPr eaLnBrk="1" hangingPunct="1">
                  <a:buFont typeface="Wingdings" charset="0"/>
                  <a:buNone/>
                </a:pPr>
                <a14:m>
                  <m:oMath xmlns:m="http://schemas.openxmlformats.org/officeDocument/2006/math">
                    <m:acc>
                      <m:accPr>
                        <m:chr m:val="̂"/>
                        <m:ctrlPr>
                          <a:rPr lang="de-DE" sz="2400" b="0" i="1" kern="0" smtClean="0">
                            <a:solidFill>
                              <a:srgbClr val="008380"/>
                            </a:solidFill>
                            <a:latin typeface="Cambria Math" panose="02040503050406030204" pitchFamily="18" charset="0"/>
                            <a:ea typeface="ＭＳ Ｐゴシック" charset="0"/>
                          </a:rPr>
                        </m:ctrlPr>
                      </m:accPr>
                      <m:e>
                        <m:r>
                          <a:rPr lang="de-DE" sz="2400" b="0" i="1" kern="0" smtClean="0">
                            <a:solidFill>
                              <a:srgbClr val="008380"/>
                            </a:solidFill>
                            <a:latin typeface="Cambria Math" panose="02040503050406030204" pitchFamily="18" charset="0"/>
                            <a:ea typeface="ＭＳ Ｐゴシック" charset="0"/>
                          </a:rPr>
                          <m:t>𝑦</m:t>
                        </m:r>
                      </m:e>
                    </m:acc>
                  </m:oMath>
                </a14:m>
                <a:r>
                  <a:rPr lang="tr-TR" sz="2400" kern="0" dirty="0">
                    <a:solidFill>
                      <a:srgbClr val="008380"/>
                    </a:solidFill>
                    <a:ea typeface="ＭＳ Ｐゴシック" charset="0"/>
                  </a:rPr>
                  <a:t>= </a:t>
                </a: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𝑔</m:t>
                    </m:r>
                    <m:r>
                      <a:rPr lang="tr-TR" sz="2400" i="1" kern="0" dirty="0" smtClean="0">
                        <a:solidFill>
                          <a:srgbClr val="008380"/>
                        </a:solidFill>
                        <a:latin typeface="Cambria Math" panose="02040503050406030204" pitchFamily="18" charset="0"/>
                        <a:ea typeface="ＭＳ Ｐゴシック" charset="0"/>
                      </a:rPr>
                      <m:t> (</m:t>
                    </m:r>
                    <m:r>
                      <a:rPr lang="tr-TR" sz="2400" i="1" kern="0" dirty="0" smtClean="0">
                        <a:solidFill>
                          <a:srgbClr val="008380"/>
                        </a:solidFill>
                        <a:latin typeface="Cambria Math" panose="02040503050406030204" pitchFamily="18" charset="0"/>
                        <a:ea typeface="ＭＳ Ｐゴシック" charset="0"/>
                      </a:rPr>
                      <m:t>𝑥</m:t>
                    </m:r>
                    <m:r>
                      <a:rPr lang="tr-TR" sz="2400" i="1" kern="0" dirty="0" smtClean="0">
                        <a:solidFill>
                          <a:srgbClr val="008380"/>
                        </a:solidFill>
                        <a:latin typeface="Cambria Math" panose="02040503050406030204" pitchFamily="18" charset="0"/>
                        <a:ea typeface="ＭＳ Ｐゴシック" charset="0"/>
                      </a:rPr>
                      <m:t> | </m:t>
                    </m:r>
                    <m:r>
                      <a:rPr lang="tr-TR" sz="2400" i="1" kern="0" dirty="0" err="1">
                        <a:solidFill>
                          <a:srgbClr val="008380"/>
                        </a:solidFill>
                        <a:latin typeface="Cambria Math" panose="02040503050406030204" pitchFamily="18" charset="0"/>
                        <a:ea typeface="ＭＳ Ｐゴシック" charset="0"/>
                      </a:rPr>
                      <m:t>𝜃</m:t>
                    </m:r>
                    <m:r>
                      <a:rPr lang="tr-TR" sz="2400" i="1" kern="0" dirty="0">
                        <a:solidFill>
                          <a:srgbClr val="008380"/>
                        </a:solidFill>
                        <a:latin typeface="Cambria Math" panose="02040503050406030204" pitchFamily="18" charset="0"/>
                        <a:ea typeface="ＭＳ Ｐゴシック" charset="0"/>
                      </a:rPr>
                      <m:t> ):  </m:t>
                    </m:r>
                  </m:oMath>
                </a14:m>
                <a:r>
                  <a:rPr lang="tr-TR" sz="2400" kern="0" dirty="0">
                    <a:solidFill>
                      <a:srgbClr val="008380"/>
                    </a:solidFill>
                    <a:ea typeface="ＭＳ Ｐゴシック" charset="0"/>
                  </a:rPr>
                  <a:t>	</a:t>
                </a:r>
                <a:r>
                  <a:rPr lang="tr-TR" sz="2400" kern="0" dirty="0" err="1">
                    <a:ea typeface="ＭＳ Ｐゴシック" charset="0"/>
                  </a:rPr>
                  <a:t>hypothesis</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𝑔</m:t>
                    </m:r>
                    <m:r>
                      <a:rPr lang="tr-TR" sz="2400" i="1" kern="0" dirty="0" smtClean="0">
                        <a:solidFill>
                          <a:srgbClr val="008380"/>
                        </a:solidFill>
                        <a:latin typeface="Cambria Math" panose="02040503050406030204" pitchFamily="18" charset="0"/>
                        <a:ea typeface="ＭＳ Ｐゴシック" charset="0"/>
                      </a:rPr>
                      <m:t> ( )</m:t>
                    </m:r>
                  </m:oMath>
                </a14:m>
                <a:r>
                  <a:rPr lang="tr-TR" sz="2400" kern="0" dirty="0">
                    <a:solidFill>
                      <a:srgbClr val="008380"/>
                    </a:solidFill>
                    <a:ea typeface="ＭＳ Ｐゴシック" charset="0"/>
                  </a:rPr>
                  <a:t>:  		</a:t>
                </a:r>
                <a:r>
                  <a:rPr lang="tr-TR" sz="2400" kern="0" dirty="0" err="1">
                    <a:ea typeface="ＭＳ Ｐゴシック" charset="0"/>
                  </a:rPr>
                  <a:t>quadratic</a:t>
                </a:r>
                <a:r>
                  <a:rPr lang="tr-TR" sz="2400" kern="0" dirty="0">
                    <a:ea typeface="ＭＳ Ｐゴシック" charset="0"/>
                  </a:rPr>
                  <a:t> model            </a:t>
                </a:r>
              </a:p>
              <a:p>
                <a:pPr eaLnBrk="1" hangingPunct="1">
                  <a:buFont typeface="Wingdings" charset="0"/>
                  <a:buNone/>
                </a:pPr>
                <a:r>
                  <a:rPr lang="tr-TR" sz="2400" kern="0" dirty="0">
                    <a:ea typeface="ＭＳ Ｐゴシック" charset="0"/>
                  </a:rPr>
                  <a:t>       </a:t>
                </a:r>
                <a14:m>
                  <m:oMath xmlns:m="http://schemas.openxmlformats.org/officeDocument/2006/math">
                    <m:r>
                      <a:rPr lang="tr-TR" sz="2400" i="1" kern="0" dirty="0" smtClean="0">
                        <a:solidFill>
                          <a:srgbClr val="3C8C93"/>
                        </a:solidFill>
                        <a:latin typeface="Cambria Math" panose="02040503050406030204" pitchFamily="18" charset="0"/>
                        <a:ea typeface="ＭＳ Ｐゴシック" charset="0"/>
                      </a:rPr>
                      <m:t>𝑔</m:t>
                    </m:r>
                    <m:r>
                      <a:rPr lang="tr-TR" sz="2400" i="1" kern="0" dirty="0" smtClean="0">
                        <a:solidFill>
                          <a:srgbClr val="3C8C93"/>
                        </a:solidFill>
                        <a:latin typeface="Cambria Math" panose="02040503050406030204" pitchFamily="18" charset="0"/>
                        <a:ea typeface="ＭＳ Ｐゴシック" charset="0"/>
                      </a:rPr>
                      <m:t>(</m:t>
                    </m:r>
                    <m:r>
                      <a:rPr lang="tr-TR" sz="2400" i="1" kern="0" dirty="0" smtClean="0">
                        <a:solidFill>
                          <a:srgbClr val="3C8C93"/>
                        </a:solidFill>
                        <a:latin typeface="Cambria Math" panose="02040503050406030204" pitchFamily="18" charset="0"/>
                        <a:ea typeface="ＭＳ Ｐゴシック" charset="0"/>
                      </a:rPr>
                      <m:t>𝑥</m:t>
                    </m:r>
                    <m:r>
                      <a:rPr lang="tr-TR" sz="2400" i="1" kern="0" dirty="0" smtClean="0">
                        <a:solidFill>
                          <a:srgbClr val="3C8C93"/>
                        </a:solidFill>
                        <a:latin typeface="Cambria Math" panose="02040503050406030204" pitchFamily="18" charset="0"/>
                        <a:ea typeface="ＭＳ Ｐゴシック" charset="0"/>
                      </a:rPr>
                      <m:t>) = </m:t>
                    </m:r>
                    <m:r>
                      <a:rPr lang="tr-TR" sz="2400" i="1" kern="0" dirty="0" smtClean="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2</m:t>
                    </m:r>
                    <m:r>
                      <a:rPr lang="tr-TR" sz="2400" i="1" kern="0" dirty="0">
                        <a:solidFill>
                          <a:srgbClr val="3C8C93"/>
                        </a:solidFill>
                        <a:latin typeface="Cambria Math" panose="02040503050406030204" pitchFamily="18" charset="0"/>
                        <a:ea typeface="ＭＳ Ｐゴシック" charset="0"/>
                      </a:rPr>
                      <m:t>𝑥</m:t>
                    </m:r>
                    <m:r>
                      <a:rPr lang="tr-TR" sz="2400" i="1" kern="0" baseline="30000" dirty="0">
                        <a:solidFill>
                          <a:srgbClr val="3C8C93"/>
                        </a:solidFill>
                        <a:latin typeface="Cambria Math" panose="02040503050406030204" pitchFamily="18" charset="0"/>
                        <a:ea typeface="ＭＳ Ｐゴシック" charset="0"/>
                      </a:rPr>
                      <m:t>2</m:t>
                    </m:r>
                    <m:r>
                      <a:rPr lang="tr-TR" sz="2400" i="1" kern="0" dirty="0">
                        <a:solidFill>
                          <a:srgbClr val="3C8C93"/>
                        </a:solidFill>
                        <a:latin typeface="Cambria Math" panose="02040503050406030204" pitchFamily="18" charset="0"/>
                        <a:ea typeface="ＭＳ Ｐゴシック" charset="0"/>
                      </a:rPr>
                      <m:t>+</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1</m:t>
                    </m:r>
                    <m:r>
                      <a:rPr lang="tr-TR" sz="2400" i="1" kern="0" dirty="0">
                        <a:solidFill>
                          <a:srgbClr val="3C8C93"/>
                        </a:solidFill>
                        <a:latin typeface="Cambria Math" panose="02040503050406030204" pitchFamily="18" charset="0"/>
                        <a:ea typeface="ＭＳ Ｐゴシック" charset="0"/>
                      </a:rPr>
                      <m:t>𝑥</m:t>
                    </m:r>
                    <m:r>
                      <a:rPr lang="tr-TR" sz="2400" i="1" kern="0" dirty="0">
                        <a:solidFill>
                          <a:srgbClr val="3C8C93"/>
                        </a:solidFill>
                        <a:latin typeface="Cambria Math" panose="02040503050406030204" pitchFamily="18" charset="0"/>
                        <a:ea typeface="ＭＳ Ｐゴシック" charset="0"/>
                      </a:rPr>
                      <m:t> + </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0</m:t>
                    </m:r>
                  </m:oMath>
                </a14:m>
                <a:r>
                  <a:rPr lang="tr-TR" sz="2400" kern="0" dirty="0">
                    <a:ea typeface="ＭＳ Ｐゴシック" charset="0"/>
                  </a:rPr>
                  <a:t>                                     </a:t>
                </a:r>
              </a:p>
              <a:p>
                <a:pPr eaLnBrk="1" hangingPunct="1">
                  <a:buFont typeface="Wingdings" charset="0"/>
                  <a:buNone/>
                </a:pPr>
                <a:r>
                  <a:rPr lang="tr-TR" sz="2400" i="1" kern="0" dirty="0" err="1">
                    <a:solidFill>
                      <a:srgbClr val="008380"/>
                    </a:solidFill>
                    <a:ea typeface="ＭＳ Ｐゴシック" charset="0"/>
                  </a:rPr>
                  <a:t>θ</a:t>
                </a:r>
                <a:r>
                  <a:rPr lang="tr-TR" sz="2400" i="1" kern="0" dirty="0">
                    <a:solidFill>
                      <a:srgbClr val="008380"/>
                    </a:solidFill>
                    <a:ea typeface="ＭＳ Ｐゴシック" charset="0"/>
                  </a:rPr>
                  <a:t>: </a:t>
                </a:r>
                <a:r>
                  <a:rPr lang="tr-TR" sz="2400" kern="0" dirty="0">
                    <a:ea typeface="ＭＳ Ｐゴシック" charset="0"/>
                  </a:rPr>
                  <a:t> 		</a:t>
                </a:r>
                <a:r>
                  <a:rPr lang="tr-TR" sz="2400" kern="0" dirty="0" err="1">
                    <a:ea typeface="ＭＳ Ｐゴシック" charset="0"/>
                  </a:rPr>
                  <a:t>parameters</a:t>
                </a:r>
                <a:r>
                  <a:rPr lang="tr-TR" sz="2400" kern="0" dirty="0">
                    <a:ea typeface="ＭＳ Ｐゴシック" charset="0"/>
                  </a:rPr>
                  <a:t>			 (here </a:t>
                </a:r>
                <a14:m>
                  <m:oMath xmlns:m="http://schemas.openxmlformats.org/officeDocument/2006/math">
                    <m:r>
                      <a:rPr lang="tr-TR" sz="2400" i="1" kern="0" dirty="0" smtClean="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0</m:t>
                    </m:r>
                    <m:r>
                      <a:rPr lang="tr-TR" sz="2400" i="1" kern="0" dirty="0">
                        <a:solidFill>
                          <a:srgbClr val="3C8C93"/>
                        </a:solidFill>
                        <a:latin typeface="Cambria Math" panose="02040503050406030204" pitchFamily="18" charset="0"/>
                        <a:ea typeface="ＭＳ Ｐゴシック" charset="0"/>
                      </a:rPr>
                      <m:t>, </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1</m:t>
                    </m:r>
                    <m:r>
                      <a:rPr lang="tr-TR" sz="2400" i="1" kern="0" dirty="0">
                        <a:solidFill>
                          <a:srgbClr val="3C8C93"/>
                        </a:solidFill>
                        <a:latin typeface="Cambria Math" panose="02040503050406030204" pitchFamily="18" charset="0"/>
                        <a:ea typeface="ＭＳ Ｐゴシック" charset="0"/>
                      </a:rPr>
                      <m:t>, </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2</m:t>
                    </m:r>
                  </m:oMath>
                </a14:m>
                <a:r>
                  <a:rPr lang="tr-TR" sz="2400" kern="0" dirty="0">
                    <a:ea typeface="ＭＳ Ｐゴシック" charset="0"/>
                  </a:rPr>
                  <a:t>)</a:t>
                </a:r>
              </a:p>
              <a:p>
                <a:endParaRPr lang="de-DE" sz="2400" dirty="0"/>
              </a:p>
            </p:txBody>
          </p:sp>
        </mc:Choice>
        <mc:Fallback xmlns="">
          <p:sp>
            <p:nvSpPr>
              <p:cNvPr id="7" name="Abgerundetes Rechteck 6">
                <a:extLst>
                  <a:ext uri="{FF2B5EF4-FFF2-40B4-BE49-F238E27FC236}">
                    <a16:creationId xmlns:a16="http://schemas.microsoft.com/office/drawing/2014/main" id="{32FA156B-4CE9-C946-9E69-4595FF86CE0E}"/>
                  </a:ext>
                </a:extLst>
              </p:cNvPr>
              <p:cNvSpPr>
                <a:spLocks noRot="1" noChangeAspect="1" noMove="1" noResize="1" noEditPoints="1" noAdjustHandles="1" noChangeArrowheads="1" noChangeShapeType="1" noTextEdit="1"/>
              </p:cNvSpPr>
              <p:nvPr/>
            </p:nvSpPr>
            <p:spPr>
              <a:xfrm>
                <a:off x="4325924" y="1922699"/>
                <a:ext cx="4450683" cy="3359483"/>
              </a:xfrm>
              <a:prstGeom prst="roundRect">
                <a:avLst>
                  <a:gd name="adj" fmla="val 10000"/>
                </a:avLst>
              </a:prstGeom>
              <a:blipFill>
                <a:blip r:embed="rId2"/>
                <a:stretch>
                  <a:fillRect r="-14205"/>
                </a:stretch>
              </a:blipFill>
            </p:spPr>
            <p:txBody>
              <a:bodyPr/>
              <a:lstStyle/>
              <a:p>
                <a:r>
                  <a:rPr lang="de-DE">
                    <a:noFill/>
                  </a:rPr>
                  <a:t> </a:t>
                </a:r>
              </a:p>
            </p:txBody>
          </p:sp>
        </mc:Fallback>
      </mc:AlternateContent>
      <p:pic>
        <p:nvPicPr>
          <p:cNvPr id="8" name="Picture 2">
            <a:extLst>
              <a:ext uri="{FF2B5EF4-FFF2-40B4-BE49-F238E27FC236}">
                <a16:creationId xmlns:a16="http://schemas.microsoft.com/office/drawing/2014/main" id="{FB1C1644-93DA-CF43-8560-6F8359566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09" y="1749259"/>
            <a:ext cx="3902913" cy="3119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054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bgerundetes Rechteck 35">
            <a:extLst>
              <a:ext uri="{FF2B5EF4-FFF2-40B4-BE49-F238E27FC236}">
                <a16:creationId xmlns:a16="http://schemas.microsoft.com/office/drawing/2014/main" id="{C65B50EC-0026-E240-82A0-84F281DE02EB}"/>
              </a:ext>
            </a:extLst>
          </p:cNvPr>
          <p:cNvSpPr/>
          <p:nvPr/>
        </p:nvSpPr>
        <p:spPr>
          <a:xfrm>
            <a:off x="4455686" y="4022201"/>
            <a:ext cx="3557891" cy="2452908"/>
          </a:xfrm>
          <a:prstGeom prst="roundRect">
            <a:avLst>
              <a:gd name="adj" fmla="val 10000"/>
            </a:avLst>
          </a:prstGeom>
          <a:solidFill>
            <a:srgbClr val="FF0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de-DE" dirty="0" err="1"/>
              <a:t>Optimization</a:t>
            </a:r>
            <a:r>
              <a:rPr lang="de-DE" dirty="0"/>
              <a:t>:</a:t>
            </a:r>
          </a:p>
        </p:txBody>
      </p:sp>
      <p:sp>
        <p:nvSpPr>
          <p:cNvPr id="20" name="Abgerundetes Rechteck 19">
            <a:extLst>
              <a:ext uri="{FF2B5EF4-FFF2-40B4-BE49-F238E27FC236}">
                <a16:creationId xmlns:a16="http://schemas.microsoft.com/office/drawing/2014/main" id="{E24C9AA8-6E8D-B44B-8D02-DC7757C6C41C}"/>
              </a:ext>
            </a:extLst>
          </p:cNvPr>
          <p:cNvSpPr/>
          <p:nvPr/>
        </p:nvSpPr>
        <p:spPr>
          <a:xfrm>
            <a:off x="4342444" y="1860502"/>
            <a:ext cx="4745570" cy="2027557"/>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13665" name="Foliennummernplatzhalter 7"/>
          <p:cNvSpPr>
            <a:spLocks noGrp="1"/>
          </p:cNvSpPr>
          <p:nvPr>
            <p:ph type="sldNum" sz="quarter" idx="11"/>
          </p:nvPr>
        </p:nvSpPr>
        <p:spPr>
          <a:xfrm>
            <a:off x="7956550" y="6112669"/>
            <a:ext cx="1008063" cy="196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E611C3C7-A7D5-AB48-8559-7B32452C5A85}" type="slidenum">
              <a:rPr lang="tr-TR" sz="1100">
                <a:latin typeface="+mn-lt"/>
              </a:rPr>
              <a:pPr eaLnBrk="1" hangingPunct="1"/>
              <a:t>17</a:t>
            </a:fld>
            <a:endParaRPr lang="tr-TR" sz="1100">
              <a:latin typeface="+mn-lt"/>
            </a:endParaRPr>
          </a:p>
        </p:txBody>
      </p:sp>
      <p:sp>
        <p:nvSpPr>
          <p:cNvPr id="113667" name="Rectangle 3"/>
          <p:cNvSpPr>
            <a:spLocks noGrp="1" noChangeArrowheads="1"/>
          </p:cNvSpPr>
          <p:nvPr>
            <p:ph type="title" sz="quarter"/>
          </p:nvPr>
        </p:nvSpPr>
        <p:spPr>
          <a:xfrm>
            <a:off x="457200" y="260350"/>
            <a:ext cx="8229600" cy="1027113"/>
          </a:xfrm>
        </p:spPr>
        <p:txBody>
          <a:bodyPr/>
          <a:lstStyle/>
          <a:p>
            <a:pPr eaLnBrk="1" hangingPunct="1"/>
            <a:r>
              <a:rPr lang="de-DE" dirty="0" err="1"/>
              <a:t>Example</a:t>
            </a:r>
            <a:r>
              <a:rPr lang="de-DE" dirty="0"/>
              <a:t> </a:t>
            </a:r>
            <a:r>
              <a:rPr lang="de-DE" dirty="0" err="1"/>
              <a:t>Supervised</a:t>
            </a:r>
            <a:r>
              <a:rPr lang="de-DE" dirty="0"/>
              <a:t> Learning: Regression</a:t>
            </a:r>
            <a:endParaRPr lang="en-US" dirty="0">
              <a:latin typeface="+mn-lt"/>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13C97F5B-4CF4-DE40-B902-1331BDB1DD29}"/>
                  </a:ext>
                </a:extLst>
              </p:cNvPr>
              <p:cNvSpPr txBox="1"/>
              <p:nvPr/>
            </p:nvSpPr>
            <p:spPr>
              <a:xfrm>
                <a:off x="544656" y="5159768"/>
                <a:ext cx="3759553" cy="1200329"/>
              </a:xfrm>
              <a:prstGeom prst="rect">
                <a:avLst/>
              </a:prstGeom>
              <a:solidFill>
                <a:srgbClr val="FFFF00">
                  <a:alpha val="30000"/>
                </a:srgbClr>
              </a:solidFill>
            </p:spPr>
            <p:txBody>
              <a:bodyPr wrap="square" rtlCol="0">
                <a:spAutoFit/>
              </a:bodyPr>
              <a:lstStyle/>
              <a:p>
                <a:r>
                  <a:rPr lang="de-DE" dirty="0" err="1"/>
                  <a:t>Calculating</a:t>
                </a:r>
                <a:r>
                  <a:rPr lang="de-DE" dirty="0"/>
                  <a:t> </a:t>
                </a:r>
                <a:r>
                  <a:rPr lang="de-DE" dirty="0" err="1"/>
                  <a:t>the</a:t>
                </a:r>
                <a:r>
                  <a:rPr lang="de-DE" dirty="0"/>
                  <a:t> </a:t>
                </a:r>
                <a:r>
                  <a:rPr lang="de-DE" dirty="0" err="1">
                    <a:solidFill>
                      <a:srgbClr val="032EF0"/>
                    </a:solidFill>
                  </a:rPr>
                  <a:t>gradient</a:t>
                </a:r>
                <a:r>
                  <a:rPr lang="de-DE" dirty="0"/>
                  <a:t> </a:t>
                </a:r>
                <a14:m>
                  <m:oMath xmlns:m="http://schemas.openxmlformats.org/officeDocument/2006/math">
                    <m:r>
                      <m:rPr>
                        <m:sty m:val="p"/>
                      </m:rPr>
                      <a:rPr lang="de-DE" smtClean="0">
                        <a:solidFill>
                          <a:srgbClr val="3C8C93"/>
                        </a:solidFill>
                        <a:latin typeface="Cambria Math" panose="02040503050406030204" pitchFamily="18" charset="0"/>
                      </a:rPr>
                      <m:t>∇</m:t>
                    </m:r>
                    <m:r>
                      <a:rPr lang="de-DE" i="1">
                        <a:solidFill>
                          <a:srgbClr val="3C8C93"/>
                        </a:solidFill>
                        <a:latin typeface="Cambria Math" panose="02040503050406030204" pitchFamily="18" charset="0"/>
                      </a:rPr>
                      <m:t>𝐸</m:t>
                    </m:r>
                  </m:oMath>
                </a14:m>
                <a:r>
                  <a:rPr lang="de-DE" dirty="0">
                    <a:solidFill>
                      <a:srgbClr val="3C8C93"/>
                    </a:solidFill>
                  </a:rPr>
                  <a:t> </a:t>
                </a:r>
                <a:endParaRPr lang="de-DE" dirty="0"/>
              </a:p>
              <a:p>
                <a:r>
                  <a:rPr lang="de-DE" dirty="0" err="1"/>
                  <a:t>analytically</a:t>
                </a:r>
                <a:r>
                  <a:rPr lang="de-DE" dirty="0"/>
                  <a:t> NOT </a:t>
                </a:r>
                <a:r>
                  <a:rPr lang="de-DE" dirty="0" err="1"/>
                  <a:t>feasible</a:t>
                </a:r>
                <a:r>
                  <a:rPr lang="de-DE" dirty="0"/>
                  <a:t> </a:t>
                </a:r>
                <a:r>
                  <a:rPr lang="de-DE" dirty="0" err="1"/>
                  <a:t>for</a:t>
                </a:r>
                <a:r>
                  <a:rPr lang="de-DE" dirty="0"/>
                  <a:t> </a:t>
                </a:r>
                <a:r>
                  <a:rPr lang="de-DE" dirty="0" err="1"/>
                  <a:t>thousands</a:t>
                </a:r>
                <a:r>
                  <a:rPr lang="de-DE" dirty="0"/>
                  <a:t> </a:t>
                </a:r>
                <a:r>
                  <a:rPr lang="de-DE" dirty="0" err="1"/>
                  <a:t>of</a:t>
                </a:r>
                <a:r>
                  <a:rPr lang="de-DE" dirty="0"/>
                  <a:t> </a:t>
                </a:r>
                <a:r>
                  <a:rPr lang="de-DE" dirty="0" err="1"/>
                  <a:t>parameters</a:t>
                </a:r>
                <a:r>
                  <a:rPr lang="de-DE" dirty="0"/>
                  <a:t> </a:t>
                </a:r>
              </a:p>
              <a:p>
                <a:r>
                  <a:rPr lang="de-DE" dirty="0"/>
                  <a:t>- </a:t>
                </a:r>
                <a:r>
                  <a:rPr lang="de-DE" dirty="0">
                    <a:solidFill>
                      <a:srgbClr val="032EF0"/>
                    </a:solidFill>
                  </a:rPr>
                  <a:t>&gt; </a:t>
                </a:r>
                <a:r>
                  <a:rPr lang="de-DE" dirty="0" err="1">
                    <a:solidFill>
                      <a:srgbClr val="032EF0"/>
                    </a:solidFill>
                  </a:rPr>
                  <a:t>Differentiable</a:t>
                </a:r>
                <a:r>
                  <a:rPr lang="de-DE" dirty="0">
                    <a:solidFill>
                      <a:srgbClr val="032EF0"/>
                    </a:solidFill>
                  </a:rPr>
                  <a:t> </a:t>
                </a:r>
                <a:r>
                  <a:rPr lang="de-DE" dirty="0" err="1">
                    <a:solidFill>
                      <a:srgbClr val="032EF0"/>
                    </a:solidFill>
                  </a:rPr>
                  <a:t>programming</a:t>
                </a:r>
                <a:endParaRPr lang="de-DE" dirty="0">
                  <a:solidFill>
                    <a:srgbClr val="032EF0"/>
                  </a:solidFill>
                </a:endParaRPr>
              </a:p>
            </p:txBody>
          </p:sp>
        </mc:Choice>
        <mc:Fallback xmlns="">
          <p:sp>
            <p:nvSpPr>
              <p:cNvPr id="2" name="Textfeld 1">
                <a:extLst>
                  <a:ext uri="{FF2B5EF4-FFF2-40B4-BE49-F238E27FC236}">
                    <a16:creationId xmlns:a16="http://schemas.microsoft.com/office/drawing/2014/main" id="{13C97F5B-4CF4-DE40-B902-1331BDB1DD29}"/>
                  </a:ext>
                </a:extLst>
              </p:cNvPr>
              <p:cNvSpPr txBox="1">
                <a:spLocks noRot="1" noChangeAspect="1" noMove="1" noResize="1" noEditPoints="1" noAdjustHandles="1" noChangeArrowheads="1" noChangeShapeType="1" noTextEdit="1"/>
              </p:cNvSpPr>
              <p:nvPr/>
            </p:nvSpPr>
            <p:spPr>
              <a:xfrm>
                <a:off x="544656" y="5159768"/>
                <a:ext cx="3759553" cy="1200329"/>
              </a:xfrm>
              <a:prstGeom prst="rect">
                <a:avLst/>
              </a:prstGeom>
              <a:blipFill>
                <a:blip r:embed="rId3"/>
                <a:stretch>
                  <a:fillRect l="-1347" t="-2105" b="-84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DC69D4E-5472-9B47-85F3-35E20A16D33A}"/>
                  </a:ext>
                </a:extLst>
              </p:cNvPr>
              <p:cNvSpPr txBox="1"/>
              <p:nvPr/>
            </p:nvSpPr>
            <p:spPr>
              <a:xfrm>
                <a:off x="4331422" y="1300602"/>
                <a:ext cx="2060240" cy="43678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solidFill>
                            <a:srgbClr val="3C8C93"/>
                          </a:solidFill>
                          <a:latin typeface="Cambria Math" panose="02040503050406030204" pitchFamily="18" charset="0"/>
                        </a:rPr>
                        <m:t>𝑋</m:t>
                      </m:r>
                      <m:sSubSup>
                        <m:sSubSupPr>
                          <m:ctrlPr>
                            <a:rPr lang="de-DE" sz="2200" b="0" i="1" smtClean="0">
                              <a:solidFill>
                                <a:srgbClr val="3C8C93"/>
                              </a:solidFill>
                              <a:latin typeface="Cambria Math" panose="02040503050406030204" pitchFamily="18" charset="0"/>
                            </a:rPr>
                          </m:ctrlPr>
                        </m:sSubSupPr>
                        <m:e>
                          <m:r>
                            <a:rPr lang="de-DE" sz="2200" i="1">
                              <a:solidFill>
                                <a:srgbClr val="3C8C93"/>
                              </a:solidFill>
                              <a:latin typeface="Cambria Math" panose="02040503050406030204" pitchFamily="18" charset="0"/>
                            </a:rPr>
                            <m:t>={</m:t>
                          </m:r>
                          <m:r>
                            <a:rPr lang="de-DE" sz="2200" b="0" i="1" smtClean="0">
                              <a:solidFill>
                                <a:srgbClr val="3C8C93"/>
                              </a:solidFill>
                              <a:latin typeface="Cambria Math" panose="02040503050406030204" pitchFamily="18" charset="0"/>
                            </a:rPr>
                            <m:t> </m:t>
                          </m:r>
                          <m:d>
                            <m:dPr>
                              <m:ctrlPr>
                                <a:rPr lang="de-DE" sz="2200" b="0" i="1" smtClean="0">
                                  <a:solidFill>
                                    <a:srgbClr val="3C8C93"/>
                                  </a:solidFill>
                                  <a:latin typeface="Cambria Math" panose="02040503050406030204" pitchFamily="18" charset="0"/>
                                </a:rPr>
                              </m:ctrlPr>
                            </m:dPr>
                            <m:e>
                              <m:sSup>
                                <m:sSupPr>
                                  <m:ctrlPr>
                                    <a:rPr lang="de-DE" sz="2200" i="1">
                                      <a:solidFill>
                                        <a:srgbClr val="3C8C93"/>
                                      </a:solidFill>
                                      <a:latin typeface="Cambria Math" panose="02040503050406030204" pitchFamily="18" charset="0"/>
                                    </a:rPr>
                                  </m:ctrlPr>
                                </m:sSupPr>
                                <m:e>
                                  <m:r>
                                    <a:rPr lang="de-DE" sz="2200" i="1">
                                      <a:solidFill>
                                        <a:srgbClr val="3C8C93"/>
                                      </a:solidFill>
                                      <a:latin typeface="Cambria Math" panose="02040503050406030204" pitchFamily="18" charset="0"/>
                                    </a:rPr>
                                    <m:t>𝑥</m:t>
                                  </m:r>
                                </m:e>
                                <m:sup>
                                  <m:r>
                                    <a:rPr lang="de-DE" sz="2200" i="1">
                                      <a:solidFill>
                                        <a:srgbClr val="3C8C93"/>
                                      </a:solidFill>
                                      <a:latin typeface="Cambria Math" panose="02040503050406030204" pitchFamily="18" charset="0"/>
                                    </a:rPr>
                                    <m:t>𝑡</m:t>
                                  </m:r>
                                </m:sup>
                              </m:sSup>
                              <m:r>
                                <a:rPr lang="de-DE" sz="2200" i="1">
                                  <a:solidFill>
                                    <a:srgbClr val="3C8C93"/>
                                  </a:solidFill>
                                  <a:latin typeface="Cambria Math" panose="02040503050406030204" pitchFamily="18" charset="0"/>
                                </a:rPr>
                                <m:t>,</m:t>
                              </m:r>
                              <m:sSup>
                                <m:sSupPr>
                                  <m:ctrlPr>
                                    <a:rPr lang="de-DE" sz="2200" i="1">
                                      <a:solidFill>
                                        <a:srgbClr val="3C8C93"/>
                                      </a:solidFill>
                                      <a:latin typeface="Cambria Math" panose="02040503050406030204" pitchFamily="18" charset="0"/>
                                    </a:rPr>
                                  </m:ctrlPr>
                                </m:sSupPr>
                                <m:e>
                                  <m:r>
                                    <a:rPr lang="de-DE" sz="2200" i="1" smtClean="0">
                                      <a:solidFill>
                                        <a:srgbClr val="3C8C93"/>
                                      </a:solidFill>
                                      <a:latin typeface="Cambria Math" panose="02040503050406030204" pitchFamily="18" charset="0"/>
                                    </a:rPr>
                                    <m:t>𝑟</m:t>
                                  </m:r>
                                </m:e>
                                <m:sup>
                                  <m:r>
                                    <a:rPr lang="de-DE" sz="2200" i="1">
                                      <a:solidFill>
                                        <a:srgbClr val="3C8C93"/>
                                      </a:solidFill>
                                      <a:latin typeface="Cambria Math" panose="02040503050406030204" pitchFamily="18" charset="0"/>
                                    </a:rPr>
                                    <m:t>𝑡</m:t>
                                  </m:r>
                                </m:sup>
                              </m:sSup>
                            </m:e>
                          </m:d>
                          <m:r>
                            <a:rPr lang="de-DE" sz="2200" b="0" i="1" smtClean="0">
                              <a:solidFill>
                                <a:srgbClr val="3C8C93"/>
                              </a:solidFill>
                              <a:latin typeface="Cambria Math" panose="02040503050406030204" pitchFamily="18" charset="0"/>
                            </a:rPr>
                            <m:t> </m:t>
                          </m:r>
                          <m:r>
                            <a:rPr lang="de-DE" sz="2200" i="1">
                              <a:solidFill>
                                <a:srgbClr val="3C8C93"/>
                              </a:solidFill>
                              <a:latin typeface="Cambria Math" panose="02040503050406030204" pitchFamily="18" charset="0"/>
                            </a:rPr>
                            <m:t>}</m:t>
                          </m:r>
                        </m:e>
                        <m:sub>
                          <m:r>
                            <a:rPr lang="de-DE" sz="2200" b="0" i="1" smtClean="0">
                              <a:solidFill>
                                <a:srgbClr val="3C8C93"/>
                              </a:solidFill>
                              <a:latin typeface="Cambria Math" panose="02040503050406030204" pitchFamily="18" charset="0"/>
                            </a:rPr>
                            <m:t>𝑡</m:t>
                          </m:r>
                          <m:r>
                            <a:rPr lang="de-DE" sz="2200" b="0" i="1" smtClean="0">
                              <a:solidFill>
                                <a:srgbClr val="3C8C93"/>
                              </a:solidFill>
                              <a:latin typeface="Cambria Math" panose="02040503050406030204" pitchFamily="18" charset="0"/>
                            </a:rPr>
                            <m:t>=1</m:t>
                          </m:r>
                        </m:sub>
                        <m:sup>
                          <m:r>
                            <a:rPr lang="de-DE" sz="2200" b="0" i="1" smtClean="0">
                              <a:solidFill>
                                <a:srgbClr val="3C8C93"/>
                              </a:solidFill>
                              <a:latin typeface="Cambria Math" panose="02040503050406030204" pitchFamily="18" charset="0"/>
                            </a:rPr>
                            <m:t>𝑁</m:t>
                          </m:r>
                        </m:sup>
                      </m:sSubSup>
                    </m:oMath>
                  </m:oMathPara>
                </a14:m>
                <a:endParaRPr lang="de-DE" sz="2200" dirty="0">
                  <a:solidFill>
                    <a:srgbClr val="3C8C93"/>
                  </a:solidFill>
                </a:endParaRPr>
              </a:p>
            </p:txBody>
          </p:sp>
        </mc:Choice>
        <mc:Fallback xmlns="">
          <p:sp>
            <p:nvSpPr>
              <p:cNvPr id="15" name="Textfeld 14">
                <a:extLst>
                  <a:ext uri="{FF2B5EF4-FFF2-40B4-BE49-F238E27FC236}">
                    <a16:creationId xmlns:a16="http://schemas.microsoft.com/office/drawing/2014/main" id="{6DC69D4E-5472-9B47-85F3-35E20A16D33A}"/>
                  </a:ext>
                </a:extLst>
              </p:cNvPr>
              <p:cNvSpPr txBox="1">
                <a:spLocks noRot="1" noChangeAspect="1" noMove="1" noResize="1" noEditPoints="1" noAdjustHandles="1" noChangeArrowheads="1" noChangeShapeType="1" noTextEdit="1"/>
              </p:cNvSpPr>
              <p:nvPr/>
            </p:nvSpPr>
            <p:spPr>
              <a:xfrm>
                <a:off x="4331422" y="1300602"/>
                <a:ext cx="2060240" cy="436786"/>
              </a:xfrm>
              <a:prstGeom prst="rect">
                <a:avLst/>
              </a:prstGeom>
              <a:blipFill>
                <a:blip r:embed="rId4"/>
                <a:stretch>
                  <a:fillRect l="-613" r="-9816" b="-20000"/>
                </a:stretch>
              </a:blipFill>
              <a:ln>
                <a:noFill/>
              </a:ln>
            </p:spPr>
            <p:txBody>
              <a:bodyPr/>
              <a:lstStyle/>
              <a:p>
                <a:r>
                  <a:rPr lang="de-DE">
                    <a:noFill/>
                  </a:rPr>
                  <a:t> </a:t>
                </a:r>
              </a:p>
            </p:txBody>
          </p:sp>
        </mc:Fallback>
      </mc:AlternateContent>
      <p:sp>
        <p:nvSpPr>
          <p:cNvPr id="19" name="Textfeld 18">
            <a:extLst>
              <a:ext uri="{FF2B5EF4-FFF2-40B4-BE49-F238E27FC236}">
                <a16:creationId xmlns:a16="http://schemas.microsoft.com/office/drawing/2014/main" id="{624769C5-CB9E-A74C-8EC6-AF733A5D6702}"/>
              </a:ext>
            </a:extLst>
          </p:cNvPr>
          <p:cNvSpPr txBox="1"/>
          <p:nvPr/>
        </p:nvSpPr>
        <p:spPr>
          <a:xfrm>
            <a:off x="4387944" y="2005089"/>
            <a:ext cx="3568606" cy="646331"/>
          </a:xfrm>
          <a:prstGeom prst="rect">
            <a:avLst/>
          </a:prstGeom>
          <a:noFill/>
        </p:spPr>
        <p:txBody>
          <a:bodyPr wrap="none" rtlCol="0">
            <a:spAutoFit/>
          </a:bodyPr>
          <a:lstStyle/>
          <a:p>
            <a:r>
              <a:rPr lang="de-DE" dirty="0" err="1">
                <a:solidFill>
                  <a:srgbClr val="032EF0"/>
                </a:solidFill>
              </a:rPr>
              <a:t>Mean</a:t>
            </a:r>
            <a:r>
              <a:rPr lang="de-DE" dirty="0">
                <a:solidFill>
                  <a:srgbClr val="032EF0"/>
                </a:solidFill>
              </a:rPr>
              <a:t> </a:t>
            </a:r>
            <a:r>
              <a:rPr lang="de-DE" dirty="0" err="1">
                <a:solidFill>
                  <a:srgbClr val="032EF0"/>
                </a:solidFill>
              </a:rPr>
              <a:t>squared</a:t>
            </a:r>
            <a:r>
              <a:rPr lang="de-DE" dirty="0">
                <a:solidFill>
                  <a:srgbClr val="032EF0"/>
                </a:solidFill>
              </a:rPr>
              <a:t> </a:t>
            </a:r>
            <a:r>
              <a:rPr lang="de-DE" dirty="0" err="1">
                <a:solidFill>
                  <a:srgbClr val="032EF0"/>
                </a:solidFill>
              </a:rPr>
              <a:t>error</a:t>
            </a:r>
            <a:r>
              <a:rPr lang="de-DE" dirty="0"/>
              <a:t> </a:t>
            </a:r>
          </a:p>
          <a:p>
            <a:r>
              <a:rPr lang="de-DE" dirty="0" err="1"/>
              <a:t>for</a:t>
            </a:r>
            <a:r>
              <a:rPr lang="de-DE" dirty="0"/>
              <a:t> </a:t>
            </a:r>
            <a:r>
              <a:rPr lang="de-DE" dirty="0" err="1"/>
              <a:t>general</a:t>
            </a:r>
            <a:r>
              <a:rPr lang="de-DE" dirty="0"/>
              <a:t> </a:t>
            </a:r>
            <a:r>
              <a:rPr lang="de-DE" dirty="0" err="1"/>
              <a:t>and</a:t>
            </a:r>
            <a:r>
              <a:rPr lang="de-DE" dirty="0"/>
              <a:t> linear </a:t>
            </a:r>
            <a:r>
              <a:rPr lang="de-DE" dirty="0" err="1"/>
              <a:t>hypothesis</a:t>
            </a:r>
            <a:r>
              <a:rPr lang="de-DE" dirty="0"/>
              <a:t> </a:t>
            </a:r>
            <a:r>
              <a:rPr lang="de-DE" dirty="0" err="1">
                <a:solidFill>
                  <a:srgbClr val="3C8C93"/>
                </a:solidFill>
              </a:rPr>
              <a:t>g</a:t>
            </a:r>
            <a:r>
              <a:rPr lang="de-DE" dirty="0"/>
              <a:t> </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BA7402BA-A396-5443-A4B4-1B88405AB9B6}"/>
                  </a:ext>
                </a:extLst>
              </p:cNvPr>
              <p:cNvSpPr txBox="1"/>
              <p:nvPr/>
            </p:nvSpPr>
            <p:spPr>
              <a:xfrm>
                <a:off x="6690172" y="1230192"/>
                <a:ext cx="2060240" cy="49539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de-DE" sz="2200" i="1" smtClean="0">
                              <a:solidFill>
                                <a:srgbClr val="3C8C93"/>
                              </a:solidFill>
                              <a:latin typeface="Cambria Math" panose="02040503050406030204" pitchFamily="18" charset="0"/>
                            </a:rPr>
                          </m:ctrlPr>
                        </m:sSupPr>
                        <m:e>
                          <m:r>
                            <a:rPr lang="de-DE" sz="2200" i="1" smtClean="0">
                              <a:solidFill>
                                <a:srgbClr val="3C8C93"/>
                              </a:solidFill>
                              <a:latin typeface="Cambria Math" panose="02040503050406030204" pitchFamily="18" charset="0"/>
                            </a:rPr>
                            <m:t>𝑟</m:t>
                          </m:r>
                        </m:e>
                        <m:sup>
                          <m:r>
                            <a:rPr lang="de-DE" sz="2200" i="1">
                              <a:solidFill>
                                <a:srgbClr val="3C8C93"/>
                              </a:solidFill>
                              <a:latin typeface="Cambria Math" panose="02040503050406030204" pitchFamily="18" charset="0"/>
                            </a:rPr>
                            <m:t>𝑡</m:t>
                          </m:r>
                        </m:sup>
                      </m:sSup>
                      <m:r>
                        <a:rPr lang="de-DE" sz="2200" i="1" smtClean="0">
                          <a:solidFill>
                            <a:srgbClr val="3C8C93"/>
                          </a:solidFill>
                          <a:latin typeface="Cambria Math" panose="02040503050406030204" pitchFamily="18" charset="0"/>
                        </a:rPr>
                        <m:t> </m:t>
                      </m:r>
                      <m:sSubSup>
                        <m:sSubSupPr>
                          <m:ctrlPr>
                            <a:rPr lang="de-DE" sz="2200" b="0" i="1" smtClean="0">
                              <a:solidFill>
                                <a:srgbClr val="3C8C93"/>
                              </a:solidFill>
                              <a:latin typeface="Cambria Math" panose="02040503050406030204" pitchFamily="18" charset="0"/>
                            </a:rPr>
                          </m:ctrlPr>
                        </m:sSubSupPr>
                        <m:e>
                          <m:r>
                            <a:rPr lang="de-DE" sz="2200" b="0" i="1" smtClean="0">
                              <a:solidFill>
                                <a:srgbClr val="3C8C93"/>
                              </a:solidFill>
                              <a:latin typeface="Cambria Math" panose="02040503050406030204" pitchFamily="18" charset="0"/>
                            </a:rPr>
                            <m:t>=</m:t>
                          </m:r>
                          <m:r>
                            <a:rPr lang="de-DE" sz="2200" b="0" i="1" smtClean="0">
                              <a:solidFill>
                                <a:srgbClr val="3C8C93"/>
                              </a:solidFill>
                              <a:latin typeface="Cambria Math" panose="02040503050406030204" pitchFamily="18" charset="0"/>
                            </a:rPr>
                            <m:t>𝑓</m:t>
                          </m:r>
                          <m:d>
                            <m:dPr>
                              <m:ctrlPr>
                                <a:rPr lang="de-DE" sz="2200" b="0" i="1" smtClean="0">
                                  <a:solidFill>
                                    <a:srgbClr val="3C8C93"/>
                                  </a:solidFill>
                                  <a:latin typeface="Cambria Math" panose="02040503050406030204" pitchFamily="18" charset="0"/>
                                </a:rPr>
                              </m:ctrlPr>
                            </m:dPr>
                            <m:e>
                              <m:sSup>
                                <m:sSupPr>
                                  <m:ctrlPr>
                                    <a:rPr lang="de-DE" sz="2200" i="1">
                                      <a:solidFill>
                                        <a:srgbClr val="3C8C93"/>
                                      </a:solidFill>
                                      <a:latin typeface="Cambria Math" panose="02040503050406030204" pitchFamily="18" charset="0"/>
                                    </a:rPr>
                                  </m:ctrlPr>
                                </m:sSupPr>
                                <m:e>
                                  <m:r>
                                    <a:rPr lang="de-DE" sz="2200" i="1">
                                      <a:solidFill>
                                        <a:srgbClr val="3C8C93"/>
                                      </a:solidFill>
                                      <a:latin typeface="Cambria Math" panose="02040503050406030204" pitchFamily="18" charset="0"/>
                                    </a:rPr>
                                    <m:t>𝑥</m:t>
                                  </m:r>
                                </m:e>
                                <m:sup>
                                  <m:r>
                                    <a:rPr lang="de-DE" sz="2200" i="1">
                                      <a:solidFill>
                                        <a:srgbClr val="3C8C93"/>
                                      </a:solidFill>
                                      <a:latin typeface="Cambria Math" panose="02040503050406030204" pitchFamily="18" charset="0"/>
                                    </a:rPr>
                                    <m:t>𝑡</m:t>
                                  </m:r>
                                </m:sup>
                              </m:sSup>
                            </m:e>
                          </m:d>
                          <m:r>
                            <a:rPr lang="de-DE" sz="2200" b="0" i="1" smtClean="0">
                              <a:solidFill>
                                <a:srgbClr val="3C8C93"/>
                              </a:solidFill>
                              <a:latin typeface="Cambria Math" panose="02040503050406030204" pitchFamily="18" charset="0"/>
                            </a:rPr>
                            <m:t>∈</m:t>
                          </m:r>
                          <m:r>
                            <a:rPr lang="de-DE" sz="2200" b="0" i="1" smtClean="0">
                              <a:solidFill>
                                <a:srgbClr val="3C8C93"/>
                              </a:solidFill>
                              <a:latin typeface="Cambria Math" panose="02040503050406030204" pitchFamily="18" charset="0"/>
                              <a:ea typeface="Cambria Math" panose="02040503050406030204" pitchFamily="18" charset="0"/>
                            </a:rPr>
                            <m:t>ℝ</m:t>
                          </m:r>
                        </m:e>
                        <m:sub/>
                        <m:sup/>
                      </m:sSubSup>
                    </m:oMath>
                  </m:oMathPara>
                </a14:m>
                <a:endParaRPr lang="de-DE" sz="2200" dirty="0">
                  <a:solidFill>
                    <a:srgbClr val="3C8C93"/>
                  </a:solidFill>
                </a:endParaRPr>
              </a:p>
            </p:txBody>
          </p:sp>
        </mc:Choice>
        <mc:Fallback xmlns="">
          <p:sp>
            <p:nvSpPr>
              <p:cNvPr id="21" name="Textfeld 20">
                <a:extLst>
                  <a:ext uri="{FF2B5EF4-FFF2-40B4-BE49-F238E27FC236}">
                    <a16:creationId xmlns:a16="http://schemas.microsoft.com/office/drawing/2014/main" id="{BA7402BA-A396-5443-A4B4-1B88405AB9B6}"/>
                  </a:ext>
                </a:extLst>
              </p:cNvPr>
              <p:cNvSpPr txBox="1">
                <a:spLocks noRot="1" noChangeAspect="1" noMove="1" noResize="1" noEditPoints="1" noAdjustHandles="1" noChangeArrowheads="1" noChangeShapeType="1" noTextEdit="1"/>
              </p:cNvSpPr>
              <p:nvPr/>
            </p:nvSpPr>
            <p:spPr>
              <a:xfrm>
                <a:off x="6690172" y="1230192"/>
                <a:ext cx="2060240" cy="495392"/>
              </a:xfrm>
              <a:prstGeom prst="rect">
                <a:avLst/>
              </a:prstGeom>
              <a:blipFill>
                <a:blip r:embed="rId5"/>
                <a:stretch>
                  <a:fillRect r="-1227" b="-15000"/>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9C76979B-9248-B34F-AA3D-A4D4B5C78D6C}"/>
                  </a:ext>
                </a:extLst>
              </p:cNvPr>
              <p:cNvSpPr txBox="1"/>
              <p:nvPr/>
            </p:nvSpPr>
            <p:spPr>
              <a:xfrm>
                <a:off x="4458067" y="2690165"/>
                <a:ext cx="3771289" cy="374077"/>
              </a:xfrm>
              <a:prstGeom prst="rect">
                <a:avLst/>
              </a:prstGeom>
              <a:noFill/>
            </p:spPr>
            <p:txBody>
              <a:bodyPr wrap="none" rtlCol="0">
                <a:spAutoFit/>
              </a:bodyPr>
              <a:lstStyle/>
              <a:p>
                <a14:m>
                  <m:oMath xmlns:m="http://schemas.openxmlformats.org/officeDocument/2006/math">
                    <m:r>
                      <a:rPr lang="de-DE" b="0" i="1" smtClean="0">
                        <a:solidFill>
                          <a:schemeClr val="tx1"/>
                        </a:solidFill>
                        <a:latin typeface="Cambria Math" panose="02040503050406030204" pitchFamily="18" charset="0"/>
                      </a:rPr>
                      <m:t>𝐸</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𝑔</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𝑁</m:t>
                    </m:r>
                    <m:r>
                      <a:rPr lang="de-DE" b="0" i="1" smtClean="0">
                        <a:solidFill>
                          <a:schemeClr val="tx1"/>
                        </a:solidFill>
                        <a:latin typeface="Cambria Math" panose="02040503050406030204" pitchFamily="18" charset="0"/>
                      </a:rPr>
                      <m:t>) </m:t>
                    </m:r>
                    <m:nary>
                      <m:naryPr>
                        <m:chr m:val="∑"/>
                        <m:ctrlPr>
                          <a:rPr lang="de-DE" b="0" i="1" smtClean="0">
                            <a:solidFill>
                              <a:schemeClr val="tx1"/>
                            </a:solidFill>
                            <a:latin typeface="Cambria Math" panose="02040503050406030204" pitchFamily="18" charset="0"/>
                          </a:rPr>
                        </m:ctrlPr>
                      </m:naryPr>
                      <m:sub>
                        <m:r>
                          <m:rPr>
                            <m:brk m:alnAt="23"/>
                          </m:rP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up>
                        <m:r>
                          <a:rPr lang="de-DE" b="0" i="1" smtClean="0">
                            <a:solidFill>
                              <a:schemeClr val="tx1"/>
                            </a:solidFill>
                            <a:latin typeface="Cambria Math" panose="02040503050406030204" pitchFamily="18" charset="0"/>
                          </a:rPr>
                          <m:t>𝑁</m:t>
                        </m:r>
                      </m:sup>
                      <m:e>
                        <m:d>
                          <m:dPr>
                            <m:ctrlPr>
                              <a:rPr lang="de-DE" i="1">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𝑔</m:t>
                            </m:r>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𝑡</m:t>
                                </m:r>
                              </m:sup>
                            </m:sSup>
                            <m:r>
                              <a:rPr lang="de-DE" i="1">
                                <a:solidFill>
                                  <a:schemeClr val="tx1"/>
                                </a:solidFill>
                                <a:latin typeface="Cambria Math" panose="02040503050406030204" pitchFamily="18" charset="0"/>
                              </a:rPr>
                              <m:t>) </m:t>
                            </m:r>
                            <m:sSup>
                              <m:sSupPr>
                                <m:ctrlPr>
                                  <a:rPr lang="de-DE" i="1">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 </m:t>
                                </m:r>
                                <m:r>
                                  <a:rPr lang="de-DE" i="1" smtClean="0">
                                    <a:solidFill>
                                      <a:schemeClr val="tx1"/>
                                    </a:solidFill>
                                    <a:latin typeface="Cambria Math" panose="02040503050406030204" pitchFamily="18" charset="0"/>
                                  </a:rPr>
                                  <m:t>𝑟</m:t>
                                </m:r>
                              </m:e>
                              <m:sup>
                                <m:r>
                                  <a:rPr lang="de-DE" i="1">
                                    <a:solidFill>
                                      <a:schemeClr val="tx1"/>
                                    </a:solidFill>
                                    <a:latin typeface="Cambria Math" panose="02040503050406030204" pitchFamily="18" charset="0"/>
                                  </a:rPr>
                                  <m:t>𝑡</m:t>
                                </m:r>
                              </m:sup>
                            </m:sSup>
                          </m:e>
                        </m:d>
                      </m:e>
                    </m:nary>
                  </m:oMath>
                </a14:m>
                <a:r>
                  <a:rPr lang="de-DE" baseline="30000" dirty="0">
                    <a:solidFill>
                      <a:schemeClr val="tx1"/>
                    </a:solidFill>
                  </a:rPr>
                  <a:t>2</a:t>
                </a:r>
              </a:p>
            </p:txBody>
          </p:sp>
        </mc:Choice>
        <mc:Fallback xmlns="">
          <p:sp>
            <p:nvSpPr>
              <p:cNvPr id="22" name="Textfeld 21">
                <a:extLst>
                  <a:ext uri="{FF2B5EF4-FFF2-40B4-BE49-F238E27FC236}">
                    <a16:creationId xmlns:a16="http://schemas.microsoft.com/office/drawing/2014/main" id="{9C76979B-9248-B34F-AA3D-A4D4B5C78D6C}"/>
                  </a:ext>
                </a:extLst>
              </p:cNvPr>
              <p:cNvSpPr txBox="1">
                <a:spLocks noRot="1" noChangeAspect="1" noMove="1" noResize="1" noEditPoints="1" noAdjustHandles="1" noChangeArrowheads="1" noChangeShapeType="1" noTextEdit="1"/>
              </p:cNvSpPr>
              <p:nvPr/>
            </p:nvSpPr>
            <p:spPr>
              <a:xfrm>
                <a:off x="4458067" y="2690165"/>
                <a:ext cx="3771289" cy="374077"/>
              </a:xfrm>
              <a:prstGeom prst="rect">
                <a:avLst/>
              </a:prstGeom>
              <a:blipFill>
                <a:blip r:embed="rId6"/>
                <a:stretch>
                  <a:fillRect t="-103226" b="-1612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4A12D2B-99D9-3246-AA5C-BCEAA2DB7D48}"/>
                  </a:ext>
                </a:extLst>
              </p:cNvPr>
              <p:cNvSpPr txBox="1"/>
              <p:nvPr/>
            </p:nvSpPr>
            <p:spPr>
              <a:xfrm>
                <a:off x="4401545" y="3231283"/>
                <a:ext cx="4675447" cy="374077"/>
              </a:xfrm>
              <a:prstGeom prst="rect">
                <a:avLst/>
              </a:prstGeom>
              <a:noFill/>
            </p:spPr>
            <p:txBody>
              <a:bodyPr wrap="none" rtlCol="0">
                <a:spAutoFit/>
              </a:bodyPr>
              <a:lstStyle/>
              <a:p>
                <a14:m>
                  <m:oMath xmlns:m="http://schemas.openxmlformats.org/officeDocument/2006/math">
                    <m:r>
                      <a:rPr lang="de-DE" b="0" i="1" smtClean="0">
                        <a:solidFill>
                          <a:schemeClr val="tx1"/>
                        </a:solidFill>
                        <a:latin typeface="Cambria Math" panose="02040503050406030204" pitchFamily="18" charset="0"/>
                      </a:rPr>
                      <m:t>𝐸</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0</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𝑁</m:t>
                    </m:r>
                    <m:r>
                      <a:rPr lang="de-DE" b="0" i="1" smtClean="0">
                        <a:solidFill>
                          <a:schemeClr val="tx1"/>
                        </a:solidFill>
                        <a:latin typeface="Cambria Math" panose="02040503050406030204" pitchFamily="18" charset="0"/>
                      </a:rPr>
                      <m:t>) </m:t>
                    </m:r>
                    <m:nary>
                      <m:naryPr>
                        <m:chr m:val="∑"/>
                        <m:ctrlPr>
                          <a:rPr lang="de-DE" b="0" i="1" smtClean="0">
                            <a:solidFill>
                              <a:schemeClr val="tx1"/>
                            </a:solidFill>
                            <a:latin typeface="Cambria Math" panose="02040503050406030204" pitchFamily="18" charset="0"/>
                          </a:rPr>
                        </m:ctrlPr>
                      </m:naryPr>
                      <m:sub>
                        <m:r>
                          <m:rPr>
                            <m:brk m:alnAt="23"/>
                          </m:rP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up>
                        <m:r>
                          <a:rPr lang="de-DE" b="0" i="1" smtClean="0">
                            <a:solidFill>
                              <a:schemeClr val="tx1"/>
                            </a:solidFill>
                            <a:latin typeface="Cambria Math" panose="02040503050406030204" pitchFamily="18" charset="0"/>
                          </a:rPr>
                          <m:t>𝑁</m:t>
                        </m:r>
                      </m:sup>
                      <m:e>
                        <m:d>
                          <m:dPr>
                            <m:ctrlPr>
                              <a:rPr lang="de-DE" i="1">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1</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𝑡</m:t>
                                </m:r>
                              </m:sup>
                            </m:sSup>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0</m:t>
                            </m:r>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 </m:t>
                                </m:r>
                                <m:r>
                                  <a:rPr lang="de-DE" i="1" smtClean="0">
                                    <a:solidFill>
                                      <a:schemeClr val="tx1"/>
                                    </a:solidFill>
                                    <a:latin typeface="Cambria Math" panose="02040503050406030204" pitchFamily="18" charset="0"/>
                                  </a:rPr>
                                  <m:t>𝑟</m:t>
                                </m:r>
                              </m:e>
                              <m:sup>
                                <m:r>
                                  <a:rPr lang="de-DE" i="1">
                                    <a:solidFill>
                                      <a:schemeClr val="tx1"/>
                                    </a:solidFill>
                                    <a:latin typeface="Cambria Math" panose="02040503050406030204" pitchFamily="18" charset="0"/>
                                  </a:rPr>
                                  <m:t>𝑡</m:t>
                                </m:r>
                              </m:sup>
                            </m:sSup>
                          </m:e>
                        </m:d>
                      </m:e>
                    </m:nary>
                  </m:oMath>
                </a14:m>
                <a:r>
                  <a:rPr lang="de-DE" baseline="30000" dirty="0">
                    <a:solidFill>
                      <a:schemeClr val="tx1"/>
                    </a:solidFill>
                  </a:rPr>
                  <a:t>2</a:t>
                </a:r>
              </a:p>
            </p:txBody>
          </p:sp>
        </mc:Choice>
        <mc:Fallback xmlns="">
          <p:sp>
            <p:nvSpPr>
              <p:cNvPr id="23" name="Textfeld 22">
                <a:extLst>
                  <a:ext uri="{FF2B5EF4-FFF2-40B4-BE49-F238E27FC236}">
                    <a16:creationId xmlns:a16="http://schemas.microsoft.com/office/drawing/2014/main" id="{44A12D2B-99D9-3246-AA5C-BCEAA2DB7D48}"/>
                  </a:ext>
                </a:extLst>
              </p:cNvPr>
              <p:cNvSpPr txBox="1">
                <a:spLocks noRot="1" noChangeAspect="1" noMove="1" noResize="1" noEditPoints="1" noAdjustHandles="1" noChangeArrowheads="1" noChangeShapeType="1" noTextEdit="1"/>
              </p:cNvSpPr>
              <p:nvPr/>
            </p:nvSpPr>
            <p:spPr>
              <a:xfrm>
                <a:off x="4401545" y="3231283"/>
                <a:ext cx="4675447" cy="374077"/>
              </a:xfrm>
              <a:prstGeom prst="rect">
                <a:avLst/>
              </a:prstGeom>
              <a:blipFill>
                <a:blip r:embed="rId7"/>
                <a:stretch>
                  <a:fillRect t="-106667" b="-17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91777019-324C-114E-A272-A682A4D1427C}"/>
                  </a:ext>
                </a:extLst>
              </p:cNvPr>
              <p:cNvSpPr txBox="1"/>
              <p:nvPr/>
            </p:nvSpPr>
            <p:spPr>
              <a:xfrm>
                <a:off x="4572952" y="5262780"/>
                <a:ext cx="3019186" cy="70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𝑤</m:t>
                      </m:r>
                      <m:r>
                        <a:rPr lang="de-DE" b="0" i="1" baseline="-25000" smtClean="0">
                          <a:latin typeface="Cambria Math" panose="02040503050406030204" pitchFamily="18" charset="0"/>
                        </a:rPr>
                        <m:t>1</m:t>
                      </m:r>
                      <m:r>
                        <a:rPr lang="de-DE" i="1" smtClean="0">
                          <a:latin typeface="Cambria Math" panose="02040503050406030204" pitchFamily="18" charset="0"/>
                        </a:rPr>
                        <m:t>=</m:t>
                      </m:r>
                      <m:f>
                        <m:fPr>
                          <m:ctrlPr>
                            <a:rPr lang="de-DE" i="1" smtClean="0">
                              <a:latin typeface="Cambria Math" panose="02040503050406030204" pitchFamily="18" charset="0"/>
                            </a:rPr>
                          </m:ctrlPr>
                        </m:fPr>
                        <m:num>
                          <m:nary>
                            <m:naryPr>
                              <m:chr m:val="∑"/>
                              <m:supHide m:val="on"/>
                              <m:ctrlPr>
                                <a:rPr lang="de-DE" b="0" i="1" smtClean="0">
                                  <a:latin typeface="Cambria Math" panose="02040503050406030204" pitchFamily="18" charset="0"/>
                                </a:rPr>
                              </m:ctrlPr>
                            </m:naryPr>
                            <m:sub>
                              <m:r>
                                <a:rPr lang="de-DE" b="0" i="1" smtClean="0">
                                  <a:latin typeface="Cambria Math" panose="02040503050406030204" pitchFamily="18" charset="0"/>
                                </a:rPr>
                                <m:t>𝑡</m:t>
                              </m:r>
                            </m:sub>
                            <m:sup/>
                            <m:e>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𝑡</m:t>
                                  </m:r>
                                </m:sup>
                              </m:sSup>
                              <m:sSup>
                                <m:sSupPr>
                                  <m:ctrlPr>
                                    <a:rPr lang="de-DE" b="0" i="1" smtClean="0">
                                      <a:latin typeface="Cambria Math" panose="02040503050406030204" pitchFamily="18" charset="0"/>
                                    </a:rPr>
                                  </m:ctrlPr>
                                </m:sSupPr>
                                <m:e>
                                  <m:r>
                                    <a:rPr lang="de-DE" b="0" i="1" smtClean="0">
                                      <a:latin typeface="Cambria Math" panose="02040503050406030204" pitchFamily="18" charset="0"/>
                                    </a:rPr>
                                    <m:t>𝑟</m:t>
                                  </m:r>
                                </m:e>
                                <m:sup>
                                  <m:r>
                                    <a:rPr lang="de-DE" b="0" i="1" smtClean="0">
                                      <a:latin typeface="Cambria Math" panose="02040503050406030204" pitchFamily="18" charset="0"/>
                                    </a:rPr>
                                    <m:t>𝑡</m:t>
                                  </m:r>
                                </m:sup>
                              </m:sSup>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𝑥𝑟</m:t>
                                  </m:r>
                                </m:e>
                              </m:acc>
                              <m:r>
                                <a:rPr lang="de-DE" b="0" i="1" smtClean="0">
                                  <a:latin typeface="Cambria Math" panose="02040503050406030204" pitchFamily="18" charset="0"/>
                                </a:rPr>
                                <m:t>𝑁</m:t>
                              </m:r>
                            </m:e>
                          </m:nary>
                        </m:num>
                        <m:den>
                          <m:nary>
                            <m:naryPr>
                              <m:chr m:val="∑"/>
                              <m:supHide m:val="on"/>
                              <m:ctrlPr>
                                <a:rPr lang="de-DE" i="1">
                                  <a:latin typeface="Cambria Math" panose="02040503050406030204" pitchFamily="18" charset="0"/>
                                </a:rPr>
                              </m:ctrlPr>
                            </m:naryPr>
                            <m:sub>
                              <m:r>
                                <a:rPr lang="de-DE" i="1">
                                  <a:latin typeface="Cambria Math" panose="02040503050406030204" pitchFamily="18" charset="0"/>
                                </a:rPr>
                                <m:t>𝑡</m:t>
                              </m:r>
                            </m:sub>
                            <m:sup/>
                            <m:e>
                              <m:sSup>
                                <m:sSupPr>
                                  <m:ctrlPr>
                                    <a:rPr lang="de-DE" b="0" i="1" smtClean="0">
                                      <a:latin typeface="Cambria Math" panose="02040503050406030204" pitchFamily="18" charset="0"/>
                                    </a:rPr>
                                  </m:ctrlPr>
                                </m:sSupPr>
                                <m:e>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r>
                                        <a:rPr lang="de-DE" b="0" i="1" smtClean="0">
                                          <a:latin typeface="Cambria Math" panose="02040503050406030204" pitchFamily="18" charset="0"/>
                                        </a:rPr>
                                        <m:t>𝑥</m:t>
                                      </m:r>
                                    </m:e>
                                    <m:sup>
                                      <m:r>
                                        <a:rPr lang="de-DE" b="0" i="1" smtClean="0">
                                          <a:latin typeface="Cambria Math" panose="02040503050406030204" pitchFamily="18" charset="0"/>
                                        </a:rPr>
                                        <m:t>𝑡</m:t>
                                      </m:r>
                                    </m:sup>
                                  </m:sSup>
                                  <m:r>
                                    <a:rPr lang="de-DE" b="0" i="1" smtClean="0">
                                      <a:latin typeface="Cambria Math" panose="02040503050406030204" pitchFamily="18" charset="0"/>
                                    </a:rPr>
                                    <m:t>)</m:t>
                                  </m:r>
                                </m:e>
                                <m:sup>
                                  <m:r>
                                    <a:rPr lang="de-DE" b="0" i="1" smtClean="0">
                                      <a:latin typeface="Cambria Math" panose="02040503050406030204" pitchFamily="18" charset="0"/>
                                    </a:rPr>
                                    <m:t>2</m:t>
                                  </m:r>
                                </m:sup>
                              </m:sSup>
                              <m:r>
                                <a:rPr lang="de-DE" b="0" i="1" smtClean="0">
                                  <a:latin typeface="Cambria Math" panose="02040503050406030204" pitchFamily="18" charset="0"/>
                                </a:rPr>
                                <m:t>−</m:t>
                              </m:r>
                              <m:r>
                                <a:rPr lang="de-DE" b="0" i="1" smtClean="0">
                                  <a:latin typeface="Cambria Math" panose="02040503050406030204" pitchFamily="18" charset="0"/>
                                </a:rPr>
                                <m:t>𝑁</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baseline="30000" smtClean="0">
                                  <a:latin typeface="Cambria Math" panose="02040503050406030204" pitchFamily="18" charset="0"/>
                                </a:rPr>
                                <m:t>2</m:t>
                              </m:r>
                            </m:e>
                          </m:nary>
                        </m:den>
                      </m:f>
                    </m:oMath>
                  </m:oMathPara>
                </a14:m>
                <a:endParaRPr lang="de-DE" dirty="0"/>
              </a:p>
            </p:txBody>
          </p:sp>
        </mc:Choice>
        <mc:Fallback xmlns="">
          <p:sp>
            <p:nvSpPr>
              <p:cNvPr id="9" name="Textfeld 8">
                <a:extLst>
                  <a:ext uri="{FF2B5EF4-FFF2-40B4-BE49-F238E27FC236}">
                    <a16:creationId xmlns:a16="http://schemas.microsoft.com/office/drawing/2014/main" id="{91777019-324C-114E-A272-A682A4D1427C}"/>
                  </a:ext>
                </a:extLst>
              </p:cNvPr>
              <p:cNvSpPr txBox="1">
                <a:spLocks noRot="1" noChangeAspect="1" noMove="1" noResize="1" noEditPoints="1" noAdjustHandles="1" noChangeArrowheads="1" noChangeShapeType="1" noTextEdit="1"/>
              </p:cNvSpPr>
              <p:nvPr/>
            </p:nvSpPr>
            <p:spPr>
              <a:xfrm>
                <a:off x="4572952" y="5262780"/>
                <a:ext cx="3019186" cy="704745"/>
              </a:xfrm>
              <a:prstGeom prst="rect">
                <a:avLst/>
              </a:prstGeom>
              <a:blipFill>
                <a:blip r:embed="rId8"/>
                <a:stretch>
                  <a:fillRect t="-58929" b="-8928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1DD4F9D9-A9DB-B94A-8819-71E05365A8EE}"/>
                  </a:ext>
                </a:extLst>
              </p:cNvPr>
              <p:cNvSpPr txBox="1"/>
              <p:nvPr/>
            </p:nvSpPr>
            <p:spPr>
              <a:xfrm>
                <a:off x="4228276" y="6076918"/>
                <a:ext cx="30191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𝑤</m:t>
                      </m:r>
                      <m:r>
                        <a:rPr lang="de-DE" b="0" i="1" baseline="-25000" smtClean="0">
                          <a:latin typeface="Cambria Math" panose="02040503050406030204" pitchFamily="18" charset="0"/>
                        </a:rPr>
                        <m:t>0</m:t>
                      </m:r>
                      <m:r>
                        <a:rPr lang="de-DE"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𝑟</m:t>
                          </m:r>
                        </m:e>
                      </m:acc>
                      <m:r>
                        <a:rPr lang="de-DE" b="0" i="1" smtClean="0">
                          <a:latin typeface="Cambria Math" panose="02040503050406030204" pitchFamily="18" charset="0"/>
                        </a:rPr>
                        <m:t> −</m:t>
                      </m:r>
                      <m:r>
                        <a:rPr lang="de-DE" b="0" i="1" smtClean="0">
                          <a:latin typeface="Cambria Math" panose="02040503050406030204" pitchFamily="18" charset="0"/>
                        </a:rPr>
                        <m:t>𝑤</m:t>
                      </m:r>
                      <m:r>
                        <a:rPr lang="de-DE" b="0" i="1" baseline="-25000" smtClean="0">
                          <a:latin typeface="Cambria Math" panose="02040503050406030204" pitchFamily="18" charset="0"/>
                        </a:rPr>
                        <m:t>1</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oMath>
                  </m:oMathPara>
                </a14:m>
                <a:endParaRPr lang="de-DE" dirty="0"/>
              </a:p>
            </p:txBody>
          </p:sp>
        </mc:Choice>
        <mc:Fallback xmlns="">
          <p:sp>
            <p:nvSpPr>
              <p:cNvPr id="31" name="Textfeld 30">
                <a:extLst>
                  <a:ext uri="{FF2B5EF4-FFF2-40B4-BE49-F238E27FC236}">
                    <a16:creationId xmlns:a16="http://schemas.microsoft.com/office/drawing/2014/main" id="{1DD4F9D9-A9DB-B94A-8819-71E05365A8EE}"/>
                  </a:ext>
                </a:extLst>
              </p:cNvPr>
              <p:cNvSpPr txBox="1">
                <a:spLocks noRot="1" noChangeAspect="1" noMove="1" noResize="1" noEditPoints="1" noAdjustHandles="1" noChangeArrowheads="1" noChangeShapeType="1" noTextEdit="1"/>
              </p:cNvSpPr>
              <p:nvPr/>
            </p:nvSpPr>
            <p:spPr>
              <a:xfrm>
                <a:off x="4228276" y="6076918"/>
                <a:ext cx="3019186" cy="369332"/>
              </a:xfrm>
              <a:prstGeom prst="rect">
                <a:avLst/>
              </a:prstGeom>
              <a:blipFill>
                <a:blip r:embed="rId9"/>
                <a:stretch>
                  <a:fillRect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2B29F0E0-A251-AA4E-AEB8-AF92449E5431}"/>
                  </a:ext>
                </a:extLst>
              </p:cNvPr>
              <p:cNvSpPr txBox="1"/>
              <p:nvPr/>
            </p:nvSpPr>
            <p:spPr>
              <a:xfrm>
                <a:off x="4890831" y="4614124"/>
                <a:ext cx="2833314" cy="624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m:t>
                      </m:r>
                      <m:r>
                        <a:rPr lang="de-DE" b="0" i="1" smtClean="0">
                          <a:latin typeface="Cambria Math" panose="02040503050406030204" pitchFamily="18" charset="0"/>
                        </a:rPr>
                        <m:t>𝐸</m:t>
                      </m:r>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m:t>
                              </m:r>
                              <m:r>
                                <a:rPr lang="de-DE" b="0" i="1" smtClean="0">
                                  <a:latin typeface="Cambria Math" panose="02040503050406030204" pitchFamily="18" charset="0"/>
                                </a:rPr>
                                <m:t>𝐸</m:t>
                              </m:r>
                            </m:num>
                            <m:den>
                              <m:r>
                                <a:rPr lang="de-DE" b="0" i="1" smtClean="0">
                                  <a:latin typeface="Cambria Math" panose="02040503050406030204" pitchFamily="18" charset="0"/>
                                </a:rPr>
                                <m:t>𝜕</m:t>
                              </m:r>
                              <m:r>
                                <a:rPr lang="de-DE" b="0" i="1" smtClean="0">
                                  <a:latin typeface="Cambria Math" panose="02040503050406030204" pitchFamily="18" charset="0"/>
                                </a:rPr>
                                <m:t>𝑤</m:t>
                              </m:r>
                              <m:r>
                                <a:rPr lang="de-DE" b="0" i="1" baseline="-25000" smtClean="0">
                                  <a:latin typeface="Cambria Math" panose="02040503050406030204" pitchFamily="18" charset="0"/>
                                </a:rPr>
                                <m:t>0</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m:t>
                              </m:r>
                              <m:r>
                                <a:rPr lang="de-DE" b="0" i="1" smtClean="0">
                                  <a:latin typeface="Cambria Math" panose="02040503050406030204" pitchFamily="18" charset="0"/>
                                </a:rPr>
                                <m:t>𝐸</m:t>
                              </m:r>
                            </m:num>
                            <m:den>
                              <m:r>
                                <a:rPr lang="de-DE" b="0" i="1" smtClean="0">
                                  <a:latin typeface="Cambria Math" panose="02040503050406030204" pitchFamily="18" charset="0"/>
                                </a:rPr>
                                <m:t>𝜕</m:t>
                              </m:r>
                              <m:r>
                                <a:rPr lang="de-DE" b="0" i="1" smtClean="0">
                                  <a:latin typeface="Cambria Math" panose="02040503050406030204" pitchFamily="18" charset="0"/>
                                </a:rPr>
                                <m:t>𝑤</m:t>
                              </m:r>
                              <m:r>
                                <a:rPr lang="de-DE" b="0" i="1" baseline="-25000" smtClean="0">
                                  <a:latin typeface="Cambria Math" panose="02040503050406030204" pitchFamily="18" charset="0"/>
                                </a:rPr>
                                <m:t>1</m:t>
                              </m:r>
                            </m:den>
                          </m:f>
                        </m:e>
                      </m:d>
                      <m:r>
                        <a:rPr lang="de-DE" b="0" i="1" smtClean="0">
                          <a:latin typeface="Cambria Math" panose="02040503050406030204" pitchFamily="18" charset="0"/>
                        </a:rPr>
                        <m:t>=(0,0)</m:t>
                      </m:r>
                    </m:oMath>
                  </m:oMathPara>
                </a14:m>
                <a:endParaRPr lang="de-DE" dirty="0"/>
              </a:p>
            </p:txBody>
          </p:sp>
        </mc:Choice>
        <mc:Fallback xmlns="">
          <p:sp>
            <p:nvSpPr>
              <p:cNvPr id="13" name="Textfeld 12">
                <a:extLst>
                  <a:ext uri="{FF2B5EF4-FFF2-40B4-BE49-F238E27FC236}">
                    <a16:creationId xmlns:a16="http://schemas.microsoft.com/office/drawing/2014/main" id="{2B29F0E0-A251-AA4E-AEB8-AF92449E5431}"/>
                  </a:ext>
                </a:extLst>
              </p:cNvPr>
              <p:cNvSpPr txBox="1">
                <a:spLocks noRot="1" noChangeAspect="1" noMove="1" noResize="1" noEditPoints="1" noAdjustHandles="1" noChangeArrowheads="1" noChangeShapeType="1" noTextEdit="1"/>
              </p:cNvSpPr>
              <p:nvPr/>
            </p:nvSpPr>
            <p:spPr>
              <a:xfrm>
                <a:off x="4890831" y="4614124"/>
                <a:ext cx="2833314" cy="624915"/>
              </a:xfrm>
              <a:prstGeom prst="rect">
                <a:avLst/>
              </a:prstGeom>
              <a:blipFill>
                <a:blip r:embed="rId10"/>
                <a:stretch>
                  <a:fillRect b="-6000"/>
                </a:stretch>
              </a:blipFill>
            </p:spPr>
            <p:txBody>
              <a:bodyPr/>
              <a:lstStyle/>
              <a:p>
                <a:r>
                  <a:rPr lang="de-DE">
                    <a:noFill/>
                  </a:rPr>
                  <a:t> </a:t>
                </a:r>
              </a:p>
            </p:txBody>
          </p:sp>
        </mc:Fallback>
      </mc:AlternateContent>
      <p:pic>
        <p:nvPicPr>
          <p:cNvPr id="24" name="Picture 2">
            <a:extLst>
              <a:ext uri="{FF2B5EF4-FFF2-40B4-BE49-F238E27FC236}">
                <a16:creationId xmlns:a16="http://schemas.microsoft.com/office/drawing/2014/main" id="{DDDF45A6-A2F5-2641-819B-B75A924129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08" y="1662438"/>
            <a:ext cx="4202622" cy="3359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4790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19"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err="1"/>
              <a:t>DiFferentiable</a:t>
            </a:r>
            <a:r>
              <a:rPr lang="de-DE" dirty="0"/>
              <a:t> </a:t>
            </a:r>
            <a:r>
              <a:rPr lang="de-DE" dirty="0" err="1"/>
              <a:t>Programming</a:t>
            </a:r>
            <a:endParaRPr lang="de-DE" dirty="0"/>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18</a:t>
            </a:fld>
            <a:endParaRPr lang="de-DE"/>
          </a:p>
        </p:txBody>
      </p:sp>
    </p:spTree>
    <p:extLst>
      <p:ext uri="{BB962C8B-B14F-4D97-AF65-F5344CB8AC3E}">
        <p14:creationId xmlns:p14="http://schemas.microsoft.com/office/powerpoint/2010/main" val="378176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AF80E-DD07-2141-8FF6-EBC48FD1A6A6}"/>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Differentiable</a:t>
            </a:r>
            <a:r>
              <a:rPr lang="de-DE" dirty="0"/>
              <a:t> </a:t>
            </a:r>
            <a:r>
              <a:rPr lang="de-DE" dirty="0" err="1"/>
              <a:t>Programming</a:t>
            </a:r>
            <a:r>
              <a:rPr lang="de-DE" dirty="0"/>
              <a:t> (DP)?</a:t>
            </a:r>
          </a:p>
        </p:txBody>
      </p:sp>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19</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Tree>
    <p:extLst>
      <p:ext uri="{BB962C8B-B14F-4D97-AF65-F5344CB8AC3E}">
        <p14:creationId xmlns:p14="http://schemas.microsoft.com/office/powerpoint/2010/main" val="140334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6DB63-88F1-DF4C-A883-6D8B2AE2B4B0}"/>
              </a:ext>
            </a:extLst>
          </p:cNvPr>
          <p:cNvSpPr>
            <a:spLocks noGrp="1"/>
          </p:cNvSpPr>
          <p:nvPr>
            <p:ph type="title"/>
          </p:nvPr>
        </p:nvSpPr>
        <p:spPr/>
        <p:txBody>
          <a:bodyPr/>
          <a:lstStyle/>
          <a:p>
            <a:r>
              <a:rPr lang="de-DE" dirty="0" err="1"/>
              <a:t>What</a:t>
            </a:r>
            <a:r>
              <a:rPr lang="de-DE" dirty="0"/>
              <a:t> </a:t>
            </a:r>
            <a:r>
              <a:rPr lang="de-DE" dirty="0" err="1"/>
              <a:t>this</a:t>
            </a:r>
            <a:r>
              <a:rPr lang="de-DE" dirty="0"/>
              <a:t> </a:t>
            </a:r>
            <a:r>
              <a:rPr lang="de-DE" dirty="0" err="1"/>
              <a:t>course</a:t>
            </a:r>
            <a:r>
              <a:rPr lang="de-DE" dirty="0"/>
              <a:t> </a:t>
            </a:r>
            <a:r>
              <a:rPr lang="de-DE" dirty="0" err="1"/>
              <a:t>is</a:t>
            </a:r>
            <a:r>
              <a:rPr lang="de-DE" dirty="0"/>
              <a:t> </a:t>
            </a:r>
            <a:r>
              <a:rPr lang="de-DE" dirty="0" err="1"/>
              <a:t>about</a:t>
            </a:r>
            <a:endParaRPr lang="de-DE" dirty="0"/>
          </a:p>
        </p:txBody>
      </p:sp>
      <p:sp>
        <p:nvSpPr>
          <p:cNvPr id="4" name="Foliennummernplatzhalter 3">
            <a:extLst>
              <a:ext uri="{FF2B5EF4-FFF2-40B4-BE49-F238E27FC236}">
                <a16:creationId xmlns:a16="http://schemas.microsoft.com/office/drawing/2014/main" id="{E688F494-ED03-6549-82C8-F81345CDC565}"/>
              </a:ext>
            </a:extLst>
          </p:cNvPr>
          <p:cNvSpPr>
            <a:spLocks noGrp="1"/>
          </p:cNvSpPr>
          <p:nvPr>
            <p:ph type="sldNum" sz="quarter" idx="12"/>
          </p:nvPr>
        </p:nvSpPr>
        <p:spPr/>
        <p:txBody>
          <a:bodyPr/>
          <a:lstStyle/>
          <a:p>
            <a:pPr>
              <a:defRPr/>
            </a:pPr>
            <a:fld id="{FD764AD2-5FB6-FB45-933B-235C7588DE60}" type="slidenum">
              <a:rPr lang="de-DE" smtClean="0"/>
              <a:pPr>
                <a:defRPr/>
              </a:pPr>
              <a:t>2</a:t>
            </a:fld>
            <a:endParaRPr lang="de-DE"/>
          </a:p>
        </p:txBody>
      </p:sp>
      <p:sp>
        <p:nvSpPr>
          <p:cNvPr id="5" name="Inhaltsplatzhalter 2">
            <a:extLst>
              <a:ext uri="{FF2B5EF4-FFF2-40B4-BE49-F238E27FC236}">
                <a16:creationId xmlns:a16="http://schemas.microsoft.com/office/drawing/2014/main" id="{AF93688A-462B-7040-A084-979119E699C5}"/>
              </a:ext>
            </a:extLst>
          </p:cNvPr>
          <p:cNvSpPr txBox="1">
            <a:spLocks/>
          </p:cNvSpPr>
          <p:nvPr/>
        </p:nvSpPr>
        <p:spPr bwMode="auto">
          <a:xfrm>
            <a:off x="2202998" y="2312987"/>
            <a:ext cx="6753944" cy="1439639"/>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r>
              <a:rPr lang="de-DE" kern="0" dirty="0" err="1"/>
              <a:t>Differentiable</a:t>
            </a:r>
            <a:r>
              <a:rPr lang="de-DE" kern="0" dirty="0"/>
              <a:t> </a:t>
            </a:r>
            <a:r>
              <a:rPr lang="de-DE" kern="0" dirty="0" err="1"/>
              <a:t>Programming</a:t>
            </a:r>
            <a:r>
              <a:rPr lang="de-DE" kern="0" dirty="0"/>
              <a:t> </a:t>
            </a:r>
            <a:r>
              <a:rPr lang="de-DE" kern="0" dirty="0" err="1"/>
              <a:t>and</a:t>
            </a:r>
            <a:r>
              <a:rPr lang="de-DE" kern="0" dirty="0"/>
              <a:t> </a:t>
            </a:r>
          </a:p>
          <a:p>
            <a:pPr marL="0" indent="0">
              <a:buNone/>
            </a:pPr>
            <a:r>
              <a:rPr lang="de-DE" kern="0" dirty="0" err="1"/>
              <a:t>Probabilistic</a:t>
            </a:r>
            <a:r>
              <a:rPr lang="de-DE" kern="0" dirty="0"/>
              <a:t> </a:t>
            </a:r>
            <a:r>
              <a:rPr lang="de-DE" kern="0" dirty="0" err="1"/>
              <a:t>Programming</a:t>
            </a:r>
            <a:r>
              <a:rPr lang="de-DE" kern="0" dirty="0"/>
              <a:t> </a:t>
            </a:r>
            <a:r>
              <a:rPr lang="de-DE" kern="0" dirty="0" err="1"/>
              <a:t>for</a:t>
            </a:r>
            <a:r>
              <a:rPr lang="de-DE" kern="0" dirty="0"/>
              <a:t> </a:t>
            </a:r>
          </a:p>
          <a:p>
            <a:pPr marL="0" indent="0">
              <a:buNone/>
            </a:pPr>
            <a:r>
              <a:rPr lang="de-DE" kern="0" dirty="0" err="1"/>
              <a:t>Machine</a:t>
            </a:r>
            <a:r>
              <a:rPr lang="de-DE" kern="0" dirty="0"/>
              <a:t> Learning</a:t>
            </a:r>
            <a:r>
              <a:rPr lang="de-DE" kern="0" baseline="30000" dirty="0"/>
              <a:t>1)</a:t>
            </a:r>
            <a:r>
              <a:rPr lang="de-DE" kern="0" dirty="0"/>
              <a:t> </a:t>
            </a:r>
          </a:p>
          <a:p>
            <a:pPr marL="0" indent="0">
              <a:buFontTx/>
              <a:buNone/>
            </a:pPr>
            <a:endParaRPr lang="de-DE" kern="0" dirty="0"/>
          </a:p>
          <a:p>
            <a:endParaRPr lang="de-DE" kern="0" dirty="0"/>
          </a:p>
          <a:p>
            <a:endParaRPr lang="de-DE" kern="0" dirty="0"/>
          </a:p>
          <a:p>
            <a:endParaRPr lang="de-DE" kern="0" dirty="0"/>
          </a:p>
        </p:txBody>
      </p:sp>
      <p:sp>
        <p:nvSpPr>
          <p:cNvPr id="6" name="Textfeld 5">
            <a:extLst>
              <a:ext uri="{FF2B5EF4-FFF2-40B4-BE49-F238E27FC236}">
                <a16:creationId xmlns:a16="http://schemas.microsoft.com/office/drawing/2014/main" id="{CB540533-3C52-314D-A3FD-E0971E908FC4}"/>
              </a:ext>
            </a:extLst>
          </p:cNvPr>
          <p:cNvSpPr txBox="1"/>
          <p:nvPr/>
        </p:nvSpPr>
        <p:spPr>
          <a:xfrm>
            <a:off x="566665" y="5766355"/>
            <a:ext cx="8032895" cy="553998"/>
          </a:xfrm>
          <a:prstGeom prst="rect">
            <a:avLst/>
          </a:prstGeom>
          <a:noFill/>
        </p:spPr>
        <p:txBody>
          <a:bodyPr wrap="square" rtlCol="0">
            <a:spAutoFit/>
          </a:bodyPr>
          <a:lstStyle/>
          <a:p>
            <a:r>
              <a:rPr lang="de-DE" sz="1000" dirty="0"/>
              <a:t>1) Yes, </a:t>
            </a:r>
            <a:r>
              <a:rPr lang="de-DE" sz="1000" dirty="0" err="1"/>
              <a:t>this</a:t>
            </a:r>
            <a:r>
              <a:rPr lang="de-DE" sz="1000" dirty="0"/>
              <a:t> </a:t>
            </a:r>
            <a:r>
              <a:rPr lang="de-DE" sz="1000" dirty="0" err="1"/>
              <a:t>is</a:t>
            </a:r>
            <a:r>
              <a:rPr lang="de-DE" sz="1000" dirty="0"/>
              <a:t> a </a:t>
            </a:r>
            <a:r>
              <a:rPr lang="de-DE" sz="1000" dirty="0" err="1"/>
              <a:t>footnote</a:t>
            </a:r>
            <a:r>
              <a:rPr lang="de-DE" sz="1000" dirty="0"/>
              <a:t> on a </a:t>
            </a:r>
            <a:r>
              <a:rPr lang="de-DE" sz="1000" dirty="0" err="1"/>
              <a:t>slide</a:t>
            </a:r>
            <a:r>
              <a:rPr lang="de-DE" sz="1000" dirty="0"/>
              <a:t>, </a:t>
            </a:r>
            <a:r>
              <a:rPr lang="de-DE" sz="1000" dirty="0" err="1"/>
              <a:t>believe</a:t>
            </a:r>
            <a:r>
              <a:rPr lang="de-DE" sz="1000" dirty="0"/>
              <a:t> </a:t>
            </a:r>
            <a:r>
              <a:rPr lang="de-DE" sz="1000" dirty="0" err="1"/>
              <a:t>it</a:t>
            </a:r>
            <a:r>
              <a:rPr lang="de-DE" sz="1000" dirty="0"/>
              <a:t> </a:t>
            </a:r>
            <a:r>
              <a:rPr lang="de-DE" sz="1000" dirty="0" err="1"/>
              <a:t>or</a:t>
            </a:r>
            <a:r>
              <a:rPr lang="de-DE" sz="1000" dirty="0"/>
              <a:t> not.  The </a:t>
            </a:r>
            <a:r>
              <a:rPr lang="de-DE" sz="1000" dirty="0" err="1"/>
              <a:t>three</a:t>
            </a:r>
            <a:r>
              <a:rPr lang="de-DE" sz="1000" dirty="0"/>
              <a:t> </a:t>
            </a:r>
            <a:r>
              <a:rPr lang="de-DE" sz="1000" dirty="0" err="1"/>
              <a:t>lines</a:t>
            </a:r>
            <a:r>
              <a:rPr lang="de-DE" sz="1000" dirty="0"/>
              <a:t>  </a:t>
            </a:r>
            <a:r>
              <a:rPr lang="de-DE" sz="1000" dirty="0" err="1"/>
              <a:t>summarizing</a:t>
            </a:r>
            <a:r>
              <a:rPr lang="de-DE" sz="1000" dirty="0"/>
              <a:t> </a:t>
            </a:r>
            <a:r>
              <a:rPr lang="de-DE" sz="1000" dirty="0" err="1"/>
              <a:t>the</a:t>
            </a:r>
            <a:r>
              <a:rPr lang="de-DE" sz="1000" dirty="0"/>
              <a:t> </a:t>
            </a:r>
            <a:r>
              <a:rPr lang="de-DE" sz="1000" dirty="0" err="1"/>
              <a:t>topic</a:t>
            </a:r>
            <a:r>
              <a:rPr lang="de-DE" sz="1000" dirty="0"/>
              <a:t> </a:t>
            </a:r>
            <a:r>
              <a:rPr lang="de-DE" sz="1000" dirty="0" err="1"/>
              <a:t>of</a:t>
            </a:r>
            <a:r>
              <a:rPr lang="de-DE" sz="1000" dirty="0"/>
              <a:t> </a:t>
            </a:r>
            <a:r>
              <a:rPr lang="de-DE" sz="1000" dirty="0" err="1"/>
              <a:t>the</a:t>
            </a:r>
            <a:r>
              <a:rPr lang="de-DE" sz="1000" dirty="0"/>
              <a:t> </a:t>
            </a:r>
            <a:r>
              <a:rPr lang="de-DE" sz="1000" dirty="0" err="1"/>
              <a:t>course</a:t>
            </a:r>
            <a:r>
              <a:rPr lang="de-DE" sz="1000" dirty="0"/>
              <a:t> </a:t>
            </a:r>
            <a:r>
              <a:rPr lang="de-DE" sz="1000" dirty="0" err="1"/>
              <a:t>is</a:t>
            </a:r>
            <a:r>
              <a:rPr lang="de-DE" sz="1000" dirty="0"/>
              <a:t> </a:t>
            </a:r>
            <a:r>
              <a:rPr lang="de-DE" sz="1000" dirty="0" err="1"/>
              <a:t>the</a:t>
            </a:r>
            <a:r>
              <a:rPr lang="de-DE" sz="1000" dirty="0"/>
              <a:t> optimal </a:t>
            </a:r>
            <a:r>
              <a:rPr lang="de-DE" sz="1000" dirty="0" err="1"/>
              <a:t>outcome</a:t>
            </a:r>
            <a:r>
              <a:rPr lang="de-DE" sz="1000" dirty="0"/>
              <a:t> </a:t>
            </a:r>
            <a:r>
              <a:rPr lang="de-DE" sz="1000" dirty="0" err="1"/>
              <a:t>w.r.t</a:t>
            </a:r>
            <a:r>
              <a:rPr lang="de-DE" sz="1000" dirty="0"/>
              <a:t> </a:t>
            </a:r>
            <a:r>
              <a:rPr lang="de-DE" sz="1000" dirty="0" err="1"/>
              <a:t>my</a:t>
            </a:r>
            <a:r>
              <a:rPr lang="de-DE" sz="1000" dirty="0"/>
              <a:t> </a:t>
            </a:r>
            <a:r>
              <a:rPr lang="de-DE" sz="1000" dirty="0" err="1"/>
              <a:t>subjective</a:t>
            </a:r>
            <a:r>
              <a:rPr lang="de-DE" sz="1000" dirty="0"/>
              <a:t> </a:t>
            </a:r>
            <a:r>
              <a:rPr lang="de-DE" sz="1000" dirty="0" err="1"/>
              <a:t>measure</a:t>
            </a:r>
            <a:r>
              <a:rPr lang="de-DE" sz="1000" dirty="0"/>
              <a:t> - </a:t>
            </a:r>
            <a:r>
              <a:rPr lang="de-DE" sz="1000" dirty="0" err="1"/>
              <a:t>using</a:t>
            </a:r>
            <a:r>
              <a:rPr lang="de-DE" sz="1000" dirty="0"/>
              <a:t> a non-gradient </a:t>
            </a:r>
            <a:r>
              <a:rPr lang="de-DE" sz="1000" dirty="0" err="1"/>
              <a:t>optimziation</a:t>
            </a:r>
            <a:r>
              <a:rPr lang="de-DE" sz="1000" dirty="0"/>
              <a:t> </a:t>
            </a:r>
            <a:r>
              <a:rPr lang="de-DE" sz="1000" dirty="0" err="1"/>
              <a:t>procedure</a:t>
            </a:r>
            <a:r>
              <a:rPr lang="de-DE" sz="1000" dirty="0"/>
              <a:t> </a:t>
            </a:r>
            <a:r>
              <a:rPr lang="de-DE" sz="1000" dirty="0" err="1"/>
              <a:t>starting</a:t>
            </a:r>
            <a:r>
              <a:rPr lang="de-DE" sz="1000" dirty="0"/>
              <a:t> </a:t>
            </a:r>
            <a:r>
              <a:rPr lang="de-DE" sz="1000" dirty="0" err="1"/>
              <a:t>from</a:t>
            </a:r>
            <a:r>
              <a:rPr lang="de-DE" sz="1000" dirty="0"/>
              <a:t> </a:t>
            </a:r>
            <a:r>
              <a:rPr lang="de-DE" sz="1000" dirty="0" err="1"/>
              <a:t>the</a:t>
            </a:r>
            <a:r>
              <a:rPr lang="de-DE" sz="1000" dirty="0"/>
              <a:t> original </a:t>
            </a:r>
            <a:r>
              <a:rPr lang="de-DE" sz="1000" dirty="0" err="1"/>
              <a:t>course</a:t>
            </a:r>
            <a:r>
              <a:rPr lang="de-DE" sz="1000" dirty="0"/>
              <a:t> </a:t>
            </a:r>
            <a:r>
              <a:rPr lang="de-DE" sz="1000" dirty="0" err="1"/>
              <a:t>name</a:t>
            </a:r>
            <a:r>
              <a:rPr lang="de-DE" sz="1000" dirty="0"/>
              <a:t>: </a:t>
            </a:r>
            <a:r>
              <a:rPr lang="de-DE" sz="1000" dirty="0" err="1"/>
              <a:t>Probabilistic</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a:t>
            </a:r>
            <a:r>
              <a:rPr lang="de-DE" sz="1000" dirty="0" err="1"/>
              <a:t>Differentiable</a:t>
            </a:r>
            <a:r>
              <a:rPr lang="de-DE" sz="1000" dirty="0"/>
              <a:t> </a:t>
            </a:r>
            <a:r>
              <a:rPr lang="de-DE" sz="1000" dirty="0" err="1"/>
              <a:t>Programming</a:t>
            </a:r>
            <a:r>
              <a:rPr lang="de-DE" sz="1000" dirty="0"/>
              <a:t> -&gt;</a:t>
            </a:r>
            <a:r>
              <a:rPr lang="de-DE" sz="1000" dirty="0" err="1"/>
              <a:t>Differentiable</a:t>
            </a:r>
            <a:r>
              <a:rPr lang="de-DE" sz="1000" dirty="0"/>
              <a:t> </a:t>
            </a:r>
            <a:r>
              <a:rPr lang="de-DE" sz="1000" dirty="0" err="1"/>
              <a:t>and</a:t>
            </a:r>
            <a:r>
              <a:rPr lang="de-DE" sz="1000" dirty="0"/>
              <a:t> </a:t>
            </a:r>
            <a:r>
              <a:rPr lang="de-DE" sz="1000" dirty="0" err="1"/>
              <a:t>Probabilistic</a:t>
            </a:r>
            <a:r>
              <a:rPr lang="de-DE" sz="1000" dirty="0"/>
              <a:t> </a:t>
            </a:r>
            <a:r>
              <a:rPr lang="de-DE" sz="1000" dirty="0" err="1"/>
              <a:t>Programming</a:t>
            </a:r>
            <a:r>
              <a:rPr lang="de-DE" sz="1000" dirty="0"/>
              <a:t> </a:t>
            </a:r>
          </a:p>
        </p:txBody>
      </p:sp>
      <p:cxnSp>
        <p:nvCxnSpPr>
          <p:cNvPr id="10" name="Gerade Verbindung 9">
            <a:extLst>
              <a:ext uri="{FF2B5EF4-FFF2-40B4-BE49-F238E27FC236}">
                <a16:creationId xmlns:a16="http://schemas.microsoft.com/office/drawing/2014/main" id="{1F12BEF1-606C-2242-A6E6-A0E8824B3B79}"/>
              </a:ext>
            </a:extLst>
          </p:cNvPr>
          <p:cNvCxnSpPr/>
          <p:nvPr/>
        </p:nvCxnSpPr>
        <p:spPr>
          <a:xfrm>
            <a:off x="566665" y="5766355"/>
            <a:ext cx="8064896" cy="0"/>
          </a:xfrm>
          <a:prstGeom prst="line">
            <a:avLst/>
          </a:prstGeom>
          <a:ln w="12700"/>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0057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AF80E-DD07-2141-8FF6-EBC48FD1A6A6}"/>
              </a:ext>
            </a:extLst>
          </p:cNvPr>
          <p:cNvSpPr>
            <a:spLocks noGrp="1"/>
          </p:cNvSpPr>
          <p:nvPr>
            <p:ph type="title"/>
          </p:nvPr>
        </p:nvSpPr>
        <p:spPr/>
        <p:txBody>
          <a:bodyPr/>
          <a:lstStyle/>
          <a:p>
            <a:r>
              <a:rPr lang="de-DE" dirty="0"/>
              <a:t>DP </a:t>
            </a:r>
            <a:r>
              <a:rPr lang="de-DE" dirty="0" err="1"/>
              <a:t>is</a:t>
            </a:r>
            <a:r>
              <a:rPr lang="de-DE" dirty="0"/>
              <a:t> a </a:t>
            </a:r>
            <a:r>
              <a:rPr lang="de-DE" dirty="0" err="1"/>
              <a:t>significant</a:t>
            </a:r>
            <a:r>
              <a:rPr lang="de-DE" dirty="0"/>
              <a:t> </a:t>
            </a:r>
            <a:r>
              <a:rPr lang="de-DE" dirty="0" err="1"/>
              <a:t>generalization</a:t>
            </a:r>
            <a:r>
              <a:rPr lang="de-DE" dirty="0"/>
              <a:t> </a:t>
            </a:r>
            <a:r>
              <a:rPr lang="de-DE" dirty="0" err="1"/>
              <a:t>of</a:t>
            </a:r>
            <a:r>
              <a:rPr lang="de-DE" dirty="0"/>
              <a:t> DL!</a:t>
            </a:r>
          </a:p>
        </p:txBody>
      </p:sp>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20</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
        <p:nvSpPr>
          <p:cNvPr id="6" name="Abgerundetes Rechteck 5">
            <a:extLst>
              <a:ext uri="{FF2B5EF4-FFF2-40B4-BE49-F238E27FC236}">
                <a16:creationId xmlns:a16="http://schemas.microsoft.com/office/drawing/2014/main" id="{0588CDF4-AACC-984B-9AE5-81C7387D6237}"/>
              </a:ext>
            </a:extLst>
          </p:cNvPr>
          <p:cNvSpPr/>
          <p:nvPr/>
        </p:nvSpPr>
        <p:spPr>
          <a:xfrm>
            <a:off x="651163" y="1815468"/>
            <a:ext cx="7937407" cy="60542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490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44449-9C06-6B4D-B10B-688E0549E6B3}"/>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Deep</a:t>
            </a:r>
            <a:r>
              <a:rPr lang="de-DE" dirty="0"/>
              <a:t> Learning (DL)?</a:t>
            </a:r>
          </a:p>
        </p:txBody>
      </p:sp>
      <p:sp>
        <p:nvSpPr>
          <p:cNvPr id="3" name="Inhaltsplatzhalter 2">
            <a:extLst>
              <a:ext uri="{FF2B5EF4-FFF2-40B4-BE49-F238E27FC236}">
                <a16:creationId xmlns:a16="http://schemas.microsoft.com/office/drawing/2014/main" id="{D1227EB9-4E27-A449-800E-B6C7DA6217D3}"/>
              </a:ext>
            </a:extLst>
          </p:cNvPr>
          <p:cNvSpPr>
            <a:spLocks noGrp="1"/>
          </p:cNvSpPr>
          <p:nvPr>
            <p:ph idx="1"/>
          </p:nvPr>
        </p:nvSpPr>
        <p:spPr>
          <a:xfrm>
            <a:off x="457200" y="1196975"/>
            <a:ext cx="8147248" cy="3960217"/>
          </a:xfrm>
        </p:spPr>
        <p:txBody>
          <a:bodyPr/>
          <a:lstStyle/>
          <a:p>
            <a:r>
              <a:rPr lang="de-DE" dirty="0" err="1"/>
              <a:t>Deep</a:t>
            </a:r>
            <a:r>
              <a:rPr lang="de-DE" dirty="0"/>
              <a:t> </a:t>
            </a:r>
            <a:r>
              <a:rPr lang="de-DE" dirty="0" err="1"/>
              <a:t>learning</a:t>
            </a:r>
            <a:r>
              <a:rPr lang="de-DE" dirty="0"/>
              <a:t> </a:t>
            </a:r>
            <a:r>
              <a:rPr lang="de-DE" dirty="0" err="1"/>
              <a:t>is</a:t>
            </a:r>
            <a:r>
              <a:rPr lang="de-DE" dirty="0"/>
              <a:t> </a:t>
            </a:r>
            <a:r>
              <a:rPr lang="de-DE" dirty="0" err="1"/>
              <a:t>based</a:t>
            </a:r>
            <a:r>
              <a:rPr lang="de-DE" dirty="0"/>
              <a:t> on </a:t>
            </a:r>
            <a:r>
              <a:rPr lang="de-DE" dirty="0" err="1"/>
              <a:t>function</a:t>
            </a:r>
            <a:r>
              <a:rPr lang="de-DE" dirty="0"/>
              <a:t> </a:t>
            </a:r>
            <a:r>
              <a:rPr lang="de-DE" dirty="0" err="1"/>
              <a:t>composition</a:t>
            </a:r>
            <a:endParaRPr lang="de-DE" dirty="0"/>
          </a:p>
          <a:p>
            <a:pPr lvl="1"/>
            <a:r>
              <a:rPr lang="de-DE" dirty="0" err="1"/>
              <a:t>Feedforward</a:t>
            </a:r>
            <a:r>
              <a:rPr lang="de-DE" dirty="0"/>
              <a:t> </a:t>
            </a:r>
            <a:r>
              <a:rPr lang="de-DE" dirty="0" err="1"/>
              <a:t>networks</a:t>
            </a:r>
            <a:r>
              <a:rPr lang="de-DE" dirty="0"/>
              <a:t>:  </a:t>
            </a:r>
            <a:r>
              <a:rPr lang="de-DE" b="1" dirty="0" err="1">
                <a:solidFill>
                  <a:srgbClr val="3C8C93"/>
                </a:solidFill>
              </a:rPr>
              <a:t>y</a:t>
            </a:r>
            <a:r>
              <a:rPr lang="de-DE" b="1" dirty="0">
                <a:solidFill>
                  <a:srgbClr val="3C8C93"/>
                </a:solidFill>
              </a:rPr>
              <a:t> </a:t>
            </a:r>
            <a:r>
              <a:rPr lang="de-DE" dirty="0">
                <a:solidFill>
                  <a:srgbClr val="3C8C93"/>
                </a:solidFill>
              </a:rPr>
              <a:t>= f (</a:t>
            </a:r>
            <a:r>
              <a:rPr lang="de-DE" dirty="0" err="1">
                <a:solidFill>
                  <a:srgbClr val="3C8C93"/>
                </a:solidFill>
              </a:rPr>
              <a:t>g</a:t>
            </a:r>
            <a:r>
              <a:rPr lang="de-DE" dirty="0">
                <a:solidFill>
                  <a:srgbClr val="3C8C93"/>
                </a:solidFill>
              </a:rPr>
              <a:t> (</a:t>
            </a:r>
            <a:r>
              <a:rPr lang="de-DE" b="1" dirty="0">
                <a:solidFill>
                  <a:srgbClr val="3C8C93"/>
                </a:solidFill>
              </a:rPr>
              <a:t>x </a:t>
            </a:r>
            <a:r>
              <a:rPr lang="de-DE" dirty="0">
                <a:solidFill>
                  <a:srgbClr val="3C8C93"/>
                </a:solidFill>
              </a:rPr>
              <a:t>, </a:t>
            </a:r>
            <a:r>
              <a:rPr lang="el-GR" b="1" dirty="0">
                <a:solidFill>
                  <a:srgbClr val="3C8C93"/>
                </a:solidFill>
              </a:rPr>
              <a:t>θ</a:t>
            </a:r>
            <a:r>
              <a:rPr lang="de-DE" baseline="-25000" dirty="0" err="1">
                <a:solidFill>
                  <a:srgbClr val="3C8C93"/>
                </a:solidFill>
              </a:rPr>
              <a:t>g</a:t>
            </a:r>
            <a:r>
              <a:rPr lang="de-DE" dirty="0">
                <a:solidFill>
                  <a:srgbClr val="3C8C93"/>
                </a:solidFill>
              </a:rPr>
              <a:t> ), </a:t>
            </a:r>
            <a:r>
              <a:rPr lang="el-GR" b="1" dirty="0">
                <a:solidFill>
                  <a:srgbClr val="3C8C93"/>
                </a:solidFill>
              </a:rPr>
              <a:t>θ</a:t>
            </a:r>
            <a:r>
              <a:rPr lang="de-DE" b="1" baseline="-25000" dirty="0">
                <a:solidFill>
                  <a:srgbClr val="3C8C93"/>
                </a:solidFill>
              </a:rPr>
              <a:t>f</a:t>
            </a:r>
            <a:r>
              <a:rPr lang="de-DE" b="1" dirty="0">
                <a:solidFill>
                  <a:srgbClr val="3C8C93"/>
                </a:solidFill>
              </a:rPr>
              <a:t> </a:t>
            </a:r>
            <a:r>
              <a:rPr lang="de-DE" dirty="0">
                <a:solidFill>
                  <a:srgbClr val="3C8C93"/>
                </a:solidFill>
              </a:rPr>
              <a:t>)</a:t>
            </a:r>
            <a:br>
              <a:rPr lang="de-DE" dirty="0">
                <a:solidFill>
                  <a:srgbClr val="3C8C93"/>
                </a:solidFill>
              </a:rPr>
            </a:br>
            <a:r>
              <a:rPr lang="de-DE" dirty="0" err="1"/>
              <a:t>Often</a:t>
            </a:r>
            <a:r>
              <a:rPr lang="de-DE" dirty="0"/>
              <a:t> </a:t>
            </a:r>
            <a:r>
              <a:rPr lang="de-DE" dirty="0" err="1"/>
              <a:t>with</a:t>
            </a:r>
            <a:r>
              <a:rPr lang="de-DE" dirty="0"/>
              <a:t> </a:t>
            </a:r>
            <a:r>
              <a:rPr lang="de-DE" dirty="0" err="1"/>
              <a:t>relatively</a:t>
            </a:r>
            <a:r>
              <a:rPr lang="de-DE" dirty="0"/>
              <a:t> simple </a:t>
            </a:r>
            <a:r>
              <a:rPr lang="de-DE" dirty="0" err="1"/>
              <a:t>functions</a:t>
            </a:r>
            <a:r>
              <a:rPr lang="de-DE" dirty="0"/>
              <a:t>                               (e.g. </a:t>
            </a:r>
            <a:r>
              <a:rPr lang="de-DE" dirty="0">
                <a:solidFill>
                  <a:srgbClr val="3C8C93"/>
                </a:solidFill>
              </a:rPr>
              <a:t>f (</a:t>
            </a:r>
            <a:r>
              <a:rPr lang="de-DE" b="1" dirty="0">
                <a:solidFill>
                  <a:srgbClr val="3C8C93"/>
                </a:solidFill>
              </a:rPr>
              <a:t>x</a:t>
            </a:r>
            <a:r>
              <a:rPr lang="de-DE" dirty="0">
                <a:solidFill>
                  <a:srgbClr val="3C8C93"/>
                </a:solidFill>
              </a:rPr>
              <a:t>, </a:t>
            </a:r>
            <a:r>
              <a:rPr lang="el-GR" b="1" dirty="0">
                <a:solidFill>
                  <a:srgbClr val="3C8C93"/>
                </a:solidFill>
              </a:rPr>
              <a:t>θ</a:t>
            </a:r>
            <a:r>
              <a:rPr lang="de-DE" baseline="-25000" dirty="0">
                <a:solidFill>
                  <a:srgbClr val="3C8C93"/>
                </a:solidFill>
              </a:rPr>
              <a:t>f</a:t>
            </a:r>
            <a:r>
              <a:rPr lang="de-DE" dirty="0">
                <a:solidFill>
                  <a:srgbClr val="3C8C93"/>
                </a:solidFill>
              </a:rPr>
              <a:t> ) = </a:t>
            </a:r>
            <a:r>
              <a:rPr lang="el-GR" dirty="0">
                <a:solidFill>
                  <a:srgbClr val="3C8C93"/>
                </a:solidFill>
              </a:rPr>
              <a:t>σ(</a:t>
            </a:r>
            <a:r>
              <a:rPr lang="de-DE" b="1" dirty="0">
                <a:solidFill>
                  <a:srgbClr val="3C8C93"/>
                </a:solidFill>
              </a:rPr>
              <a:t>x</a:t>
            </a:r>
            <a:r>
              <a:rPr lang="de-DE" baseline="30000" dirty="0">
                <a:solidFill>
                  <a:srgbClr val="3C8C93"/>
                </a:solidFill>
              </a:rPr>
              <a:t>⊤</a:t>
            </a:r>
            <a:r>
              <a:rPr lang="el-GR" b="1" dirty="0">
                <a:solidFill>
                  <a:srgbClr val="3C8C93"/>
                </a:solidFill>
              </a:rPr>
              <a:t>θ</a:t>
            </a:r>
            <a:r>
              <a:rPr lang="de-DE" baseline="-25000" dirty="0">
                <a:solidFill>
                  <a:srgbClr val="3C8C93"/>
                </a:solidFill>
              </a:rPr>
              <a:t>f</a:t>
            </a:r>
            <a:r>
              <a:rPr lang="de-DE" dirty="0">
                <a:solidFill>
                  <a:srgbClr val="3C8C93"/>
                </a:solidFill>
              </a:rPr>
              <a:t> )</a:t>
            </a:r>
            <a:r>
              <a:rPr lang="de-DE" dirty="0"/>
              <a:t>)</a:t>
            </a:r>
            <a:r>
              <a:rPr lang="de-DE" dirty="0">
                <a:solidFill>
                  <a:srgbClr val="3C8C93"/>
                </a:solidFill>
              </a:rPr>
              <a:t> </a:t>
            </a:r>
          </a:p>
          <a:p>
            <a:pPr lvl="1"/>
            <a:r>
              <a:rPr lang="de-DE" dirty="0" err="1"/>
              <a:t>Recurrent</a:t>
            </a:r>
            <a:r>
              <a:rPr lang="de-DE" dirty="0"/>
              <a:t> </a:t>
            </a:r>
            <a:r>
              <a:rPr lang="de-DE" dirty="0" err="1"/>
              <a:t>networks</a:t>
            </a:r>
            <a:r>
              <a:rPr lang="de-DE" dirty="0"/>
              <a:t>:</a:t>
            </a:r>
            <a:br>
              <a:rPr lang="de-DE" dirty="0"/>
            </a:br>
            <a:r>
              <a:rPr lang="de-DE" b="1" dirty="0" err="1">
                <a:solidFill>
                  <a:srgbClr val="3C8C93"/>
                </a:solidFill>
              </a:rPr>
              <a:t>y</a:t>
            </a:r>
            <a:r>
              <a:rPr lang="de-DE" baseline="-25000" dirty="0" err="1">
                <a:solidFill>
                  <a:srgbClr val="3C8C93"/>
                </a:solidFill>
              </a:rPr>
              <a:t>t</a:t>
            </a:r>
            <a:r>
              <a:rPr lang="de-DE" dirty="0">
                <a:solidFill>
                  <a:srgbClr val="3C8C93"/>
                </a:solidFill>
              </a:rPr>
              <a:t> = f(</a:t>
            </a:r>
            <a:r>
              <a:rPr lang="de-DE" b="1" dirty="0">
                <a:solidFill>
                  <a:srgbClr val="3C8C93"/>
                </a:solidFill>
              </a:rPr>
              <a:t>y</a:t>
            </a:r>
            <a:r>
              <a:rPr lang="de-DE" baseline="-25000" dirty="0">
                <a:solidFill>
                  <a:srgbClr val="3C8C93"/>
                </a:solidFill>
              </a:rPr>
              <a:t>t−1</a:t>
            </a:r>
            <a:r>
              <a:rPr lang="de-DE" dirty="0">
                <a:solidFill>
                  <a:srgbClr val="3C8C93"/>
                </a:solidFill>
              </a:rPr>
              <a:t>,</a:t>
            </a:r>
            <a:r>
              <a:rPr lang="de-DE" b="1" dirty="0">
                <a:solidFill>
                  <a:srgbClr val="3C8C93"/>
                </a:solidFill>
              </a:rPr>
              <a:t>x</a:t>
            </a:r>
            <a:r>
              <a:rPr lang="de-DE" baseline="-25000" dirty="0">
                <a:solidFill>
                  <a:srgbClr val="3C8C93"/>
                </a:solidFill>
              </a:rPr>
              <a:t>t</a:t>
            </a:r>
            <a:r>
              <a:rPr lang="de-DE" dirty="0">
                <a:solidFill>
                  <a:srgbClr val="3C8C93"/>
                </a:solidFill>
              </a:rPr>
              <a:t>,</a:t>
            </a:r>
            <a:r>
              <a:rPr lang="el-GR" b="1" dirty="0">
                <a:solidFill>
                  <a:srgbClr val="3C8C93"/>
                </a:solidFill>
              </a:rPr>
              <a:t>θ</a:t>
            </a:r>
            <a:r>
              <a:rPr lang="el-GR" dirty="0">
                <a:solidFill>
                  <a:srgbClr val="3C8C93"/>
                </a:solidFill>
              </a:rPr>
              <a:t>) = </a:t>
            </a:r>
            <a:r>
              <a:rPr lang="de-DE" dirty="0">
                <a:solidFill>
                  <a:srgbClr val="3C8C93"/>
                </a:solidFill>
              </a:rPr>
              <a:t>f(f(</a:t>
            </a:r>
            <a:r>
              <a:rPr lang="de-DE" b="1" dirty="0">
                <a:solidFill>
                  <a:srgbClr val="3C8C93"/>
                </a:solidFill>
              </a:rPr>
              <a:t>y</a:t>
            </a:r>
            <a:r>
              <a:rPr lang="de-DE" baseline="-25000" dirty="0">
                <a:solidFill>
                  <a:srgbClr val="3C8C93"/>
                </a:solidFill>
              </a:rPr>
              <a:t>t−2</a:t>
            </a:r>
            <a:r>
              <a:rPr lang="de-DE" dirty="0">
                <a:solidFill>
                  <a:srgbClr val="3C8C93"/>
                </a:solidFill>
              </a:rPr>
              <a:t>,</a:t>
            </a:r>
            <a:r>
              <a:rPr lang="de-DE" b="1" dirty="0">
                <a:solidFill>
                  <a:srgbClr val="3C8C93"/>
                </a:solidFill>
              </a:rPr>
              <a:t>x</a:t>
            </a:r>
            <a:r>
              <a:rPr lang="de-DE" baseline="-25000" dirty="0">
                <a:solidFill>
                  <a:srgbClr val="3C8C93"/>
                </a:solidFill>
              </a:rPr>
              <a:t>t−1</a:t>
            </a:r>
            <a:r>
              <a:rPr lang="de-DE" dirty="0">
                <a:solidFill>
                  <a:srgbClr val="3C8C93"/>
                </a:solidFill>
              </a:rPr>
              <a:t>,</a:t>
            </a:r>
            <a:r>
              <a:rPr lang="el-GR" b="1" dirty="0">
                <a:solidFill>
                  <a:srgbClr val="3C8C93"/>
                </a:solidFill>
              </a:rPr>
              <a:t>θ</a:t>
            </a:r>
            <a:r>
              <a:rPr lang="el-GR" dirty="0">
                <a:solidFill>
                  <a:srgbClr val="3C8C93"/>
                </a:solidFill>
              </a:rPr>
              <a:t>),</a:t>
            </a:r>
            <a:r>
              <a:rPr lang="de-DE" b="1" dirty="0" err="1">
                <a:solidFill>
                  <a:srgbClr val="3C8C93"/>
                </a:solidFill>
              </a:rPr>
              <a:t>x</a:t>
            </a:r>
            <a:r>
              <a:rPr lang="de-DE" baseline="-25000" dirty="0" err="1">
                <a:solidFill>
                  <a:srgbClr val="3C8C93"/>
                </a:solidFill>
              </a:rPr>
              <a:t>t</a:t>
            </a:r>
            <a:r>
              <a:rPr lang="de-DE" dirty="0">
                <a:solidFill>
                  <a:srgbClr val="3C8C93"/>
                </a:solidFill>
              </a:rPr>
              <a:t>,</a:t>
            </a:r>
            <a:r>
              <a:rPr lang="el-GR" b="1" dirty="0">
                <a:solidFill>
                  <a:srgbClr val="3C8C93"/>
                </a:solidFill>
              </a:rPr>
              <a:t>θ</a:t>
            </a:r>
            <a:r>
              <a:rPr lang="el-GR" dirty="0">
                <a:solidFill>
                  <a:srgbClr val="3C8C93"/>
                </a:solidFill>
              </a:rPr>
              <a:t>) = </a:t>
            </a:r>
            <a:r>
              <a:rPr lang="el-GR" dirty="0"/>
              <a:t>... </a:t>
            </a:r>
            <a:endParaRPr lang="de-DE" dirty="0"/>
          </a:p>
          <a:p>
            <a:pPr lvl="1"/>
            <a:endParaRPr lang="el-GR" dirty="0"/>
          </a:p>
          <a:p>
            <a:r>
              <a:rPr lang="de-DE" dirty="0"/>
              <a:t>In </a:t>
            </a:r>
            <a:r>
              <a:rPr lang="de-DE" dirty="0" err="1"/>
              <a:t>early</a:t>
            </a:r>
            <a:r>
              <a:rPr lang="de-DE" dirty="0"/>
              <a:t> </a:t>
            </a:r>
            <a:r>
              <a:rPr lang="de-DE" dirty="0" err="1"/>
              <a:t>days</a:t>
            </a:r>
            <a:r>
              <a:rPr lang="de-DE" dirty="0"/>
              <a:t> </a:t>
            </a:r>
            <a:r>
              <a:rPr lang="de-DE" dirty="0" err="1"/>
              <a:t>focus</a:t>
            </a:r>
            <a:r>
              <a:rPr lang="de-DE" dirty="0"/>
              <a:t> </a:t>
            </a:r>
            <a:r>
              <a:rPr lang="de-DE" dirty="0" err="1"/>
              <a:t>of</a:t>
            </a:r>
            <a:r>
              <a:rPr lang="de-DE" dirty="0"/>
              <a:t> DL on </a:t>
            </a:r>
            <a:r>
              <a:rPr lang="de-DE" dirty="0" err="1"/>
              <a:t>functions</a:t>
            </a:r>
            <a:r>
              <a:rPr lang="de-DE" dirty="0"/>
              <a:t> </a:t>
            </a:r>
            <a:r>
              <a:rPr lang="de-DE" dirty="0" err="1"/>
              <a:t>for</a:t>
            </a:r>
            <a:r>
              <a:rPr lang="de-DE" dirty="0"/>
              <a:t> </a:t>
            </a:r>
            <a:r>
              <a:rPr lang="de-DE" dirty="0" err="1"/>
              <a:t>classification</a:t>
            </a:r>
            <a:r>
              <a:rPr lang="de-DE" dirty="0"/>
              <a:t> </a:t>
            </a:r>
          </a:p>
          <a:p>
            <a:endParaRPr lang="de-DE" dirty="0"/>
          </a:p>
          <a:p>
            <a:r>
              <a:rPr lang="de-DE" dirty="0" err="1"/>
              <a:t>Nowadays</a:t>
            </a:r>
            <a:r>
              <a:rPr lang="de-DE" dirty="0"/>
              <a:t> </a:t>
            </a:r>
            <a:r>
              <a:rPr lang="de-DE" dirty="0" err="1"/>
              <a:t>the</a:t>
            </a:r>
            <a:r>
              <a:rPr lang="de-DE" dirty="0"/>
              <a:t> </a:t>
            </a:r>
            <a:r>
              <a:rPr lang="de-DE" dirty="0" err="1"/>
              <a:t>functions</a:t>
            </a:r>
            <a:r>
              <a:rPr lang="de-DE" dirty="0"/>
              <a:t> </a:t>
            </a:r>
            <a:r>
              <a:rPr lang="de-DE" dirty="0" err="1"/>
              <a:t>are</a:t>
            </a:r>
            <a:r>
              <a:rPr lang="de-DE" dirty="0"/>
              <a:t> </a:t>
            </a:r>
            <a:r>
              <a:rPr lang="de-DE" dirty="0" err="1"/>
              <a:t>much</a:t>
            </a:r>
            <a:r>
              <a:rPr lang="de-DE" dirty="0"/>
              <a:t> </a:t>
            </a:r>
            <a:r>
              <a:rPr lang="de-DE" dirty="0" err="1"/>
              <a:t>more</a:t>
            </a:r>
            <a:r>
              <a:rPr lang="de-DE" dirty="0"/>
              <a:t> </a:t>
            </a:r>
            <a:r>
              <a:rPr lang="de-DE" dirty="0" err="1"/>
              <a:t>general</a:t>
            </a:r>
            <a:r>
              <a:rPr lang="de-DE" dirty="0"/>
              <a:t> in </a:t>
            </a:r>
            <a:r>
              <a:rPr lang="de-DE" dirty="0" err="1"/>
              <a:t>their</a:t>
            </a:r>
            <a:r>
              <a:rPr lang="de-DE" dirty="0"/>
              <a:t> </a:t>
            </a:r>
            <a:r>
              <a:rPr lang="de-DE" dirty="0" err="1"/>
              <a:t>inputs</a:t>
            </a:r>
            <a:r>
              <a:rPr lang="de-DE" dirty="0"/>
              <a:t> </a:t>
            </a:r>
            <a:r>
              <a:rPr lang="de-DE" dirty="0" err="1"/>
              <a:t>and</a:t>
            </a:r>
            <a:r>
              <a:rPr lang="de-DE" dirty="0"/>
              <a:t> </a:t>
            </a:r>
            <a:r>
              <a:rPr lang="de-DE" dirty="0" err="1"/>
              <a:t>outputs</a:t>
            </a:r>
            <a:r>
              <a:rPr lang="de-DE" dirty="0"/>
              <a:t>. </a:t>
            </a:r>
          </a:p>
        </p:txBody>
      </p:sp>
      <p:sp>
        <p:nvSpPr>
          <p:cNvPr id="4" name="Foliennummernplatzhalter 3">
            <a:extLst>
              <a:ext uri="{FF2B5EF4-FFF2-40B4-BE49-F238E27FC236}">
                <a16:creationId xmlns:a16="http://schemas.microsoft.com/office/drawing/2014/main" id="{269221E2-962E-5942-956D-3E3057B7434F}"/>
              </a:ext>
            </a:extLst>
          </p:cNvPr>
          <p:cNvSpPr>
            <a:spLocks noGrp="1"/>
          </p:cNvSpPr>
          <p:nvPr>
            <p:ph type="sldNum" sz="quarter" idx="12"/>
          </p:nvPr>
        </p:nvSpPr>
        <p:spPr/>
        <p:txBody>
          <a:bodyPr/>
          <a:lstStyle/>
          <a:p>
            <a:pPr>
              <a:defRPr/>
            </a:pPr>
            <a:fld id="{FD764AD2-5FB6-FB45-933B-235C7588DE60}" type="slidenum">
              <a:rPr lang="de-DE" smtClean="0"/>
              <a:pPr>
                <a:defRPr/>
              </a:pPr>
              <a:t>21</a:t>
            </a:fld>
            <a:endParaRPr lang="de-DE"/>
          </a:p>
        </p:txBody>
      </p:sp>
      <p:sp>
        <p:nvSpPr>
          <p:cNvPr id="5" name="Textfeld 4">
            <a:extLst>
              <a:ext uri="{FF2B5EF4-FFF2-40B4-BE49-F238E27FC236}">
                <a16:creationId xmlns:a16="http://schemas.microsoft.com/office/drawing/2014/main" id="{94B45872-5EE5-944D-AB5A-BFEEBBD56754}"/>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19996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059E-AB40-7F4A-84BC-E7F337A9F3CC}"/>
              </a:ext>
            </a:extLst>
          </p:cNvPr>
          <p:cNvSpPr>
            <a:spLocks noGrp="1"/>
          </p:cNvSpPr>
          <p:nvPr>
            <p:ph type="title"/>
          </p:nvPr>
        </p:nvSpPr>
        <p:spPr/>
        <p:txBody>
          <a:bodyPr/>
          <a:lstStyle/>
          <a:p>
            <a:r>
              <a:rPr lang="de-DE" dirty="0"/>
              <a:t>Network </a:t>
            </a:r>
            <a:r>
              <a:rPr lang="de-DE" dirty="0" err="1"/>
              <a:t>view</a:t>
            </a:r>
            <a:r>
              <a:rPr lang="de-DE" dirty="0"/>
              <a:t> </a:t>
            </a:r>
            <a:r>
              <a:rPr lang="de-DE" dirty="0" err="1"/>
              <a:t>of</a:t>
            </a:r>
            <a:r>
              <a:rPr lang="de-DE" dirty="0"/>
              <a:t> </a:t>
            </a:r>
            <a:r>
              <a:rPr lang="de-DE" dirty="0" err="1"/>
              <a:t>composed</a:t>
            </a:r>
            <a:r>
              <a:rPr lang="de-DE" dirty="0"/>
              <a:t> </a:t>
            </a:r>
            <a:r>
              <a:rPr lang="de-DE" dirty="0" err="1"/>
              <a:t>functions</a:t>
            </a:r>
            <a:endParaRPr lang="de-DE" dirty="0"/>
          </a:p>
        </p:txBody>
      </p:sp>
      <p:sp>
        <p:nvSpPr>
          <p:cNvPr id="3" name="Foliennummernplatzhalter 2">
            <a:extLst>
              <a:ext uri="{FF2B5EF4-FFF2-40B4-BE49-F238E27FC236}">
                <a16:creationId xmlns:a16="http://schemas.microsoft.com/office/drawing/2014/main" id="{84667B50-9A66-3443-AD93-D9A39161240C}"/>
              </a:ext>
            </a:extLst>
          </p:cNvPr>
          <p:cNvSpPr>
            <a:spLocks noGrp="1"/>
          </p:cNvSpPr>
          <p:nvPr>
            <p:ph type="sldNum" sz="quarter" idx="12"/>
          </p:nvPr>
        </p:nvSpPr>
        <p:spPr/>
        <p:txBody>
          <a:bodyPr/>
          <a:lstStyle/>
          <a:p>
            <a:pPr>
              <a:defRPr/>
            </a:pPr>
            <a:fld id="{35ED459A-6064-5546-BD20-CFDE646274C7}" type="slidenum">
              <a:rPr lang="de-DE" smtClean="0"/>
              <a:pPr>
                <a:defRPr/>
              </a:pPr>
              <a:t>22</a:t>
            </a:fld>
            <a:endParaRPr lang="de-DE"/>
          </a:p>
        </p:txBody>
      </p:sp>
      <p:cxnSp>
        <p:nvCxnSpPr>
          <p:cNvPr id="23" name="Gerade Verbindung mit Pfeil 22">
            <a:extLst>
              <a:ext uri="{FF2B5EF4-FFF2-40B4-BE49-F238E27FC236}">
                <a16:creationId xmlns:a16="http://schemas.microsoft.com/office/drawing/2014/main" id="{453FC072-7F5C-CF41-B001-EFEDCA9A3122}"/>
              </a:ext>
            </a:extLst>
          </p:cNvPr>
          <p:cNvCxnSpPr>
            <a:cxnSpLocks/>
            <a:stCxn id="4" idx="6"/>
            <a:endCxn id="14" idx="2"/>
          </p:cNvCxnSpPr>
          <p:nvPr/>
        </p:nvCxnSpPr>
        <p:spPr>
          <a:xfrm>
            <a:off x="1324504" y="2448094"/>
            <a:ext cx="1588016" cy="9367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8C34921-E464-F240-93CA-AA1266E21A77}"/>
              </a:ext>
            </a:extLst>
          </p:cNvPr>
          <p:cNvCxnSpPr>
            <a:cxnSpLocks/>
            <a:stCxn id="4" idx="6"/>
            <a:endCxn id="15" idx="2"/>
          </p:cNvCxnSpPr>
          <p:nvPr/>
        </p:nvCxnSpPr>
        <p:spPr>
          <a:xfrm>
            <a:off x="1324504" y="2448094"/>
            <a:ext cx="1588016" cy="64889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496541AC-702C-B144-A5ED-5F36A67E6C5C}"/>
              </a:ext>
            </a:extLst>
          </p:cNvPr>
          <p:cNvCxnSpPr>
            <a:cxnSpLocks/>
            <a:stCxn id="4" idx="6"/>
            <a:endCxn id="16" idx="2"/>
          </p:cNvCxnSpPr>
          <p:nvPr/>
        </p:nvCxnSpPr>
        <p:spPr>
          <a:xfrm>
            <a:off x="1324504" y="2448094"/>
            <a:ext cx="1590756" cy="122299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CD53746-3A87-A248-912D-FE7818B92107}"/>
              </a:ext>
            </a:extLst>
          </p:cNvPr>
          <p:cNvCxnSpPr>
            <a:cxnSpLocks/>
            <a:stCxn id="4" idx="6"/>
            <a:endCxn id="17" idx="2"/>
          </p:cNvCxnSpPr>
          <p:nvPr/>
        </p:nvCxnSpPr>
        <p:spPr>
          <a:xfrm>
            <a:off x="1324504" y="2448094"/>
            <a:ext cx="1616652" cy="18208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B3956441-05B8-E34A-9B1E-F3EA7480144E}"/>
              </a:ext>
            </a:extLst>
          </p:cNvPr>
          <p:cNvCxnSpPr>
            <a:cxnSpLocks/>
            <a:stCxn id="42" idx="6"/>
            <a:endCxn id="14" idx="2"/>
          </p:cNvCxnSpPr>
          <p:nvPr/>
        </p:nvCxnSpPr>
        <p:spPr>
          <a:xfrm flipV="1">
            <a:off x="1311387" y="2541773"/>
            <a:ext cx="1601133" cy="43287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Gerade Verbindung mit Pfeil 43">
            <a:extLst>
              <a:ext uri="{FF2B5EF4-FFF2-40B4-BE49-F238E27FC236}">
                <a16:creationId xmlns:a16="http://schemas.microsoft.com/office/drawing/2014/main" id="{CF35C92D-356F-F646-92FB-F8B825DDE2F4}"/>
              </a:ext>
            </a:extLst>
          </p:cNvPr>
          <p:cNvCxnSpPr>
            <a:cxnSpLocks/>
            <a:stCxn id="42" idx="6"/>
            <a:endCxn id="15" idx="2"/>
          </p:cNvCxnSpPr>
          <p:nvPr/>
        </p:nvCxnSpPr>
        <p:spPr>
          <a:xfrm>
            <a:off x="1311387" y="2974644"/>
            <a:ext cx="1601133" cy="1223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216122EA-31AF-8941-9FDF-E4FAD28B311C}"/>
              </a:ext>
            </a:extLst>
          </p:cNvPr>
          <p:cNvCxnSpPr>
            <a:cxnSpLocks/>
            <a:stCxn id="42" idx="6"/>
            <a:endCxn id="16" idx="2"/>
          </p:cNvCxnSpPr>
          <p:nvPr/>
        </p:nvCxnSpPr>
        <p:spPr>
          <a:xfrm>
            <a:off x="1311387" y="2974644"/>
            <a:ext cx="1603873" cy="69644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1968883-DC77-5E46-9FB8-84EAB5642E6B}"/>
              </a:ext>
            </a:extLst>
          </p:cNvPr>
          <p:cNvCxnSpPr>
            <a:cxnSpLocks/>
            <a:stCxn id="42" idx="6"/>
            <a:endCxn id="17" idx="2"/>
          </p:cNvCxnSpPr>
          <p:nvPr/>
        </p:nvCxnSpPr>
        <p:spPr>
          <a:xfrm>
            <a:off x="1311387" y="2974644"/>
            <a:ext cx="1629769" cy="129425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Gerade Verbindung mit Pfeil 60">
            <a:extLst>
              <a:ext uri="{FF2B5EF4-FFF2-40B4-BE49-F238E27FC236}">
                <a16:creationId xmlns:a16="http://schemas.microsoft.com/office/drawing/2014/main" id="{47D10098-8ABC-EA40-8321-FD0DBBBE410B}"/>
              </a:ext>
            </a:extLst>
          </p:cNvPr>
          <p:cNvCxnSpPr>
            <a:cxnSpLocks/>
            <a:stCxn id="152" idx="3"/>
            <a:endCxn id="14" idx="2"/>
          </p:cNvCxnSpPr>
          <p:nvPr/>
        </p:nvCxnSpPr>
        <p:spPr>
          <a:xfrm flipV="1">
            <a:off x="1308647" y="2541773"/>
            <a:ext cx="1603873" cy="10478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E3077022-7D48-1946-B60B-5BD8E69AA823}"/>
              </a:ext>
            </a:extLst>
          </p:cNvPr>
          <p:cNvCxnSpPr>
            <a:cxnSpLocks/>
            <a:stCxn id="8" idx="6"/>
            <a:endCxn id="15" idx="2"/>
          </p:cNvCxnSpPr>
          <p:nvPr/>
        </p:nvCxnSpPr>
        <p:spPr>
          <a:xfrm flipV="1">
            <a:off x="1311387" y="3096989"/>
            <a:ext cx="1601133" cy="5133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Gerade Verbindung mit Pfeil 65">
            <a:extLst>
              <a:ext uri="{FF2B5EF4-FFF2-40B4-BE49-F238E27FC236}">
                <a16:creationId xmlns:a16="http://schemas.microsoft.com/office/drawing/2014/main" id="{F888A98B-7568-5547-A7FA-8BD1F2B7513C}"/>
              </a:ext>
            </a:extLst>
          </p:cNvPr>
          <p:cNvCxnSpPr>
            <a:cxnSpLocks/>
            <a:stCxn id="8" idx="6"/>
            <a:endCxn id="16" idx="2"/>
          </p:cNvCxnSpPr>
          <p:nvPr/>
        </p:nvCxnSpPr>
        <p:spPr>
          <a:xfrm>
            <a:off x="1311387" y="3610337"/>
            <a:ext cx="1603873" cy="607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Gerade Verbindung mit Pfeil 68">
            <a:extLst>
              <a:ext uri="{FF2B5EF4-FFF2-40B4-BE49-F238E27FC236}">
                <a16:creationId xmlns:a16="http://schemas.microsoft.com/office/drawing/2014/main" id="{C3EAE431-02DE-DA47-AC4A-E2E5EF45919A}"/>
              </a:ext>
            </a:extLst>
          </p:cNvPr>
          <p:cNvCxnSpPr>
            <a:cxnSpLocks/>
            <a:stCxn id="8" idx="6"/>
            <a:endCxn id="17" idx="2"/>
          </p:cNvCxnSpPr>
          <p:nvPr/>
        </p:nvCxnSpPr>
        <p:spPr>
          <a:xfrm>
            <a:off x="1311387" y="3610337"/>
            <a:ext cx="1629769" cy="6585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Gerade Verbindung mit Pfeil 72">
            <a:extLst>
              <a:ext uri="{FF2B5EF4-FFF2-40B4-BE49-F238E27FC236}">
                <a16:creationId xmlns:a16="http://schemas.microsoft.com/office/drawing/2014/main" id="{06589073-FE57-5247-AD63-9FC9EF5972C9}"/>
              </a:ext>
            </a:extLst>
          </p:cNvPr>
          <p:cNvCxnSpPr>
            <a:cxnSpLocks/>
            <a:stCxn id="153" idx="3"/>
            <a:endCxn id="14" idx="2"/>
          </p:cNvCxnSpPr>
          <p:nvPr/>
        </p:nvCxnSpPr>
        <p:spPr>
          <a:xfrm flipV="1">
            <a:off x="1316165" y="2541773"/>
            <a:ext cx="1596355" cy="154926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Gerade Verbindung mit Pfeil 75">
            <a:extLst>
              <a:ext uri="{FF2B5EF4-FFF2-40B4-BE49-F238E27FC236}">
                <a16:creationId xmlns:a16="http://schemas.microsoft.com/office/drawing/2014/main" id="{89E03D8C-086F-5E43-9629-02FA55754E88}"/>
              </a:ext>
            </a:extLst>
          </p:cNvPr>
          <p:cNvCxnSpPr>
            <a:cxnSpLocks/>
            <a:stCxn id="9" idx="6"/>
            <a:endCxn id="15" idx="2"/>
          </p:cNvCxnSpPr>
          <p:nvPr/>
        </p:nvCxnSpPr>
        <p:spPr>
          <a:xfrm flipV="1">
            <a:off x="1324504" y="3096989"/>
            <a:ext cx="1588016" cy="100811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Gerade Verbindung mit Pfeil 78">
            <a:extLst>
              <a:ext uri="{FF2B5EF4-FFF2-40B4-BE49-F238E27FC236}">
                <a16:creationId xmlns:a16="http://schemas.microsoft.com/office/drawing/2014/main" id="{5406AD55-6B0B-5448-9DF3-8845D6598FB2}"/>
              </a:ext>
            </a:extLst>
          </p:cNvPr>
          <p:cNvCxnSpPr>
            <a:cxnSpLocks/>
            <a:stCxn id="9" idx="6"/>
            <a:endCxn id="16" idx="2"/>
          </p:cNvCxnSpPr>
          <p:nvPr/>
        </p:nvCxnSpPr>
        <p:spPr>
          <a:xfrm flipV="1">
            <a:off x="1324504" y="3671093"/>
            <a:ext cx="1590756" cy="4340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Gerade Verbindung mit Pfeil 82">
            <a:extLst>
              <a:ext uri="{FF2B5EF4-FFF2-40B4-BE49-F238E27FC236}">
                <a16:creationId xmlns:a16="http://schemas.microsoft.com/office/drawing/2014/main" id="{EA24918A-1E8F-9A44-9939-B5E0E63280AE}"/>
              </a:ext>
            </a:extLst>
          </p:cNvPr>
          <p:cNvCxnSpPr>
            <a:cxnSpLocks/>
            <a:stCxn id="9" idx="6"/>
            <a:endCxn id="17" idx="2"/>
          </p:cNvCxnSpPr>
          <p:nvPr/>
        </p:nvCxnSpPr>
        <p:spPr>
          <a:xfrm>
            <a:off x="1324504" y="4105101"/>
            <a:ext cx="1616652" cy="16380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6" name="Gerade Verbindung mit Pfeil 85">
            <a:extLst>
              <a:ext uri="{FF2B5EF4-FFF2-40B4-BE49-F238E27FC236}">
                <a16:creationId xmlns:a16="http://schemas.microsoft.com/office/drawing/2014/main" id="{071A3E5E-DAFD-BB41-80B4-44979E2A6B51}"/>
              </a:ext>
            </a:extLst>
          </p:cNvPr>
          <p:cNvCxnSpPr>
            <a:cxnSpLocks/>
            <a:stCxn id="14" idx="6"/>
            <a:endCxn id="19" idx="2"/>
          </p:cNvCxnSpPr>
          <p:nvPr/>
        </p:nvCxnSpPr>
        <p:spPr>
          <a:xfrm>
            <a:off x="3344568" y="2541773"/>
            <a:ext cx="1364312" cy="19517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Gerade Verbindung mit Pfeil 88">
            <a:extLst>
              <a:ext uri="{FF2B5EF4-FFF2-40B4-BE49-F238E27FC236}">
                <a16:creationId xmlns:a16="http://schemas.microsoft.com/office/drawing/2014/main" id="{760E3860-B3D3-B947-BF76-D759586AA54A}"/>
              </a:ext>
            </a:extLst>
          </p:cNvPr>
          <p:cNvCxnSpPr>
            <a:cxnSpLocks/>
            <a:stCxn id="14" idx="6"/>
            <a:endCxn id="20" idx="2"/>
          </p:cNvCxnSpPr>
          <p:nvPr/>
        </p:nvCxnSpPr>
        <p:spPr>
          <a:xfrm>
            <a:off x="3344568" y="2541773"/>
            <a:ext cx="1391486" cy="98726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2" name="Gerade Verbindung mit Pfeil 91">
            <a:extLst>
              <a:ext uri="{FF2B5EF4-FFF2-40B4-BE49-F238E27FC236}">
                <a16:creationId xmlns:a16="http://schemas.microsoft.com/office/drawing/2014/main" id="{C2E56320-150A-594B-B972-ABF17684EDC5}"/>
              </a:ext>
            </a:extLst>
          </p:cNvPr>
          <p:cNvCxnSpPr>
            <a:cxnSpLocks/>
            <a:stCxn id="15" idx="6"/>
            <a:endCxn id="19" idx="2"/>
          </p:cNvCxnSpPr>
          <p:nvPr/>
        </p:nvCxnSpPr>
        <p:spPr>
          <a:xfrm flipV="1">
            <a:off x="3344568" y="2736949"/>
            <a:ext cx="1364312" cy="36004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5" name="Gerade Verbindung mit Pfeil 94">
            <a:extLst>
              <a:ext uri="{FF2B5EF4-FFF2-40B4-BE49-F238E27FC236}">
                <a16:creationId xmlns:a16="http://schemas.microsoft.com/office/drawing/2014/main" id="{45C74EF2-FD2B-8847-BD9F-5CF6E757092D}"/>
              </a:ext>
            </a:extLst>
          </p:cNvPr>
          <p:cNvCxnSpPr>
            <a:cxnSpLocks/>
            <a:stCxn id="15" idx="6"/>
            <a:endCxn id="20" idx="2"/>
          </p:cNvCxnSpPr>
          <p:nvPr/>
        </p:nvCxnSpPr>
        <p:spPr>
          <a:xfrm>
            <a:off x="3344568" y="3096989"/>
            <a:ext cx="1391486" cy="4320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8" name="Gerade Verbindung mit Pfeil 97">
            <a:extLst>
              <a:ext uri="{FF2B5EF4-FFF2-40B4-BE49-F238E27FC236}">
                <a16:creationId xmlns:a16="http://schemas.microsoft.com/office/drawing/2014/main" id="{D8617701-6D44-1048-B11A-41267747F12F}"/>
              </a:ext>
            </a:extLst>
          </p:cNvPr>
          <p:cNvCxnSpPr>
            <a:cxnSpLocks/>
            <a:stCxn id="16" idx="6"/>
            <a:endCxn id="19" idx="2"/>
          </p:cNvCxnSpPr>
          <p:nvPr/>
        </p:nvCxnSpPr>
        <p:spPr>
          <a:xfrm flipV="1">
            <a:off x="3347308" y="2736949"/>
            <a:ext cx="1361572" cy="93414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1" name="Gerade Verbindung mit Pfeil 100">
            <a:extLst>
              <a:ext uri="{FF2B5EF4-FFF2-40B4-BE49-F238E27FC236}">
                <a16:creationId xmlns:a16="http://schemas.microsoft.com/office/drawing/2014/main" id="{E64D00CB-BBF7-FF44-AD18-54A3063FA738}"/>
              </a:ext>
            </a:extLst>
          </p:cNvPr>
          <p:cNvCxnSpPr>
            <a:cxnSpLocks/>
            <a:stCxn id="16" idx="6"/>
            <a:endCxn id="20" idx="2"/>
          </p:cNvCxnSpPr>
          <p:nvPr/>
        </p:nvCxnSpPr>
        <p:spPr>
          <a:xfrm flipV="1">
            <a:off x="3347308" y="3529037"/>
            <a:ext cx="1388746" cy="1420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Gerade Verbindung mit Pfeil 103">
            <a:extLst>
              <a:ext uri="{FF2B5EF4-FFF2-40B4-BE49-F238E27FC236}">
                <a16:creationId xmlns:a16="http://schemas.microsoft.com/office/drawing/2014/main" id="{86E5BA11-D0CD-ED46-A600-1CFC61D3082C}"/>
              </a:ext>
            </a:extLst>
          </p:cNvPr>
          <p:cNvCxnSpPr>
            <a:cxnSpLocks/>
            <a:stCxn id="17" idx="6"/>
            <a:endCxn id="20" idx="2"/>
          </p:cNvCxnSpPr>
          <p:nvPr/>
        </p:nvCxnSpPr>
        <p:spPr>
          <a:xfrm flipV="1">
            <a:off x="3373204" y="3529037"/>
            <a:ext cx="1362850" cy="7398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Gerade Verbindung mit Pfeil 106">
            <a:extLst>
              <a:ext uri="{FF2B5EF4-FFF2-40B4-BE49-F238E27FC236}">
                <a16:creationId xmlns:a16="http://schemas.microsoft.com/office/drawing/2014/main" id="{D428DDDC-1E5C-864B-B7AD-71FA87710A2D}"/>
              </a:ext>
            </a:extLst>
          </p:cNvPr>
          <p:cNvCxnSpPr>
            <a:cxnSpLocks/>
            <a:stCxn id="17" idx="6"/>
            <a:endCxn id="19" idx="2"/>
          </p:cNvCxnSpPr>
          <p:nvPr/>
        </p:nvCxnSpPr>
        <p:spPr>
          <a:xfrm flipV="1">
            <a:off x="3373204" y="2736949"/>
            <a:ext cx="1335676" cy="15319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Textfeld 109">
            <a:extLst>
              <a:ext uri="{FF2B5EF4-FFF2-40B4-BE49-F238E27FC236}">
                <a16:creationId xmlns:a16="http://schemas.microsoft.com/office/drawing/2014/main" id="{6E67C2C7-00AB-B44F-89B0-635080AD6626}"/>
              </a:ext>
            </a:extLst>
          </p:cNvPr>
          <p:cNvSpPr txBox="1"/>
          <p:nvPr/>
        </p:nvSpPr>
        <p:spPr>
          <a:xfrm>
            <a:off x="964464" y="4541387"/>
            <a:ext cx="296876" cy="369332"/>
          </a:xfrm>
          <a:prstGeom prst="rect">
            <a:avLst/>
          </a:prstGeom>
          <a:noFill/>
        </p:spPr>
        <p:txBody>
          <a:bodyPr wrap="square" rtlCol="0">
            <a:spAutoFit/>
          </a:bodyPr>
          <a:lstStyle/>
          <a:p>
            <a:r>
              <a:rPr lang="de-DE" b="1" dirty="0"/>
              <a:t>x</a:t>
            </a:r>
          </a:p>
        </p:txBody>
      </p:sp>
      <p:sp>
        <p:nvSpPr>
          <p:cNvPr id="111" name="Textfeld 110">
            <a:extLst>
              <a:ext uri="{FF2B5EF4-FFF2-40B4-BE49-F238E27FC236}">
                <a16:creationId xmlns:a16="http://schemas.microsoft.com/office/drawing/2014/main" id="{3E12B026-0BF8-AA4C-9668-BD8CE162F645}"/>
              </a:ext>
            </a:extLst>
          </p:cNvPr>
          <p:cNvSpPr txBox="1"/>
          <p:nvPr/>
        </p:nvSpPr>
        <p:spPr>
          <a:xfrm>
            <a:off x="2974109" y="4571836"/>
            <a:ext cx="317716" cy="369332"/>
          </a:xfrm>
          <a:prstGeom prst="rect">
            <a:avLst/>
          </a:prstGeom>
          <a:noFill/>
        </p:spPr>
        <p:txBody>
          <a:bodyPr wrap="square" rtlCol="0">
            <a:spAutoFit/>
          </a:bodyPr>
          <a:lstStyle/>
          <a:p>
            <a:r>
              <a:rPr lang="de-DE" b="1" dirty="0"/>
              <a:t>h</a:t>
            </a:r>
          </a:p>
        </p:txBody>
      </p:sp>
      <p:sp>
        <p:nvSpPr>
          <p:cNvPr id="112" name="Textfeld 111">
            <a:extLst>
              <a:ext uri="{FF2B5EF4-FFF2-40B4-BE49-F238E27FC236}">
                <a16:creationId xmlns:a16="http://schemas.microsoft.com/office/drawing/2014/main" id="{D4897CAF-49AE-2A4E-8F4F-396363E1E25B}"/>
              </a:ext>
            </a:extLst>
          </p:cNvPr>
          <p:cNvSpPr txBox="1"/>
          <p:nvPr/>
        </p:nvSpPr>
        <p:spPr>
          <a:xfrm>
            <a:off x="5582644" y="4567009"/>
            <a:ext cx="351378" cy="369332"/>
          </a:xfrm>
          <a:prstGeom prst="rect">
            <a:avLst/>
          </a:prstGeom>
          <a:noFill/>
        </p:spPr>
        <p:txBody>
          <a:bodyPr wrap="square" rtlCol="0">
            <a:spAutoFit/>
          </a:bodyPr>
          <a:lstStyle/>
          <a:p>
            <a:r>
              <a:rPr lang="de-DE" b="1" dirty="0" err="1"/>
              <a:t>y</a:t>
            </a:r>
            <a:r>
              <a:rPr lang="de-DE" b="1" dirty="0"/>
              <a:t>‘</a:t>
            </a:r>
          </a:p>
        </p:txBody>
      </p:sp>
      <p:cxnSp>
        <p:nvCxnSpPr>
          <p:cNvPr id="114" name="Gerade Verbindung mit Pfeil 113">
            <a:extLst>
              <a:ext uri="{FF2B5EF4-FFF2-40B4-BE49-F238E27FC236}">
                <a16:creationId xmlns:a16="http://schemas.microsoft.com/office/drawing/2014/main" id="{CA5279B8-4367-CB4D-89BA-1B1ADD44373F}"/>
              </a:ext>
            </a:extLst>
          </p:cNvPr>
          <p:cNvCxnSpPr>
            <a:cxnSpLocks/>
            <a:stCxn id="4" idx="6"/>
            <a:endCxn id="113" idx="2"/>
          </p:cNvCxnSpPr>
          <p:nvPr/>
        </p:nvCxnSpPr>
        <p:spPr>
          <a:xfrm flipV="1">
            <a:off x="1324504" y="1980659"/>
            <a:ext cx="1584176" cy="467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Gerade Verbindung mit Pfeil 116">
            <a:extLst>
              <a:ext uri="{FF2B5EF4-FFF2-40B4-BE49-F238E27FC236}">
                <a16:creationId xmlns:a16="http://schemas.microsoft.com/office/drawing/2014/main" id="{8CEEBC5D-BF2C-864D-AF75-0F5537E661AB}"/>
              </a:ext>
            </a:extLst>
          </p:cNvPr>
          <p:cNvCxnSpPr>
            <a:cxnSpLocks/>
            <a:stCxn id="42" idx="6"/>
            <a:endCxn id="113" idx="2"/>
          </p:cNvCxnSpPr>
          <p:nvPr/>
        </p:nvCxnSpPr>
        <p:spPr>
          <a:xfrm flipV="1">
            <a:off x="1311387" y="1980659"/>
            <a:ext cx="1597293" cy="99398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Gerade Verbindung mit Pfeil 119">
            <a:extLst>
              <a:ext uri="{FF2B5EF4-FFF2-40B4-BE49-F238E27FC236}">
                <a16:creationId xmlns:a16="http://schemas.microsoft.com/office/drawing/2014/main" id="{21A04F6E-7BB2-EA45-A976-7035763D064A}"/>
              </a:ext>
            </a:extLst>
          </p:cNvPr>
          <p:cNvCxnSpPr>
            <a:cxnSpLocks/>
            <a:stCxn id="8" idx="6"/>
            <a:endCxn id="113" idx="2"/>
          </p:cNvCxnSpPr>
          <p:nvPr/>
        </p:nvCxnSpPr>
        <p:spPr>
          <a:xfrm flipV="1">
            <a:off x="1311387" y="1980659"/>
            <a:ext cx="1597293" cy="16296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Gerade Verbindung mit Pfeil 122">
            <a:extLst>
              <a:ext uri="{FF2B5EF4-FFF2-40B4-BE49-F238E27FC236}">
                <a16:creationId xmlns:a16="http://schemas.microsoft.com/office/drawing/2014/main" id="{5AC0D184-0E56-EB45-B492-C7E1BDF3CC31}"/>
              </a:ext>
            </a:extLst>
          </p:cNvPr>
          <p:cNvCxnSpPr>
            <a:cxnSpLocks/>
            <a:stCxn id="9" idx="6"/>
            <a:endCxn id="113" idx="2"/>
          </p:cNvCxnSpPr>
          <p:nvPr/>
        </p:nvCxnSpPr>
        <p:spPr>
          <a:xfrm flipV="1">
            <a:off x="1324504" y="1980659"/>
            <a:ext cx="1584176" cy="21244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Gerade Verbindung mit Pfeil 126">
            <a:extLst>
              <a:ext uri="{FF2B5EF4-FFF2-40B4-BE49-F238E27FC236}">
                <a16:creationId xmlns:a16="http://schemas.microsoft.com/office/drawing/2014/main" id="{59B41324-6115-C940-A880-3A239DEA7539}"/>
              </a:ext>
            </a:extLst>
          </p:cNvPr>
          <p:cNvCxnSpPr>
            <a:cxnSpLocks/>
            <a:stCxn id="113" idx="6"/>
            <a:endCxn id="19" idx="2"/>
          </p:cNvCxnSpPr>
          <p:nvPr/>
        </p:nvCxnSpPr>
        <p:spPr>
          <a:xfrm>
            <a:off x="3340728" y="1980659"/>
            <a:ext cx="1368152" cy="7562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Gerade Verbindung mit Pfeil 130">
            <a:extLst>
              <a:ext uri="{FF2B5EF4-FFF2-40B4-BE49-F238E27FC236}">
                <a16:creationId xmlns:a16="http://schemas.microsoft.com/office/drawing/2014/main" id="{220409EF-A35D-A742-9393-C6FFA72118B9}"/>
              </a:ext>
            </a:extLst>
          </p:cNvPr>
          <p:cNvCxnSpPr>
            <a:cxnSpLocks/>
            <a:stCxn id="113" idx="6"/>
            <a:endCxn id="20" idx="2"/>
          </p:cNvCxnSpPr>
          <p:nvPr/>
        </p:nvCxnSpPr>
        <p:spPr>
          <a:xfrm>
            <a:off x="3340728" y="1980659"/>
            <a:ext cx="1395326" cy="15483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4" name="Textfeld 133">
            <a:extLst>
              <a:ext uri="{FF2B5EF4-FFF2-40B4-BE49-F238E27FC236}">
                <a16:creationId xmlns:a16="http://schemas.microsoft.com/office/drawing/2014/main" id="{F950E4E7-9CEA-1C45-98C9-16CDF873E4E9}"/>
              </a:ext>
            </a:extLst>
          </p:cNvPr>
          <p:cNvSpPr txBox="1"/>
          <p:nvPr/>
        </p:nvSpPr>
        <p:spPr>
          <a:xfrm>
            <a:off x="3964029" y="1728906"/>
            <a:ext cx="591829" cy="369332"/>
          </a:xfrm>
          <a:prstGeom prst="rect">
            <a:avLst/>
          </a:prstGeom>
          <a:noFill/>
        </p:spPr>
        <p:txBody>
          <a:bodyPr wrap="square" rtlCol="0">
            <a:spAutoFit/>
          </a:bodyPr>
          <a:lstStyle/>
          <a:p>
            <a:r>
              <a:rPr lang="de-DE" dirty="0" err="1"/>
              <a:t>w</a:t>
            </a:r>
            <a:r>
              <a:rPr lang="de-DE" baseline="30000" dirty="0"/>
              <a:t>(2)</a:t>
            </a:r>
            <a:r>
              <a:rPr lang="de-DE" baseline="-25000" dirty="0" err="1"/>
              <a:t>ij</a:t>
            </a:r>
            <a:endParaRPr lang="de-DE" baseline="-25000" dirty="0"/>
          </a:p>
        </p:txBody>
      </p:sp>
      <p:grpSp>
        <p:nvGrpSpPr>
          <p:cNvPr id="10" name="Gruppieren 9">
            <a:extLst>
              <a:ext uri="{FF2B5EF4-FFF2-40B4-BE49-F238E27FC236}">
                <a16:creationId xmlns:a16="http://schemas.microsoft.com/office/drawing/2014/main" id="{95B06D96-F8DA-F544-94DA-4A4632037AAE}"/>
              </a:ext>
            </a:extLst>
          </p:cNvPr>
          <p:cNvGrpSpPr/>
          <p:nvPr/>
        </p:nvGrpSpPr>
        <p:grpSpPr>
          <a:xfrm>
            <a:off x="892456" y="2229362"/>
            <a:ext cx="432048" cy="434756"/>
            <a:chOff x="1259632" y="2346172"/>
            <a:chExt cx="432048" cy="434756"/>
          </a:xfrm>
        </p:grpSpPr>
        <p:sp>
          <p:nvSpPr>
            <p:cNvPr id="4" name="Oval 3">
              <a:extLst>
                <a:ext uri="{FF2B5EF4-FFF2-40B4-BE49-F238E27FC236}">
                  <a16:creationId xmlns:a16="http://schemas.microsoft.com/office/drawing/2014/main" id="{95306938-F338-E34B-AE3F-43BB90276861}"/>
                </a:ext>
              </a:extLst>
            </p:cNvPr>
            <p:cNvSpPr/>
            <p:nvPr/>
          </p:nvSpPr>
          <p:spPr>
            <a:xfrm>
              <a:off x="1259632" y="2348880"/>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p>
          </p:txBody>
        </p:sp>
        <p:sp>
          <p:nvSpPr>
            <p:cNvPr id="148" name="Textfeld 147">
              <a:extLst>
                <a:ext uri="{FF2B5EF4-FFF2-40B4-BE49-F238E27FC236}">
                  <a16:creationId xmlns:a16="http://schemas.microsoft.com/office/drawing/2014/main" id="{EE5A5C33-D320-DF4C-B881-1F54171E4CAE}"/>
                </a:ext>
              </a:extLst>
            </p:cNvPr>
            <p:cNvSpPr txBox="1"/>
            <p:nvPr/>
          </p:nvSpPr>
          <p:spPr>
            <a:xfrm>
              <a:off x="1309165" y="2346172"/>
              <a:ext cx="370614" cy="369332"/>
            </a:xfrm>
            <a:prstGeom prst="rect">
              <a:avLst/>
            </a:prstGeom>
            <a:noFill/>
          </p:spPr>
          <p:txBody>
            <a:bodyPr wrap="square" rtlCol="0">
              <a:spAutoFit/>
            </a:bodyPr>
            <a:lstStyle/>
            <a:p>
              <a:r>
                <a:rPr lang="de-DE" dirty="0"/>
                <a:t>x</a:t>
              </a:r>
              <a:r>
                <a:rPr lang="de-DE" baseline="-25000" dirty="0"/>
                <a:t>1</a:t>
              </a:r>
            </a:p>
          </p:txBody>
        </p:sp>
      </p:grpSp>
      <p:grpSp>
        <p:nvGrpSpPr>
          <p:cNvPr id="7" name="Gruppieren 6">
            <a:extLst>
              <a:ext uri="{FF2B5EF4-FFF2-40B4-BE49-F238E27FC236}">
                <a16:creationId xmlns:a16="http://schemas.microsoft.com/office/drawing/2014/main" id="{1AC7B82B-2588-8E44-8BCD-10451CA99818}"/>
              </a:ext>
            </a:extLst>
          </p:cNvPr>
          <p:cNvGrpSpPr/>
          <p:nvPr/>
        </p:nvGrpSpPr>
        <p:grpSpPr>
          <a:xfrm>
            <a:off x="879339" y="2758620"/>
            <a:ext cx="432048" cy="432048"/>
            <a:chOff x="1259632" y="3140968"/>
            <a:chExt cx="432048" cy="432048"/>
          </a:xfrm>
        </p:grpSpPr>
        <p:sp>
          <p:nvSpPr>
            <p:cNvPr id="42" name="Oval 41">
              <a:extLst>
                <a:ext uri="{FF2B5EF4-FFF2-40B4-BE49-F238E27FC236}">
                  <a16:creationId xmlns:a16="http://schemas.microsoft.com/office/drawing/2014/main" id="{180051BD-263B-3843-AB8E-B1E30115C6D9}"/>
                </a:ext>
              </a:extLst>
            </p:cNvPr>
            <p:cNvSpPr/>
            <p:nvPr/>
          </p:nvSpPr>
          <p:spPr>
            <a:xfrm>
              <a:off x="1259632" y="3140968"/>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1" name="Textfeld 150">
              <a:extLst>
                <a:ext uri="{FF2B5EF4-FFF2-40B4-BE49-F238E27FC236}">
                  <a16:creationId xmlns:a16="http://schemas.microsoft.com/office/drawing/2014/main" id="{C770E70F-BA35-ED40-8ED4-BCCC6563D882}"/>
                </a:ext>
              </a:extLst>
            </p:cNvPr>
            <p:cNvSpPr txBox="1"/>
            <p:nvPr/>
          </p:nvSpPr>
          <p:spPr>
            <a:xfrm>
              <a:off x="1309165" y="3140968"/>
              <a:ext cx="370614" cy="369332"/>
            </a:xfrm>
            <a:prstGeom prst="rect">
              <a:avLst/>
            </a:prstGeom>
            <a:noFill/>
          </p:spPr>
          <p:txBody>
            <a:bodyPr wrap="square" rtlCol="0">
              <a:spAutoFit/>
            </a:bodyPr>
            <a:lstStyle/>
            <a:p>
              <a:r>
                <a:rPr lang="de-DE" dirty="0"/>
                <a:t>x</a:t>
              </a:r>
              <a:r>
                <a:rPr lang="de-DE" baseline="-25000" dirty="0"/>
                <a:t>2</a:t>
              </a:r>
            </a:p>
          </p:txBody>
        </p:sp>
      </p:grpSp>
      <p:grpSp>
        <p:nvGrpSpPr>
          <p:cNvPr id="6" name="Gruppieren 5">
            <a:extLst>
              <a:ext uri="{FF2B5EF4-FFF2-40B4-BE49-F238E27FC236}">
                <a16:creationId xmlns:a16="http://schemas.microsoft.com/office/drawing/2014/main" id="{E57BF4C3-CFA5-5D4C-9DEB-0C7890A64024}"/>
              </a:ext>
            </a:extLst>
          </p:cNvPr>
          <p:cNvGrpSpPr/>
          <p:nvPr/>
        </p:nvGrpSpPr>
        <p:grpSpPr>
          <a:xfrm>
            <a:off x="879339" y="3394313"/>
            <a:ext cx="432048" cy="432048"/>
            <a:chOff x="1259632" y="3933056"/>
            <a:chExt cx="432048" cy="432048"/>
          </a:xfrm>
        </p:grpSpPr>
        <p:sp>
          <p:nvSpPr>
            <p:cNvPr id="8" name="Oval 7">
              <a:extLst>
                <a:ext uri="{FF2B5EF4-FFF2-40B4-BE49-F238E27FC236}">
                  <a16:creationId xmlns:a16="http://schemas.microsoft.com/office/drawing/2014/main" id="{DE88375A-1FE8-5143-9076-B8353817E714}"/>
                </a:ext>
              </a:extLst>
            </p:cNvPr>
            <p:cNvSpPr/>
            <p:nvPr/>
          </p:nvSpPr>
          <p:spPr>
            <a:xfrm>
              <a:off x="1259632" y="3933056"/>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2" name="Textfeld 151">
              <a:extLst>
                <a:ext uri="{FF2B5EF4-FFF2-40B4-BE49-F238E27FC236}">
                  <a16:creationId xmlns:a16="http://schemas.microsoft.com/office/drawing/2014/main" id="{65E2BD10-FC90-9F48-A22A-7E3FEF3AF5F2}"/>
                </a:ext>
              </a:extLst>
            </p:cNvPr>
            <p:cNvSpPr txBox="1"/>
            <p:nvPr/>
          </p:nvSpPr>
          <p:spPr>
            <a:xfrm>
              <a:off x="1318326" y="3943740"/>
              <a:ext cx="370614" cy="369332"/>
            </a:xfrm>
            <a:prstGeom prst="rect">
              <a:avLst/>
            </a:prstGeom>
            <a:noFill/>
          </p:spPr>
          <p:txBody>
            <a:bodyPr wrap="square" rtlCol="0">
              <a:spAutoFit/>
            </a:bodyPr>
            <a:lstStyle/>
            <a:p>
              <a:r>
                <a:rPr lang="de-DE" dirty="0"/>
                <a:t>x</a:t>
              </a:r>
              <a:r>
                <a:rPr lang="de-DE" baseline="-25000" dirty="0"/>
                <a:t>3</a:t>
              </a:r>
            </a:p>
          </p:txBody>
        </p:sp>
      </p:grpSp>
      <p:grpSp>
        <p:nvGrpSpPr>
          <p:cNvPr id="5" name="Gruppieren 4">
            <a:extLst>
              <a:ext uri="{FF2B5EF4-FFF2-40B4-BE49-F238E27FC236}">
                <a16:creationId xmlns:a16="http://schemas.microsoft.com/office/drawing/2014/main" id="{161E1F66-22C9-E74E-803C-DC148D5AF2BA}"/>
              </a:ext>
            </a:extLst>
          </p:cNvPr>
          <p:cNvGrpSpPr/>
          <p:nvPr/>
        </p:nvGrpSpPr>
        <p:grpSpPr>
          <a:xfrm>
            <a:off x="892456" y="3889077"/>
            <a:ext cx="432048" cy="432048"/>
            <a:chOff x="1259632" y="4725144"/>
            <a:chExt cx="432048" cy="432048"/>
          </a:xfrm>
        </p:grpSpPr>
        <p:sp>
          <p:nvSpPr>
            <p:cNvPr id="9" name="Oval 8">
              <a:extLst>
                <a:ext uri="{FF2B5EF4-FFF2-40B4-BE49-F238E27FC236}">
                  <a16:creationId xmlns:a16="http://schemas.microsoft.com/office/drawing/2014/main" id="{74AFD6ED-285A-294C-A9C9-DC2465590EC4}"/>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3" name="Textfeld 152">
              <a:extLst>
                <a:ext uri="{FF2B5EF4-FFF2-40B4-BE49-F238E27FC236}">
                  <a16:creationId xmlns:a16="http://schemas.microsoft.com/office/drawing/2014/main" id="{F8283CF2-1694-A24F-B3FE-665B9211C354}"/>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4</a:t>
              </a:r>
            </a:p>
          </p:txBody>
        </p:sp>
      </p:grpSp>
      <p:sp>
        <p:nvSpPr>
          <p:cNvPr id="154" name="Textfeld 153">
            <a:extLst>
              <a:ext uri="{FF2B5EF4-FFF2-40B4-BE49-F238E27FC236}">
                <a16:creationId xmlns:a16="http://schemas.microsoft.com/office/drawing/2014/main" id="{0F07FDE9-3AD7-8A4D-9F32-04D5098A1357}"/>
              </a:ext>
            </a:extLst>
          </p:cNvPr>
          <p:cNvSpPr txBox="1"/>
          <p:nvPr/>
        </p:nvSpPr>
        <p:spPr>
          <a:xfrm>
            <a:off x="1639323" y="1791553"/>
            <a:ext cx="591829" cy="369332"/>
          </a:xfrm>
          <a:prstGeom prst="rect">
            <a:avLst/>
          </a:prstGeom>
          <a:noFill/>
        </p:spPr>
        <p:txBody>
          <a:bodyPr wrap="square" rtlCol="0">
            <a:spAutoFit/>
          </a:bodyPr>
          <a:lstStyle/>
          <a:p>
            <a:r>
              <a:rPr lang="de-DE" dirty="0"/>
              <a:t>w</a:t>
            </a:r>
            <a:r>
              <a:rPr lang="de-DE" baseline="30000" dirty="0"/>
              <a:t>(1)</a:t>
            </a:r>
            <a:r>
              <a:rPr lang="de-DE" baseline="-25000" dirty="0" err="1"/>
              <a:t>ij</a:t>
            </a:r>
            <a:endParaRPr lang="de-DE" baseline="-25000" dirty="0"/>
          </a:p>
        </p:txBody>
      </p:sp>
      <p:sp>
        <p:nvSpPr>
          <p:cNvPr id="155" name="Textfeld 154">
            <a:extLst>
              <a:ext uri="{FF2B5EF4-FFF2-40B4-BE49-F238E27FC236}">
                <a16:creationId xmlns:a16="http://schemas.microsoft.com/office/drawing/2014/main" id="{618FF533-A88A-2E4B-AC09-6406F3DA7A23}"/>
              </a:ext>
            </a:extLst>
          </p:cNvPr>
          <p:cNvSpPr txBox="1"/>
          <p:nvPr/>
        </p:nvSpPr>
        <p:spPr>
          <a:xfrm>
            <a:off x="395536" y="1205048"/>
            <a:ext cx="1217000" cy="369332"/>
          </a:xfrm>
          <a:prstGeom prst="rect">
            <a:avLst/>
          </a:prstGeom>
          <a:noFill/>
        </p:spPr>
        <p:txBody>
          <a:bodyPr wrap="square" rtlCol="0">
            <a:spAutoFit/>
          </a:bodyPr>
          <a:lstStyle/>
          <a:p>
            <a:r>
              <a:rPr lang="de-DE" dirty="0"/>
              <a:t>Input </a:t>
            </a:r>
            <a:r>
              <a:rPr lang="de-DE" dirty="0" err="1"/>
              <a:t>layer</a:t>
            </a:r>
            <a:endParaRPr lang="de-DE" dirty="0"/>
          </a:p>
        </p:txBody>
      </p:sp>
      <p:sp>
        <p:nvSpPr>
          <p:cNvPr id="156" name="Textfeld 155">
            <a:extLst>
              <a:ext uri="{FF2B5EF4-FFF2-40B4-BE49-F238E27FC236}">
                <a16:creationId xmlns:a16="http://schemas.microsoft.com/office/drawing/2014/main" id="{166459FF-E86B-3E4E-A193-EADBC4356590}"/>
              </a:ext>
            </a:extLst>
          </p:cNvPr>
          <p:cNvSpPr txBox="1"/>
          <p:nvPr/>
        </p:nvSpPr>
        <p:spPr>
          <a:xfrm>
            <a:off x="2459987" y="1205048"/>
            <a:ext cx="1630575" cy="369332"/>
          </a:xfrm>
          <a:prstGeom prst="rect">
            <a:avLst/>
          </a:prstGeom>
          <a:noFill/>
        </p:spPr>
        <p:txBody>
          <a:bodyPr wrap="square" rtlCol="0">
            <a:spAutoFit/>
          </a:bodyPr>
          <a:lstStyle/>
          <a:p>
            <a:r>
              <a:rPr lang="de-DE" dirty="0"/>
              <a:t>Hidden </a:t>
            </a:r>
            <a:r>
              <a:rPr lang="de-DE" dirty="0" err="1"/>
              <a:t>layer</a:t>
            </a:r>
            <a:r>
              <a:rPr lang="de-DE" dirty="0"/>
              <a:t>(s)</a:t>
            </a:r>
          </a:p>
        </p:txBody>
      </p:sp>
      <p:sp>
        <p:nvSpPr>
          <p:cNvPr id="157" name="Textfeld 156">
            <a:extLst>
              <a:ext uri="{FF2B5EF4-FFF2-40B4-BE49-F238E27FC236}">
                <a16:creationId xmlns:a16="http://schemas.microsoft.com/office/drawing/2014/main" id="{EAF2680D-8075-1548-85C9-3685B9695DBA}"/>
              </a:ext>
            </a:extLst>
          </p:cNvPr>
          <p:cNvSpPr txBox="1"/>
          <p:nvPr/>
        </p:nvSpPr>
        <p:spPr>
          <a:xfrm>
            <a:off x="4564864" y="1224781"/>
            <a:ext cx="1396536" cy="369332"/>
          </a:xfrm>
          <a:prstGeom prst="rect">
            <a:avLst/>
          </a:prstGeom>
          <a:noFill/>
        </p:spPr>
        <p:txBody>
          <a:bodyPr wrap="square" rtlCol="0">
            <a:spAutoFit/>
          </a:bodyPr>
          <a:lstStyle/>
          <a:p>
            <a:r>
              <a:rPr lang="de-DE" dirty="0"/>
              <a:t>Output </a:t>
            </a:r>
            <a:r>
              <a:rPr lang="de-DE" dirty="0" err="1"/>
              <a:t>layer</a:t>
            </a:r>
            <a:endParaRPr lang="de-DE" dirty="0"/>
          </a:p>
        </p:txBody>
      </p:sp>
      <p:sp>
        <p:nvSpPr>
          <p:cNvPr id="158" name="Textfeld 157">
            <a:extLst>
              <a:ext uri="{FF2B5EF4-FFF2-40B4-BE49-F238E27FC236}">
                <a16:creationId xmlns:a16="http://schemas.microsoft.com/office/drawing/2014/main" id="{1F0DC5BC-8913-324C-9BBC-47AA0463A692}"/>
              </a:ext>
            </a:extLst>
          </p:cNvPr>
          <p:cNvSpPr txBox="1"/>
          <p:nvPr/>
        </p:nvSpPr>
        <p:spPr>
          <a:xfrm>
            <a:off x="5528142" y="2547637"/>
            <a:ext cx="460382" cy="369332"/>
          </a:xfrm>
          <a:prstGeom prst="rect">
            <a:avLst/>
          </a:prstGeom>
          <a:noFill/>
        </p:spPr>
        <p:txBody>
          <a:bodyPr wrap="square" rtlCol="0">
            <a:spAutoFit/>
          </a:bodyPr>
          <a:lstStyle/>
          <a:p>
            <a:r>
              <a:rPr lang="de-DE" dirty="0"/>
              <a:t>y‘</a:t>
            </a:r>
            <a:r>
              <a:rPr lang="de-DE" baseline="-25000" dirty="0"/>
              <a:t>1</a:t>
            </a:r>
          </a:p>
        </p:txBody>
      </p:sp>
      <p:sp>
        <p:nvSpPr>
          <p:cNvPr id="159" name="Textfeld 158">
            <a:extLst>
              <a:ext uri="{FF2B5EF4-FFF2-40B4-BE49-F238E27FC236}">
                <a16:creationId xmlns:a16="http://schemas.microsoft.com/office/drawing/2014/main" id="{A65CF225-4222-4845-9FAD-E1B0F6B87BC9}"/>
              </a:ext>
            </a:extLst>
          </p:cNvPr>
          <p:cNvSpPr txBox="1"/>
          <p:nvPr/>
        </p:nvSpPr>
        <p:spPr>
          <a:xfrm>
            <a:off x="5528142" y="3332989"/>
            <a:ext cx="460382" cy="369332"/>
          </a:xfrm>
          <a:prstGeom prst="rect">
            <a:avLst/>
          </a:prstGeom>
          <a:noFill/>
        </p:spPr>
        <p:txBody>
          <a:bodyPr wrap="square" rtlCol="0">
            <a:spAutoFit/>
          </a:bodyPr>
          <a:lstStyle/>
          <a:p>
            <a:r>
              <a:rPr lang="de-DE" dirty="0"/>
              <a:t>y‘</a:t>
            </a:r>
            <a:r>
              <a:rPr lang="de-DE" baseline="-25000" dirty="0"/>
              <a:t>2</a:t>
            </a:r>
          </a:p>
        </p:txBody>
      </p:sp>
      <p:cxnSp>
        <p:nvCxnSpPr>
          <p:cNvPr id="160" name="Gerade Verbindung mit Pfeil 159">
            <a:extLst>
              <a:ext uri="{FF2B5EF4-FFF2-40B4-BE49-F238E27FC236}">
                <a16:creationId xmlns:a16="http://schemas.microsoft.com/office/drawing/2014/main" id="{3E7C5EE3-0119-EB42-AE5B-5A2C6DA91E46}"/>
              </a:ext>
            </a:extLst>
          </p:cNvPr>
          <p:cNvCxnSpPr>
            <a:cxnSpLocks/>
            <a:stCxn id="19" idx="6"/>
            <a:endCxn id="158" idx="1"/>
          </p:cNvCxnSpPr>
          <p:nvPr/>
        </p:nvCxnSpPr>
        <p:spPr>
          <a:xfrm flipV="1">
            <a:off x="5140928" y="2732303"/>
            <a:ext cx="387214" cy="464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Gerade Verbindung mit Pfeil 163">
            <a:extLst>
              <a:ext uri="{FF2B5EF4-FFF2-40B4-BE49-F238E27FC236}">
                <a16:creationId xmlns:a16="http://schemas.microsoft.com/office/drawing/2014/main" id="{9DB5E3AD-E780-7047-BE35-3529333CFC41}"/>
              </a:ext>
            </a:extLst>
          </p:cNvPr>
          <p:cNvCxnSpPr>
            <a:cxnSpLocks/>
            <a:stCxn id="20" idx="6"/>
            <a:endCxn id="159" idx="1"/>
          </p:cNvCxnSpPr>
          <p:nvPr/>
        </p:nvCxnSpPr>
        <p:spPr>
          <a:xfrm flipV="1">
            <a:off x="5168102" y="3517655"/>
            <a:ext cx="360040" cy="1138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0" name="Textfeld 169">
            <a:extLst>
              <a:ext uri="{FF2B5EF4-FFF2-40B4-BE49-F238E27FC236}">
                <a16:creationId xmlns:a16="http://schemas.microsoft.com/office/drawing/2014/main" id="{377A68BF-37E2-D348-B130-B079406AC7C5}"/>
              </a:ext>
            </a:extLst>
          </p:cNvPr>
          <p:cNvSpPr txBox="1"/>
          <p:nvPr/>
        </p:nvSpPr>
        <p:spPr>
          <a:xfrm>
            <a:off x="913465" y="5758288"/>
            <a:ext cx="5968301" cy="646331"/>
          </a:xfrm>
          <a:prstGeom prst="rect">
            <a:avLst/>
          </a:prstGeom>
          <a:noFill/>
        </p:spPr>
        <p:txBody>
          <a:bodyPr wrap="none" rtlCol="0">
            <a:spAutoFit/>
          </a:bodyPr>
          <a:lstStyle/>
          <a:p>
            <a:r>
              <a:rPr lang="de-DE" b="1" dirty="0"/>
              <a:t>y‘ </a:t>
            </a:r>
            <a:r>
              <a:rPr lang="de-DE" dirty="0"/>
              <a:t>= f (</a:t>
            </a:r>
            <a:r>
              <a:rPr lang="de-DE" dirty="0" err="1"/>
              <a:t>g</a:t>
            </a:r>
            <a:r>
              <a:rPr lang="de-DE" dirty="0"/>
              <a:t> (</a:t>
            </a:r>
            <a:r>
              <a:rPr lang="de-DE" b="1" dirty="0"/>
              <a:t>x</a:t>
            </a:r>
            <a:r>
              <a:rPr lang="de-DE" dirty="0"/>
              <a:t> ; </a:t>
            </a:r>
            <a:r>
              <a:rPr lang="de-DE" b="1" dirty="0"/>
              <a:t>W</a:t>
            </a:r>
            <a:r>
              <a:rPr lang="de-DE" dirty="0"/>
              <a:t> </a:t>
            </a:r>
            <a:r>
              <a:rPr lang="de-DE" baseline="30000" dirty="0"/>
              <a:t>(1)</a:t>
            </a:r>
            <a:r>
              <a:rPr lang="de-DE" dirty="0"/>
              <a:t> ,</a:t>
            </a:r>
            <a:r>
              <a:rPr lang="de-DE" b="1" dirty="0"/>
              <a:t>b</a:t>
            </a:r>
            <a:r>
              <a:rPr lang="de-DE" b="1" baseline="-25000" dirty="0"/>
              <a:t>1</a:t>
            </a:r>
            <a:r>
              <a:rPr lang="de-DE" dirty="0"/>
              <a:t>); </a:t>
            </a:r>
            <a:r>
              <a:rPr lang="de-DE" b="1" dirty="0"/>
              <a:t>W</a:t>
            </a:r>
            <a:r>
              <a:rPr lang="de-DE" baseline="30000" dirty="0"/>
              <a:t> (2)</a:t>
            </a:r>
            <a:r>
              <a:rPr lang="de-DE" dirty="0"/>
              <a:t> ,</a:t>
            </a:r>
            <a:r>
              <a:rPr lang="de-DE" b="1" dirty="0"/>
              <a:t>b</a:t>
            </a:r>
            <a:r>
              <a:rPr lang="de-DE" b="1" baseline="-25000" dirty="0"/>
              <a:t>2</a:t>
            </a:r>
            <a:r>
              <a:rPr lang="de-DE" dirty="0"/>
              <a:t>) = 𝛔</a:t>
            </a:r>
            <a:r>
              <a:rPr lang="de-DE" baseline="-25000" dirty="0"/>
              <a:t>2</a:t>
            </a:r>
            <a:r>
              <a:rPr lang="de-DE" dirty="0"/>
              <a:t> (</a:t>
            </a:r>
            <a:r>
              <a:rPr lang="de-DE" b="1" dirty="0"/>
              <a:t>W</a:t>
            </a:r>
            <a:r>
              <a:rPr lang="de-DE" baseline="30000" dirty="0"/>
              <a:t>(2)</a:t>
            </a:r>
            <a:r>
              <a:rPr lang="de-DE" dirty="0"/>
              <a:t> 𝛔 </a:t>
            </a:r>
            <a:r>
              <a:rPr lang="de-DE" baseline="-25000" dirty="0"/>
              <a:t>1</a:t>
            </a:r>
            <a:r>
              <a:rPr lang="de-DE" dirty="0"/>
              <a:t>(</a:t>
            </a:r>
            <a:r>
              <a:rPr lang="de-DE" b="1" dirty="0"/>
              <a:t>W</a:t>
            </a:r>
            <a:r>
              <a:rPr lang="de-DE" baseline="30000" dirty="0"/>
              <a:t>(1)</a:t>
            </a:r>
            <a:r>
              <a:rPr lang="de-DE" dirty="0"/>
              <a:t> </a:t>
            </a:r>
            <a:r>
              <a:rPr lang="de-DE" b="1" dirty="0"/>
              <a:t>x +b</a:t>
            </a:r>
            <a:r>
              <a:rPr lang="de-DE" b="1" baseline="-25000" dirty="0"/>
              <a:t>1</a:t>
            </a:r>
            <a:r>
              <a:rPr lang="de-DE" dirty="0"/>
              <a:t> ) + </a:t>
            </a:r>
            <a:r>
              <a:rPr lang="de-DE" b="1" dirty="0"/>
              <a:t>b</a:t>
            </a:r>
            <a:r>
              <a:rPr lang="de-DE" b="1" baseline="-25000" dirty="0"/>
              <a:t>2</a:t>
            </a:r>
            <a:r>
              <a:rPr lang="de-DE" dirty="0"/>
              <a:t>) </a:t>
            </a:r>
          </a:p>
          <a:p>
            <a:endParaRPr lang="de-DE" dirty="0"/>
          </a:p>
        </p:txBody>
      </p:sp>
      <p:grpSp>
        <p:nvGrpSpPr>
          <p:cNvPr id="22" name="Gruppieren 21">
            <a:extLst>
              <a:ext uri="{FF2B5EF4-FFF2-40B4-BE49-F238E27FC236}">
                <a16:creationId xmlns:a16="http://schemas.microsoft.com/office/drawing/2014/main" id="{CD669800-FC83-334F-90EA-ACBF0497B2C0}"/>
              </a:ext>
            </a:extLst>
          </p:cNvPr>
          <p:cNvGrpSpPr/>
          <p:nvPr/>
        </p:nvGrpSpPr>
        <p:grpSpPr>
          <a:xfrm>
            <a:off x="4708880" y="2520925"/>
            <a:ext cx="438970" cy="432048"/>
            <a:chOff x="6561050" y="3140968"/>
            <a:chExt cx="438970" cy="432048"/>
          </a:xfrm>
        </p:grpSpPr>
        <p:sp>
          <p:nvSpPr>
            <p:cNvPr id="19" name="Oval 18">
              <a:extLst>
                <a:ext uri="{FF2B5EF4-FFF2-40B4-BE49-F238E27FC236}">
                  <a16:creationId xmlns:a16="http://schemas.microsoft.com/office/drawing/2014/main" id="{67F0DBE3-6F24-274F-A8CE-F209052D5C0F}"/>
                </a:ext>
              </a:extLst>
            </p:cNvPr>
            <p:cNvSpPr/>
            <p:nvPr/>
          </p:nvSpPr>
          <p:spPr>
            <a:xfrm>
              <a:off x="6561050" y="3140968"/>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2" name="Textfeld 171">
              <a:extLst>
                <a:ext uri="{FF2B5EF4-FFF2-40B4-BE49-F238E27FC236}">
                  <a16:creationId xmlns:a16="http://schemas.microsoft.com/office/drawing/2014/main" id="{4BA5B032-9C12-AC44-9070-AE8AD964595F}"/>
                </a:ext>
              </a:extLst>
            </p:cNvPr>
            <p:cNvSpPr txBox="1"/>
            <p:nvPr/>
          </p:nvSpPr>
          <p:spPr>
            <a:xfrm>
              <a:off x="6610170" y="3147595"/>
              <a:ext cx="389850" cy="369332"/>
            </a:xfrm>
            <a:prstGeom prst="rect">
              <a:avLst/>
            </a:prstGeom>
            <a:noFill/>
          </p:spPr>
          <p:txBody>
            <a:bodyPr wrap="square" rtlCol="0">
              <a:spAutoFit/>
            </a:bodyPr>
            <a:lstStyle/>
            <a:p>
              <a:r>
                <a:rPr lang="de-DE" dirty="0"/>
                <a:t>o</a:t>
              </a:r>
              <a:r>
                <a:rPr lang="de-DE" baseline="-25000" dirty="0"/>
                <a:t>1</a:t>
              </a:r>
            </a:p>
          </p:txBody>
        </p:sp>
      </p:grpSp>
      <p:grpSp>
        <p:nvGrpSpPr>
          <p:cNvPr id="25" name="Gruppieren 24">
            <a:extLst>
              <a:ext uri="{FF2B5EF4-FFF2-40B4-BE49-F238E27FC236}">
                <a16:creationId xmlns:a16="http://schemas.microsoft.com/office/drawing/2014/main" id="{442269D1-B43F-5E4B-95D3-E9AE1FDF6C8C}"/>
              </a:ext>
            </a:extLst>
          </p:cNvPr>
          <p:cNvGrpSpPr/>
          <p:nvPr/>
        </p:nvGrpSpPr>
        <p:grpSpPr>
          <a:xfrm>
            <a:off x="4736054" y="3313013"/>
            <a:ext cx="432048" cy="432048"/>
            <a:chOff x="6588224" y="3933056"/>
            <a:chExt cx="432048" cy="432048"/>
          </a:xfrm>
        </p:grpSpPr>
        <p:sp>
          <p:nvSpPr>
            <p:cNvPr id="20" name="Oval 19">
              <a:extLst>
                <a:ext uri="{FF2B5EF4-FFF2-40B4-BE49-F238E27FC236}">
                  <a16:creationId xmlns:a16="http://schemas.microsoft.com/office/drawing/2014/main" id="{2CBBBD78-A34E-B54F-8C3A-94373DBDBA99}"/>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3" name="Textfeld 172">
              <a:extLst>
                <a:ext uri="{FF2B5EF4-FFF2-40B4-BE49-F238E27FC236}">
                  <a16:creationId xmlns:a16="http://schemas.microsoft.com/office/drawing/2014/main" id="{A93999DC-A704-4647-A115-573D43E3E290}"/>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18" name="Gruppieren 17">
            <a:extLst>
              <a:ext uri="{FF2B5EF4-FFF2-40B4-BE49-F238E27FC236}">
                <a16:creationId xmlns:a16="http://schemas.microsoft.com/office/drawing/2014/main" id="{7DD308EF-B5AA-6341-BC08-5B929B880805}"/>
              </a:ext>
            </a:extLst>
          </p:cNvPr>
          <p:cNvGrpSpPr/>
          <p:nvPr/>
        </p:nvGrpSpPr>
        <p:grpSpPr>
          <a:xfrm>
            <a:off x="2908680" y="1764635"/>
            <a:ext cx="439728" cy="432048"/>
            <a:chOff x="3995936" y="1896189"/>
            <a:chExt cx="439728" cy="432048"/>
          </a:xfrm>
        </p:grpSpPr>
        <p:sp>
          <p:nvSpPr>
            <p:cNvPr id="113" name="Oval 112">
              <a:extLst>
                <a:ext uri="{FF2B5EF4-FFF2-40B4-BE49-F238E27FC236}">
                  <a16:creationId xmlns:a16="http://schemas.microsoft.com/office/drawing/2014/main" id="{44A36CC2-56E9-FE4D-9125-EA62654E7054}"/>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4" name="Textfeld 173">
              <a:extLst>
                <a:ext uri="{FF2B5EF4-FFF2-40B4-BE49-F238E27FC236}">
                  <a16:creationId xmlns:a16="http://schemas.microsoft.com/office/drawing/2014/main" id="{B269E98E-9D5E-6845-B697-33B52DABF6F7}"/>
                </a:ext>
              </a:extLst>
            </p:cNvPr>
            <p:cNvSpPr txBox="1"/>
            <p:nvPr/>
          </p:nvSpPr>
          <p:spPr>
            <a:xfrm>
              <a:off x="4044210" y="1916832"/>
              <a:ext cx="391454" cy="369332"/>
            </a:xfrm>
            <a:prstGeom prst="rect">
              <a:avLst/>
            </a:prstGeom>
            <a:noFill/>
          </p:spPr>
          <p:txBody>
            <a:bodyPr wrap="square" rtlCol="0">
              <a:spAutoFit/>
            </a:bodyPr>
            <a:lstStyle/>
            <a:p>
              <a:r>
                <a:rPr lang="de-DE" dirty="0"/>
                <a:t>h</a:t>
              </a:r>
              <a:r>
                <a:rPr lang="de-DE" baseline="-25000" dirty="0"/>
                <a:t>1</a:t>
              </a:r>
            </a:p>
          </p:txBody>
        </p:sp>
      </p:grpSp>
      <p:grpSp>
        <p:nvGrpSpPr>
          <p:cNvPr id="21" name="Gruppieren 20">
            <a:extLst>
              <a:ext uri="{FF2B5EF4-FFF2-40B4-BE49-F238E27FC236}">
                <a16:creationId xmlns:a16="http://schemas.microsoft.com/office/drawing/2014/main" id="{BB870DCA-0B81-C64A-B5E3-2D22DCA52188}"/>
              </a:ext>
            </a:extLst>
          </p:cNvPr>
          <p:cNvGrpSpPr/>
          <p:nvPr/>
        </p:nvGrpSpPr>
        <p:grpSpPr>
          <a:xfrm>
            <a:off x="2912520" y="2325749"/>
            <a:ext cx="432048" cy="432048"/>
            <a:chOff x="3995936" y="2708920"/>
            <a:chExt cx="432048" cy="432048"/>
          </a:xfrm>
        </p:grpSpPr>
        <p:sp>
          <p:nvSpPr>
            <p:cNvPr id="14" name="Oval 13">
              <a:extLst>
                <a:ext uri="{FF2B5EF4-FFF2-40B4-BE49-F238E27FC236}">
                  <a16:creationId xmlns:a16="http://schemas.microsoft.com/office/drawing/2014/main" id="{456983DF-E177-C04E-9447-31EB42A14B75}"/>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5" name="Textfeld 174">
              <a:extLst>
                <a:ext uri="{FF2B5EF4-FFF2-40B4-BE49-F238E27FC236}">
                  <a16:creationId xmlns:a16="http://schemas.microsoft.com/office/drawing/2014/main" id="{AAC03FC4-7F9F-0C46-80A3-75F586CE032C}"/>
                </a:ext>
              </a:extLst>
            </p:cNvPr>
            <p:cNvSpPr txBox="1"/>
            <p:nvPr/>
          </p:nvSpPr>
          <p:spPr>
            <a:xfrm>
              <a:off x="4036530" y="2736678"/>
              <a:ext cx="391454" cy="369332"/>
            </a:xfrm>
            <a:prstGeom prst="rect">
              <a:avLst/>
            </a:prstGeom>
            <a:noFill/>
          </p:spPr>
          <p:txBody>
            <a:bodyPr wrap="square" rtlCol="0">
              <a:spAutoFit/>
            </a:bodyPr>
            <a:lstStyle/>
            <a:p>
              <a:r>
                <a:rPr lang="de-DE" dirty="0"/>
                <a:t>h</a:t>
              </a:r>
              <a:r>
                <a:rPr lang="de-DE" baseline="-25000" dirty="0"/>
                <a:t>2</a:t>
              </a:r>
            </a:p>
          </p:txBody>
        </p:sp>
      </p:grpSp>
      <p:grpSp>
        <p:nvGrpSpPr>
          <p:cNvPr id="13" name="Gruppieren 12">
            <a:extLst>
              <a:ext uri="{FF2B5EF4-FFF2-40B4-BE49-F238E27FC236}">
                <a16:creationId xmlns:a16="http://schemas.microsoft.com/office/drawing/2014/main" id="{9C78A432-9BE3-2146-AA14-B71429B2AC18}"/>
              </a:ext>
            </a:extLst>
          </p:cNvPr>
          <p:cNvGrpSpPr/>
          <p:nvPr/>
        </p:nvGrpSpPr>
        <p:grpSpPr>
          <a:xfrm>
            <a:off x="2912520" y="2880965"/>
            <a:ext cx="432048" cy="432048"/>
            <a:chOff x="3995936" y="3501008"/>
            <a:chExt cx="432048" cy="432048"/>
          </a:xfrm>
        </p:grpSpPr>
        <p:sp>
          <p:nvSpPr>
            <p:cNvPr id="15" name="Oval 14">
              <a:extLst>
                <a:ext uri="{FF2B5EF4-FFF2-40B4-BE49-F238E27FC236}">
                  <a16:creationId xmlns:a16="http://schemas.microsoft.com/office/drawing/2014/main" id="{8DAB23A7-F483-7547-B089-3453966AD024}"/>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6" name="Textfeld 175">
              <a:extLst>
                <a:ext uri="{FF2B5EF4-FFF2-40B4-BE49-F238E27FC236}">
                  <a16:creationId xmlns:a16="http://schemas.microsoft.com/office/drawing/2014/main" id="{441658A3-362B-6441-B46E-D0DAE73B01CF}"/>
                </a:ext>
              </a:extLst>
            </p:cNvPr>
            <p:cNvSpPr txBox="1"/>
            <p:nvPr/>
          </p:nvSpPr>
          <p:spPr>
            <a:xfrm>
              <a:off x="4036530" y="3516927"/>
              <a:ext cx="391454" cy="369332"/>
            </a:xfrm>
            <a:prstGeom prst="rect">
              <a:avLst/>
            </a:prstGeom>
            <a:noFill/>
          </p:spPr>
          <p:txBody>
            <a:bodyPr wrap="square" rtlCol="0">
              <a:spAutoFit/>
            </a:bodyPr>
            <a:lstStyle/>
            <a:p>
              <a:r>
                <a:rPr lang="de-DE" dirty="0"/>
                <a:t>h</a:t>
              </a:r>
              <a:r>
                <a:rPr lang="de-DE" baseline="-25000" dirty="0"/>
                <a:t>3</a:t>
              </a:r>
            </a:p>
          </p:txBody>
        </p:sp>
      </p:grpSp>
      <p:grpSp>
        <p:nvGrpSpPr>
          <p:cNvPr id="12" name="Gruppieren 11">
            <a:extLst>
              <a:ext uri="{FF2B5EF4-FFF2-40B4-BE49-F238E27FC236}">
                <a16:creationId xmlns:a16="http://schemas.microsoft.com/office/drawing/2014/main" id="{77DB7725-943E-8248-802D-1E612199B3DD}"/>
              </a:ext>
            </a:extLst>
          </p:cNvPr>
          <p:cNvGrpSpPr/>
          <p:nvPr/>
        </p:nvGrpSpPr>
        <p:grpSpPr>
          <a:xfrm>
            <a:off x="2915260" y="3455069"/>
            <a:ext cx="439728" cy="432048"/>
            <a:chOff x="3995936" y="4293096"/>
            <a:chExt cx="439728" cy="432048"/>
          </a:xfrm>
        </p:grpSpPr>
        <p:sp>
          <p:nvSpPr>
            <p:cNvPr id="16" name="Oval 15">
              <a:extLst>
                <a:ext uri="{FF2B5EF4-FFF2-40B4-BE49-F238E27FC236}">
                  <a16:creationId xmlns:a16="http://schemas.microsoft.com/office/drawing/2014/main" id="{23903C55-8145-0C48-9540-CF2607B9B3FD}"/>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7" name="Textfeld 176">
              <a:extLst>
                <a:ext uri="{FF2B5EF4-FFF2-40B4-BE49-F238E27FC236}">
                  <a16:creationId xmlns:a16="http://schemas.microsoft.com/office/drawing/2014/main" id="{AAD9EC29-7734-8440-B93F-A4474F1FF918}"/>
                </a:ext>
              </a:extLst>
            </p:cNvPr>
            <p:cNvSpPr txBox="1"/>
            <p:nvPr/>
          </p:nvSpPr>
          <p:spPr>
            <a:xfrm>
              <a:off x="4044210" y="4309015"/>
              <a:ext cx="391454" cy="369332"/>
            </a:xfrm>
            <a:prstGeom prst="rect">
              <a:avLst/>
            </a:prstGeom>
            <a:noFill/>
          </p:spPr>
          <p:txBody>
            <a:bodyPr wrap="square" rtlCol="0">
              <a:spAutoFit/>
            </a:bodyPr>
            <a:lstStyle/>
            <a:p>
              <a:r>
                <a:rPr lang="de-DE" dirty="0"/>
                <a:t>h</a:t>
              </a:r>
              <a:r>
                <a:rPr lang="de-DE" baseline="-25000" dirty="0"/>
                <a:t>4</a:t>
              </a:r>
            </a:p>
          </p:txBody>
        </p:sp>
      </p:grpSp>
      <p:grpSp>
        <p:nvGrpSpPr>
          <p:cNvPr id="11" name="Gruppieren 10">
            <a:extLst>
              <a:ext uri="{FF2B5EF4-FFF2-40B4-BE49-F238E27FC236}">
                <a16:creationId xmlns:a16="http://schemas.microsoft.com/office/drawing/2014/main" id="{02D86F7C-0C4D-9F40-88C2-7C02169A3270}"/>
              </a:ext>
            </a:extLst>
          </p:cNvPr>
          <p:cNvGrpSpPr/>
          <p:nvPr/>
        </p:nvGrpSpPr>
        <p:grpSpPr>
          <a:xfrm>
            <a:off x="2941156" y="4052878"/>
            <a:ext cx="436210" cy="432048"/>
            <a:chOff x="3995936" y="5085184"/>
            <a:chExt cx="436210" cy="432048"/>
          </a:xfrm>
        </p:grpSpPr>
        <p:sp>
          <p:nvSpPr>
            <p:cNvPr id="17" name="Oval 16">
              <a:extLst>
                <a:ext uri="{FF2B5EF4-FFF2-40B4-BE49-F238E27FC236}">
                  <a16:creationId xmlns:a16="http://schemas.microsoft.com/office/drawing/2014/main" id="{8D82B04A-79B3-4549-B915-20EF42833700}"/>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8" name="Textfeld 177">
              <a:extLst>
                <a:ext uri="{FF2B5EF4-FFF2-40B4-BE49-F238E27FC236}">
                  <a16:creationId xmlns:a16="http://schemas.microsoft.com/office/drawing/2014/main" id="{0AA325A4-BC2C-C74B-8DD2-F0909C3B95E4}"/>
                </a:ext>
              </a:extLst>
            </p:cNvPr>
            <p:cNvSpPr txBox="1"/>
            <p:nvPr/>
          </p:nvSpPr>
          <p:spPr>
            <a:xfrm>
              <a:off x="4040692" y="5114452"/>
              <a:ext cx="391454" cy="369332"/>
            </a:xfrm>
            <a:prstGeom prst="rect">
              <a:avLst/>
            </a:prstGeom>
            <a:noFill/>
          </p:spPr>
          <p:txBody>
            <a:bodyPr wrap="square" rtlCol="0">
              <a:spAutoFit/>
            </a:bodyPr>
            <a:lstStyle/>
            <a:p>
              <a:r>
                <a:rPr lang="de-DE" dirty="0"/>
                <a:t>h</a:t>
              </a:r>
              <a:r>
                <a:rPr lang="de-DE" baseline="-25000" dirty="0"/>
                <a:t>5</a:t>
              </a:r>
            </a:p>
          </p:txBody>
        </p:sp>
      </p:grpSp>
      <p:sp>
        <p:nvSpPr>
          <p:cNvPr id="84" name="Abgerundetes Rechteck 83">
            <a:extLst>
              <a:ext uri="{FF2B5EF4-FFF2-40B4-BE49-F238E27FC236}">
                <a16:creationId xmlns:a16="http://schemas.microsoft.com/office/drawing/2014/main" id="{778C847A-49F2-004D-8977-11ECFF0F41B8}"/>
              </a:ext>
            </a:extLst>
          </p:cNvPr>
          <p:cNvSpPr/>
          <p:nvPr/>
        </p:nvSpPr>
        <p:spPr>
          <a:xfrm>
            <a:off x="6383232" y="1885509"/>
            <a:ext cx="2609044" cy="1819977"/>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de-DE" dirty="0"/>
              <a:t>i: 	</a:t>
            </a:r>
            <a:r>
              <a:rPr lang="de-DE" dirty="0" err="1"/>
              <a:t>layer</a:t>
            </a:r>
            <a:r>
              <a:rPr lang="de-DE" dirty="0"/>
              <a:t> i</a:t>
            </a:r>
          </a:p>
          <a:p>
            <a:r>
              <a:rPr lang="de-DE" dirty="0"/>
              <a:t>b</a:t>
            </a:r>
            <a:r>
              <a:rPr lang="de-DE" baseline="-25000" dirty="0"/>
              <a:t>i</a:t>
            </a:r>
            <a:r>
              <a:rPr lang="de-DE" dirty="0"/>
              <a:t>:	 Bias in </a:t>
            </a:r>
            <a:r>
              <a:rPr lang="de-DE" dirty="0">
                <a:solidFill>
                  <a:srgbClr val="3C8C93"/>
                </a:solidFill>
              </a:rPr>
              <a:t>i</a:t>
            </a:r>
          </a:p>
          <a:p>
            <a:r>
              <a:rPr lang="de-DE" dirty="0"/>
              <a:t>W</a:t>
            </a:r>
            <a:r>
              <a:rPr lang="de-DE" baseline="30000" dirty="0"/>
              <a:t>(i)</a:t>
            </a:r>
            <a:r>
              <a:rPr lang="de-DE" dirty="0"/>
              <a:t>: 	</a:t>
            </a:r>
            <a:r>
              <a:rPr lang="de-DE" dirty="0" err="1"/>
              <a:t>weight</a:t>
            </a:r>
            <a:r>
              <a:rPr lang="de-DE" dirty="0"/>
              <a:t> </a:t>
            </a:r>
            <a:r>
              <a:rPr lang="de-DE" dirty="0" err="1"/>
              <a:t>matrix</a:t>
            </a:r>
            <a:r>
              <a:rPr lang="de-DE" dirty="0"/>
              <a:t> 	in i</a:t>
            </a:r>
          </a:p>
          <a:p>
            <a:r>
              <a:rPr lang="de-DE" dirty="0"/>
              <a:t> 𝛔 </a:t>
            </a:r>
            <a:r>
              <a:rPr lang="de-DE" baseline="-25000" dirty="0"/>
              <a:t>i</a:t>
            </a:r>
            <a:r>
              <a:rPr lang="de-DE" dirty="0"/>
              <a:t>: 	</a:t>
            </a:r>
            <a:r>
              <a:rPr lang="de-DE" dirty="0" err="1"/>
              <a:t>activation</a:t>
            </a:r>
            <a:r>
              <a:rPr lang="de-DE" dirty="0"/>
              <a:t> 	</a:t>
            </a:r>
            <a:r>
              <a:rPr lang="de-DE" dirty="0" err="1"/>
              <a:t>function</a:t>
            </a:r>
            <a:r>
              <a:rPr lang="de-DE" dirty="0"/>
              <a:t> in i</a:t>
            </a:r>
          </a:p>
          <a:p>
            <a:r>
              <a:rPr lang="de-DE" dirty="0"/>
              <a:t>	</a:t>
            </a:r>
          </a:p>
        </p:txBody>
      </p:sp>
      <p:sp>
        <p:nvSpPr>
          <p:cNvPr id="26" name="Textfeld 25">
            <a:extLst>
              <a:ext uri="{FF2B5EF4-FFF2-40B4-BE49-F238E27FC236}">
                <a16:creationId xmlns:a16="http://schemas.microsoft.com/office/drawing/2014/main" id="{7187B6AF-86A9-8E41-9B05-74A885F610F5}"/>
              </a:ext>
            </a:extLst>
          </p:cNvPr>
          <p:cNvSpPr txBox="1"/>
          <p:nvPr/>
        </p:nvSpPr>
        <p:spPr>
          <a:xfrm>
            <a:off x="4162113" y="5049038"/>
            <a:ext cx="251992" cy="369332"/>
          </a:xfrm>
          <a:prstGeom prst="rect">
            <a:avLst/>
          </a:prstGeom>
          <a:noFill/>
        </p:spPr>
        <p:txBody>
          <a:bodyPr wrap="none" rtlCol="0">
            <a:spAutoFit/>
          </a:bodyPr>
          <a:lstStyle/>
          <a:p>
            <a:r>
              <a:rPr lang="de-DE" dirty="0"/>
              <a:t>f</a:t>
            </a:r>
          </a:p>
        </p:txBody>
      </p:sp>
      <p:sp>
        <p:nvSpPr>
          <p:cNvPr id="28" name="Textfeld 27">
            <a:extLst>
              <a:ext uri="{FF2B5EF4-FFF2-40B4-BE49-F238E27FC236}">
                <a16:creationId xmlns:a16="http://schemas.microsoft.com/office/drawing/2014/main" id="{402FC058-2148-004A-952D-8305FC9AA2CB}"/>
              </a:ext>
            </a:extLst>
          </p:cNvPr>
          <p:cNvSpPr txBox="1"/>
          <p:nvPr/>
        </p:nvSpPr>
        <p:spPr>
          <a:xfrm>
            <a:off x="1753772" y="5042579"/>
            <a:ext cx="312906" cy="369332"/>
          </a:xfrm>
          <a:prstGeom prst="rect">
            <a:avLst/>
          </a:prstGeom>
          <a:noFill/>
        </p:spPr>
        <p:txBody>
          <a:bodyPr wrap="none" rtlCol="0">
            <a:spAutoFit/>
          </a:bodyPr>
          <a:lstStyle/>
          <a:p>
            <a:r>
              <a:rPr lang="de-DE" dirty="0" err="1"/>
              <a:t>g</a:t>
            </a:r>
            <a:endParaRPr lang="de-DE" dirty="0"/>
          </a:p>
        </p:txBody>
      </p:sp>
      <p:sp>
        <p:nvSpPr>
          <p:cNvPr id="31" name="Textfeld 30">
            <a:extLst>
              <a:ext uri="{FF2B5EF4-FFF2-40B4-BE49-F238E27FC236}">
                <a16:creationId xmlns:a16="http://schemas.microsoft.com/office/drawing/2014/main" id="{2823D118-01C0-9D42-992E-286A932F7229}"/>
              </a:ext>
            </a:extLst>
          </p:cNvPr>
          <p:cNvSpPr txBox="1"/>
          <p:nvPr/>
        </p:nvSpPr>
        <p:spPr>
          <a:xfrm>
            <a:off x="7294778" y="4642741"/>
            <a:ext cx="930063" cy="369332"/>
          </a:xfrm>
          <a:prstGeom prst="rect">
            <a:avLst/>
          </a:prstGeom>
          <a:noFill/>
        </p:spPr>
        <p:txBody>
          <a:bodyPr wrap="none" rtlCol="0">
            <a:spAutoFit/>
          </a:bodyPr>
          <a:lstStyle/>
          <a:p>
            <a:r>
              <a:rPr lang="de-DE" dirty="0"/>
              <a:t>„States“</a:t>
            </a:r>
          </a:p>
        </p:txBody>
      </p:sp>
      <p:sp>
        <p:nvSpPr>
          <p:cNvPr id="85" name="Textfeld 84">
            <a:extLst>
              <a:ext uri="{FF2B5EF4-FFF2-40B4-BE49-F238E27FC236}">
                <a16:creationId xmlns:a16="http://schemas.microsoft.com/office/drawing/2014/main" id="{CA74A429-3D74-7344-B77D-A61D1386060C}"/>
              </a:ext>
            </a:extLst>
          </p:cNvPr>
          <p:cNvSpPr txBox="1"/>
          <p:nvPr/>
        </p:nvSpPr>
        <p:spPr>
          <a:xfrm>
            <a:off x="7222722" y="5124295"/>
            <a:ext cx="1133644" cy="369332"/>
          </a:xfrm>
          <a:prstGeom prst="rect">
            <a:avLst/>
          </a:prstGeom>
          <a:noFill/>
        </p:spPr>
        <p:txBody>
          <a:bodyPr wrap="none" rtlCol="0">
            <a:spAutoFit/>
          </a:bodyPr>
          <a:lstStyle/>
          <a:p>
            <a:r>
              <a:rPr lang="de-DE" dirty="0" err="1"/>
              <a:t>Functions</a:t>
            </a:r>
            <a:endParaRPr lang="de-DE" dirty="0"/>
          </a:p>
        </p:txBody>
      </p:sp>
      <p:sp>
        <p:nvSpPr>
          <p:cNvPr id="87" name="Textfeld 86">
            <a:extLst>
              <a:ext uri="{FF2B5EF4-FFF2-40B4-BE49-F238E27FC236}">
                <a16:creationId xmlns:a16="http://schemas.microsoft.com/office/drawing/2014/main" id="{F3FF0258-43F9-D341-AEE6-B89AD66A99A2}"/>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260962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059E-AB40-7F4A-84BC-E7F337A9F3CC}"/>
              </a:ext>
            </a:extLst>
          </p:cNvPr>
          <p:cNvSpPr>
            <a:spLocks noGrp="1"/>
          </p:cNvSpPr>
          <p:nvPr>
            <p:ph type="title"/>
          </p:nvPr>
        </p:nvSpPr>
        <p:spPr/>
        <p:txBody>
          <a:bodyPr/>
          <a:lstStyle/>
          <a:p>
            <a:r>
              <a:rPr lang="de-DE" dirty="0" err="1"/>
              <a:t>Deep</a:t>
            </a:r>
            <a:r>
              <a:rPr lang="de-DE" dirty="0"/>
              <a:t> </a:t>
            </a:r>
            <a:r>
              <a:rPr lang="de-DE" dirty="0" err="1"/>
              <a:t>networks</a:t>
            </a:r>
            <a:endParaRPr lang="de-DE" dirty="0"/>
          </a:p>
        </p:txBody>
      </p:sp>
      <p:sp>
        <p:nvSpPr>
          <p:cNvPr id="3" name="Foliennummernplatzhalter 2">
            <a:extLst>
              <a:ext uri="{FF2B5EF4-FFF2-40B4-BE49-F238E27FC236}">
                <a16:creationId xmlns:a16="http://schemas.microsoft.com/office/drawing/2014/main" id="{84667B50-9A66-3443-AD93-D9A39161240C}"/>
              </a:ext>
            </a:extLst>
          </p:cNvPr>
          <p:cNvSpPr>
            <a:spLocks noGrp="1"/>
          </p:cNvSpPr>
          <p:nvPr>
            <p:ph type="sldNum" sz="quarter" idx="12"/>
          </p:nvPr>
        </p:nvSpPr>
        <p:spPr/>
        <p:txBody>
          <a:bodyPr/>
          <a:lstStyle/>
          <a:p>
            <a:pPr>
              <a:defRPr/>
            </a:pPr>
            <a:fld id="{35ED459A-6064-5546-BD20-CFDE646274C7}" type="slidenum">
              <a:rPr lang="de-DE" smtClean="0"/>
              <a:pPr>
                <a:defRPr/>
              </a:pPr>
              <a:t>23</a:t>
            </a:fld>
            <a:endParaRPr lang="de-DE"/>
          </a:p>
        </p:txBody>
      </p:sp>
      <p:cxnSp>
        <p:nvCxnSpPr>
          <p:cNvPr id="23" name="Gerade Verbindung mit Pfeil 22">
            <a:extLst>
              <a:ext uri="{FF2B5EF4-FFF2-40B4-BE49-F238E27FC236}">
                <a16:creationId xmlns:a16="http://schemas.microsoft.com/office/drawing/2014/main" id="{453FC072-7F5C-CF41-B001-EFEDCA9A3122}"/>
              </a:ext>
            </a:extLst>
          </p:cNvPr>
          <p:cNvCxnSpPr>
            <a:cxnSpLocks/>
            <a:stCxn id="4" idx="6"/>
            <a:endCxn id="14" idx="2"/>
          </p:cNvCxnSpPr>
          <p:nvPr/>
        </p:nvCxnSpPr>
        <p:spPr>
          <a:xfrm>
            <a:off x="1324504" y="2448094"/>
            <a:ext cx="1588016" cy="9367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8C34921-E464-F240-93CA-AA1266E21A77}"/>
              </a:ext>
            </a:extLst>
          </p:cNvPr>
          <p:cNvCxnSpPr>
            <a:cxnSpLocks/>
            <a:stCxn id="4" idx="6"/>
            <a:endCxn id="15" idx="2"/>
          </p:cNvCxnSpPr>
          <p:nvPr/>
        </p:nvCxnSpPr>
        <p:spPr>
          <a:xfrm>
            <a:off x="1324504" y="2448094"/>
            <a:ext cx="1588016" cy="64889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496541AC-702C-B144-A5ED-5F36A67E6C5C}"/>
              </a:ext>
            </a:extLst>
          </p:cNvPr>
          <p:cNvCxnSpPr>
            <a:cxnSpLocks/>
            <a:stCxn id="4" idx="6"/>
            <a:endCxn id="16" idx="2"/>
          </p:cNvCxnSpPr>
          <p:nvPr/>
        </p:nvCxnSpPr>
        <p:spPr>
          <a:xfrm>
            <a:off x="1324504" y="2448094"/>
            <a:ext cx="1590756" cy="122299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CD53746-3A87-A248-912D-FE7818B92107}"/>
              </a:ext>
            </a:extLst>
          </p:cNvPr>
          <p:cNvCxnSpPr>
            <a:cxnSpLocks/>
            <a:stCxn id="4" idx="6"/>
            <a:endCxn id="17" idx="2"/>
          </p:cNvCxnSpPr>
          <p:nvPr/>
        </p:nvCxnSpPr>
        <p:spPr>
          <a:xfrm>
            <a:off x="1324504" y="2448094"/>
            <a:ext cx="1616652" cy="18208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B3956441-05B8-E34A-9B1E-F3EA7480144E}"/>
              </a:ext>
            </a:extLst>
          </p:cNvPr>
          <p:cNvCxnSpPr>
            <a:cxnSpLocks/>
            <a:stCxn id="42" idx="6"/>
            <a:endCxn id="14" idx="2"/>
          </p:cNvCxnSpPr>
          <p:nvPr/>
        </p:nvCxnSpPr>
        <p:spPr>
          <a:xfrm flipV="1">
            <a:off x="1311387" y="2541773"/>
            <a:ext cx="1601133" cy="43287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Gerade Verbindung mit Pfeil 43">
            <a:extLst>
              <a:ext uri="{FF2B5EF4-FFF2-40B4-BE49-F238E27FC236}">
                <a16:creationId xmlns:a16="http://schemas.microsoft.com/office/drawing/2014/main" id="{CF35C92D-356F-F646-92FB-F8B825DDE2F4}"/>
              </a:ext>
            </a:extLst>
          </p:cNvPr>
          <p:cNvCxnSpPr>
            <a:cxnSpLocks/>
            <a:stCxn id="42" idx="6"/>
            <a:endCxn id="15" idx="2"/>
          </p:cNvCxnSpPr>
          <p:nvPr/>
        </p:nvCxnSpPr>
        <p:spPr>
          <a:xfrm>
            <a:off x="1311387" y="2974644"/>
            <a:ext cx="1601133" cy="1223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216122EA-31AF-8941-9FDF-E4FAD28B311C}"/>
              </a:ext>
            </a:extLst>
          </p:cNvPr>
          <p:cNvCxnSpPr>
            <a:cxnSpLocks/>
            <a:stCxn id="42" idx="6"/>
            <a:endCxn id="16" idx="2"/>
          </p:cNvCxnSpPr>
          <p:nvPr/>
        </p:nvCxnSpPr>
        <p:spPr>
          <a:xfrm>
            <a:off x="1311387" y="2974644"/>
            <a:ext cx="1603873" cy="69644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1968883-DC77-5E46-9FB8-84EAB5642E6B}"/>
              </a:ext>
            </a:extLst>
          </p:cNvPr>
          <p:cNvCxnSpPr>
            <a:cxnSpLocks/>
            <a:stCxn id="42" idx="6"/>
            <a:endCxn id="17" idx="2"/>
          </p:cNvCxnSpPr>
          <p:nvPr/>
        </p:nvCxnSpPr>
        <p:spPr>
          <a:xfrm>
            <a:off x="1311387" y="2974644"/>
            <a:ext cx="1629769" cy="129425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Gerade Verbindung mit Pfeil 60">
            <a:extLst>
              <a:ext uri="{FF2B5EF4-FFF2-40B4-BE49-F238E27FC236}">
                <a16:creationId xmlns:a16="http://schemas.microsoft.com/office/drawing/2014/main" id="{47D10098-8ABC-EA40-8321-FD0DBBBE410B}"/>
              </a:ext>
            </a:extLst>
          </p:cNvPr>
          <p:cNvCxnSpPr>
            <a:cxnSpLocks/>
            <a:stCxn id="152" idx="3"/>
            <a:endCxn id="14" idx="2"/>
          </p:cNvCxnSpPr>
          <p:nvPr/>
        </p:nvCxnSpPr>
        <p:spPr>
          <a:xfrm flipV="1">
            <a:off x="1308647" y="2541773"/>
            <a:ext cx="1603873" cy="10478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E3077022-7D48-1946-B60B-5BD8E69AA823}"/>
              </a:ext>
            </a:extLst>
          </p:cNvPr>
          <p:cNvCxnSpPr>
            <a:cxnSpLocks/>
            <a:stCxn id="8" idx="6"/>
            <a:endCxn id="15" idx="2"/>
          </p:cNvCxnSpPr>
          <p:nvPr/>
        </p:nvCxnSpPr>
        <p:spPr>
          <a:xfrm flipV="1">
            <a:off x="1311387" y="3096989"/>
            <a:ext cx="1601133" cy="5133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Gerade Verbindung mit Pfeil 65">
            <a:extLst>
              <a:ext uri="{FF2B5EF4-FFF2-40B4-BE49-F238E27FC236}">
                <a16:creationId xmlns:a16="http://schemas.microsoft.com/office/drawing/2014/main" id="{F888A98B-7568-5547-A7FA-8BD1F2B7513C}"/>
              </a:ext>
            </a:extLst>
          </p:cNvPr>
          <p:cNvCxnSpPr>
            <a:cxnSpLocks/>
            <a:stCxn id="8" idx="6"/>
            <a:endCxn id="16" idx="2"/>
          </p:cNvCxnSpPr>
          <p:nvPr/>
        </p:nvCxnSpPr>
        <p:spPr>
          <a:xfrm>
            <a:off x="1311387" y="3610337"/>
            <a:ext cx="1603873" cy="607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Gerade Verbindung mit Pfeil 68">
            <a:extLst>
              <a:ext uri="{FF2B5EF4-FFF2-40B4-BE49-F238E27FC236}">
                <a16:creationId xmlns:a16="http://schemas.microsoft.com/office/drawing/2014/main" id="{C3EAE431-02DE-DA47-AC4A-E2E5EF45919A}"/>
              </a:ext>
            </a:extLst>
          </p:cNvPr>
          <p:cNvCxnSpPr>
            <a:cxnSpLocks/>
            <a:stCxn id="8" idx="6"/>
            <a:endCxn id="17" idx="2"/>
          </p:cNvCxnSpPr>
          <p:nvPr/>
        </p:nvCxnSpPr>
        <p:spPr>
          <a:xfrm>
            <a:off x="1311387" y="3610337"/>
            <a:ext cx="1629769" cy="6585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Gerade Verbindung mit Pfeil 72">
            <a:extLst>
              <a:ext uri="{FF2B5EF4-FFF2-40B4-BE49-F238E27FC236}">
                <a16:creationId xmlns:a16="http://schemas.microsoft.com/office/drawing/2014/main" id="{06589073-FE57-5247-AD63-9FC9EF5972C9}"/>
              </a:ext>
            </a:extLst>
          </p:cNvPr>
          <p:cNvCxnSpPr>
            <a:cxnSpLocks/>
            <a:stCxn id="153" idx="3"/>
            <a:endCxn id="14" idx="2"/>
          </p:cNvCxnSpPr>
          <p:nvPr/>
        </p:nvCxnSpPr>
        <p:spPr>
          <a:xfrm flipV="1">
            <a:off x="1316165" y="2541773"/>
            <a:ext cx="1596355" cy="154926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Gerade Verbindung mit Pfeil 75">
            <a:extLst>
              <a:ext uri="{FF2B5EF4-FFF2-40B4-BE49-F238E27FC236}">
                <a16:creationId xmlns:a16="http://schemas.microsoft.com/office/drawing/2014/main" id="{89E03D8C-086F-5E43-9629-02FA55754E88}"/>
              </a:ext>
            </a:extLst>
          </p:cNvPr>
          <p:cNvCxnSpPr>
            <a:cxnSpLocks/>
            <a:stCxn id="9" idx="6"/>
            <a:endCxn id="15" idx="2"/>
          </p:cNvCxnSpPr>
          <p:nvPr/>
        </p:nvCxnSpPr>
        <p:spPr>
          <a:xfrm flipV="1">
            <a:off x="1324504" y="3096989"/>
            <a:ext cx="1588016" cy="100811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Gerade Verbindung mit Pfeil 78">
            <a:extLst>
              <a:ext uri="{FF2B5EF4-FFF2-40B4-BE49-F238E27FC236}">
                <a16:creationId xmlns:a16="http://schemas.microsoft.com/office/drawing/2014/main" id="{5406AD55-6B0B-5448-9DF3-8845D6598FB2}"/>
              </a:ext>
            </a:extLst>
          </p:cNvPr>
          <p:cNvCxnSpPr>
            <a:cxnSpLocks/>
            <a:stCxn id="9" idx="6"/>
            <a:endCxn id="16" idx="2"/>
          </p:cNvCxnSpPr>
          <p:nvPr/>
        </p:nvCxnSpPr>
        <p:spPr>
          <a:xfrm flipV="1">
            <a:off x="1324504" y="3671093"/>
            <a:ext cx="1590756" cy="4340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Gerade Verbindung mit Pfeil 82">
            <a:extLst>
              <a:ext uri="{FF2B5EF4-FFF2-40B4-BE49-F238E27FC236}">
                <a16:creationId xmlns:a16="http://schemas.microsoft.com/office/drawing/2014/main" id="{EA24918A-1E8F-9A44-9939-B5E0E63280AE}"/>
              </a:ext>
            </a:extLst>
          </p:cNvPr>
          <p:cNvCxnSpPr>
            <a:cxnSpLocks/>
            <a:stCxn id="9" idx="6"/>
            <a:endCxn id="17" idx="2"/>
          </p:cNvCxnSpPr>
          <p:nvPr/>
        </p:nvCxnSpPr>
        <p:spPr>
          <a:xfrm>
            <a:off x="1324504" y="4105101"/>
            <a:ext cx="1616652" cy="16380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Textfeld 109">
            <a:extLst>
              <a:ext uri="{FF2B5EF4-FFF2-40B4-BE49-F238E27FC236}">
                <a16:creationId xmlns:a16="http://schemas.microsoft.com/office/drawing/2014/main" id="{6E67C2C7-00AB-B44F-89B0-635080AD6626}"/>
              </a:ext>
            </a:extLst>
          </p:cNvPr>
          <p:cNvSpPr txBox="1"/>
          <p:nvPr/>
        </p:nvSpPr>
        <p:spPr>
          <a:xfrm>
            <a:off x="930051" y="4986694"/>
            <a:ext cx="296876" cy="369332"/>
          </a:xfrm>
          <a:prstGeom prst="rect">
            <a:avLst/>
          </a:prstGeom>
          <a:noFill/>
        </p:spPr>
        <p:txBody>
          <a:bodyPr wrap="square" rtlCol="0">
            <a:spAutoFit/>
          </a:bodyPr>
          <a:lstStyle/>
          <a:p>
            <a:r>
              <a:rPr lang="de-DE" b="1" dirty="0"/>
              <a:t>x</a:t>
            </a:r>
          </a:p>
        </p:txBody>
      </p:sp>
      <p:sp>
        <p:nvSpPr>
          <p:cNvPr id="111" name="Textfeld 110">
            <a:extLst>
              <a:ext uri="{FF2B5EF4-FFF2-40B4-BE49-F238E27FC236}">
                <a16:creationId xmlns:a16="http://schemas.microsoft.com/office/drawing/2014/main" id="{3E12B026-0BF8-AA4C-9668-BD8CE162F645}"/>
              </a:ext>
            </a:extLst>
          </p:cNvPr>
          <p:cNvSpPr txBox="1"/>
          <p:nvPr/>
        </p:nvSpPr>
        <p:spPr>
          <a:xfrm>
            <a:off x="2945473" y="5023525"/>
            <a:ext cx="399095" cy="369332"/>
          </a:xfrm>
          <a:prstGeom prst="rect">
            <a:avLst/>
          </a:prstGeom>
          <a:noFill/>
        </p:spPr>
        <p:txBody>
          <a:bodyPr wrap="square" rtlCol="0">
            <a:spAutoFit/>
          </a:bodyPr>
          <a:lstStyle/>
          <a:p>
            <a:r>
              <a:rPr lang="de-DE" b="1" dirty="0"/>
              <a:t>h</a:t>
            </a:r>
            <a:endParaRPr lang="de-DE" b="1" baseline="30000" dirty="0"/>
          </a:p>
        </p:txBody>
      </p:sp>
      <p:cxnSp>
        <p:nvCxnSpPr>
          <p:cNvPr id="114" name="Gerade Verbindung mit Pfeil 113">
            <a:extLst>
              <a:ext uri="{FF2B5EF4-FFF2-40B4-BE49-F238E27FC236}">
                <a16:creationId xmlns:a16="http://schemas.microsoft.com/office/drawing/2014/main" id="{CA5279B8-4367-CB4D-89BA-1B1ADD44373F}"/>
              </a:ext>
            </a:extLst>
          </p:cNvPr>
          <p:cNvCxnSpPr>
            <a:cxnSpLocks/>
            <a:stCxn id="4" idx="6"/>
            <a:endCxn id="113" idx="2"/>
          </p:cNvCxnSpPr>
          <p:nvPr/>
        </p:nvCxnSpPr>
        <p:spPr>
          <a:xfrm flipV="1">
            <a:off x="1324504" y="1980659"/>
            <a:ext cx="1584176" cy="467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Gerade Verbindung mit Pfeil 116">
            <a:extLst>
              <a:ext uri="{FF2B5EF4-FFF2-40B4-BE49-F238E27FC236}">
                <a16:creationId xmlns:a16="http://schemas.microsoft.com/office/drawing/2014/main" id="{8CEEBC5D-BF2C-864D-AF75-0F5537E661AB}"/>
              </a:ext>
            </a:extLst>
          </p:cNvPr>
          <p:cNvCxnSpPr>
            <a:cxnSpLocks/>
            <a:stCxn id="42" idx="6"/>
            <a:endCxn id="113" idx="2"/>
          </p:cNvCxnSpPr>
          <p:nvPr/>
        </p:nvCxnSpPr>
        <p:spPr>
          <a:xfrm flipV="1">
            <a:off x="1311387" y="1980659"/>
            <a:ext cx="1597293" cy="99398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Gerade Verbindung mit Pfeil 119">
            <a:extLst>
              <a:ext uri="{FF2B5EF4-FFF2-40B4-BE49-F238E27FC236}">
                <a16:creationId xmlns:a16="http://schemas.microsoft.com/office/drawing/2014/main" id="{21A04F6E-7BB2-EA45-A976-7035763D064A}"/>
              </a:ext>
            </a:extLst>
          </p:cNvPr>
          <p:cNvCxnSpPr>
            <a:cxnSpLocks/>
            <a:stCxn id="8" idx="6"/>
            <a:endCxn id="113" idx="2"/>
          </p:cNvCxnSpPr>
          <p:nvPr/>
        </p:nvCxnSpPr>
        <p:spPr>
          <a:xfrm flipV="1">
            <a:off x="1311387" y="1980659"/>
            <a:ext cx="1597293" cy="16296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Gerade Verbindung mit Pfeil 122">
            <a:extLst>
              <a:ext uri="{FF2B5EF4-FFF2-40B4-BE49-F238E27FC236}">
                <a16:creationId xmlns:a16="http://schemas.microsoft.com/office/drawing/2014/main" id="{5AC0D184-0E56-EB45-B492-C7E1BDF3CC31}"/>
              </a:ext>
            </a:extLst>
          </p:cNvPr>
          <p:cNvCxnSpPr>
            <a:cxnSpLocks/>
            <a:stCxn id="9" idx="6"/>
            <a:endCxn id="113" idx="2"/>
          </p:cNvCxnSpPr>
          <p:nvPr/>
        </p:nvCxnSpPr>
        <p:spPr>
          <a:xfrm flipV="1">
            <a:off x="1324504" y="1980659"/>
            <a:ext cx="1584176" cy="21244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4" name="Textfeld 133">
            <a:extLst>
              <a:ext uri="{FF2B5EF4-FFF2-40B4-BE49-F238E27FC236}">
                <a16:creationId xmlns:a16="http://schemas.microsoft.com/office/drawing/2014/main" id="{F950E4E7-9CEA-1C45-98C9-16CDF873E4E9}"/>
              </a:ext>
            </a:extLst>
          </p:cNvPr>
          <p:cNvSpPr txBox="1"/>
          <p:nvPr/>
        </p:nvSpPr>
        <p:spPr>
          <a:xfrm>
            <a:off x="3480701" y="1641294"/>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grpSp>
        <p:nvGrpSpPr>
          <p:cNvPr id="10" name="Gruppieren 9">
            <a:extLst>
              <a:ext uri="{FF2B5EF4-FFF2-40B4-BE49-F238E27FC236}">
                <a16:creationId xmlns:a16="http://schemas.microsoft.com/office/drawing/2014/main" id="{95B06D96-F8DA-F544-94DA-4A4632037AAE}"/>
              </a:ext>
            </a:extLst>
          </p:cNvPr>
          <p:cNvGrpSpPr/>
          <p:nvPr/>
        </p:nvGrpSpPr>
        <p:grpSpPr>
          <a:xfrm>
            <a:off x="892456" y="2229362"/>
            <a:ext cx="432048" cy="434756"/>
            <a:chOff x="1259632" y="2346172"/>
            <a:chExt cx="432048" cy="434756"/>
          </a:xfrm>
        </p:grpSpPr>
        <p:sp>
          <p:nvSpPr>
            <p:cNvPr id="4" name="Oval 3">
              <a:extLst>
                <a:ext uri="{FF2B5EF4-FFF2-40B4-BE49-F238E27FC236}">
                  <a16:creationId xmlns:a16="http://schemas.microsoft.com/office/drawing/2014/main" id="{95306938-F338-E34B-AE3F-43BB90276861}"/>
                </a:ext>
              </a:extLst>
            </p:cNvPr>
            <p:cNvSpPr/>
            <p:nvPr/>
          </p:nvSpPr>
          <p:spPr>
            <a:xfrm>
              <a:off x="1259632" y="2348880"/>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p>
          </p:txBody>
        </p:sp>
        <p:sp>
          <p:nvSpPr>
            <p:cNvPr id="148" name="Textfeld 147">
              <a:extLst>
                <a:ext uri="{FF2B5EF4-FFF2-40B4-BE49-F238E27FC236}">
                  <a16:creationId xmlns:a16="http://schemas.microsoft.com/office/drawing/2014/main" id="{EE5A5C33-D320-DF4C-B881-1F54171E4CAE}"/>
                </a:ext>
              </a:extLst>
            </p:cNvPr>
            <p:cNvSpPr txBox="1"/>
            <p:nvPr/>
          </p:nvSpPr>
          <p:spPr>
            <a:xfrm>
              <a:off x="1309165" y="2346172"/>
              <a:ext cx="370614" cy="369332"/>
            </a:xfrm>
            <a:prstGeom prst="rect">
              <a:avLst/>
            </a:prstGeom>
            <a:noFill/>
          </p:spPr>
          <p:txBody>
            <a:bodyPr wrap="square" rtlCol="0">
              <a:spAutoFit/>
            </a:bodyPr>
            <a:lstStyle/>
            <a:p>
              <a:r>
                <a:rPr lang="de-DE" dirty="0"/>
                <a:t>x</a:t>
              </a:r>
              <a:r>
                <a:rPr lang="de-DE" baseline="-25000" dirty="0"/>
                <a:t>1</a:t>
              </a:r>
            </a:p>
          </p:txBody>
        </p:sp>
      </p:grpSp>
      <p:grpSp>
        <p:nvGrpSpPr>
          <p:cNvPr id="7" name="Gruppieren 6">
            <a:extLst>
              <a:ext uri="{FF2B5EF4-FFF2-40B4-BE49-F238E27FC236}">
                <a16:creationId xmlns:a16="http://schemas.microsoft.com/office/drawing/2014/main" id="{1AC7B82B-2588-8E44-8BCD-10451CA99818}"/>
              </a:ext>
            </a:extLst>
          </p:cNvPr>
          <p:cNvGrpSpPr/>
          <p:nvPr/>
        </p:nvGrpSpPr>
        <p:grpSpPr>
          <a:xfrm>
            <a:off x="879339" y="2758620"/>
            <a:ext cx="432048" cy="432048"/>
            <a:chOff x="1259632" y="3140968"/>
            <a:chExt cx="432048" cy="432048"/>
          </a:xfrm>
        </p:grpSpPr>
        <p:sp>
          <p:nvSpPr>
            <p:cNvPr id="42" name="Oval 41">
              <a:extLst>
                <a:ext uri="{FF2B5EF4-FFF2-40B4-BE49-F238E27FC236}">
                  <a16:creationId xmlns:a16="http://schemas.microsoft.com/office/drawing/2014/main" id="{180051BD-263B-3843-AB8E-B1E30115C6D9}"/>
                </a:ext>
              </a:extLst>
            </p:cNvPr>
            <p:cNvSpPr/>
            <p:nvPr/>
          </p:nvSpPr>
          <p:spPr>
            <a:xfrm>
              <a:off x="1259632" y="3140968"/>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1" name="Textfeld 150">
              <a:extLst>
                <a:ext uri="{FF2B5EF4-FFF2-40B4-BE49-F238E27FC236}">
                  <a16:creationId xmlns:a16="http://schemas.microsoft.com/office/drawing/2014/main" id="{C770E70F-BA35-ED40-8ED4-BCCC6563D882}"/>
                </a:ext>
              </a:extLst>
            </p:cNvPr>
            <p:cNvSpPr txBox="1"/>
            <p:nvPr/>
          </p:nvSpPr>
          <p:spPr>
            <a:xfrm>
              <a:off x="1309165" y="3140968"/>
              <a:ext cx="370614" cy="369332"/>
            </a:xfrm>
            <a:prstGeom prst="rect">
              <a:avLst/>
            </a:prstGeom>
            <a:noFill/>
          </p:spPr>
          <p:txBody>
            <a:bodyPr wrap="square" rtlCol="0">
              <a:spAutoFit/>
            </a:bodyPr>
            <a:lstStyle/>
            <a:p>
              <a:r>
                <a:rPr lang="de-DE" dirty="0"/>
                <a:t>x</a:t>
              </a:r>
              <a:r>
                <a:rPr lang="de-DE" baseline="-25000" dirty="0"/>
                <a:t>2</a:t>
              </a:r>
            </a:p>
          </p:txBody>
        </p:sp>
      </p:grpSp>
      <p:grpSp>
        <p:nvGrpSpPr>
          <p:cNvPr id="6" name="Gruppieren 5">
            <a:extLst>
              <a:ext uri="{FF2B5EF4-FFF2-40B4-BE49-F238E27FC236}">
                <a16:creationId xmlns:a16="http://schemas.microsoft.com/office/drawing/2014/main" id="{E57BF4C3-CFA5-5D4C-9DEB-0C7890A64024}"/>
              </a:ext>
            </a:extLst>
          </p:cNvPr>
          <p:cNvGrpSpPr/>
          <p:nvPr/>
        </p:nvGrpSpPr>
        <p:grpSpPr>
          <a:xfrm>
            <a:off x="879339" y="3394313"/>
            <a:ext cx="432048" cy="432048"/>
            <a:chOff x="1259632" y="3933056"/>
            <a:chExt cx="432048" cy="432048"/>
          </a:xfrm>
        </p:grpSpPr>
        <p:sp>
          <p:nvSpPr>
            <p:cNvPr id="8" name="Oval 7">
              <a:extLst>
                <a:ext uri="{FF2B5EF4-FFF2-40B4-BE49-F238E27FC236}">
                  <a16:creationId xmlns:a16="http://schemas.microsoft.com/office/drawing/2014/main" id="{DE88375A-1FE8-5143-9076-B8353817E714}"/>
                </a:ext>
              </a:extLst>
            </p:cNvPr>
            <p:cNvSpPr/>
            <p:nvPr/>
          </p:nvSpPr>
          <p:spPr>
            <a:xfrm>
              <a:off x="1259632" y="3933056"/>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2" name="Textfeld 151">
              <a:extLst>
                <a:ext uri="{FF2B5EF4-FFF2-40B4-BE49-F238E27FC236}">
                  <a16:creationId xmlns:a16="http://schemas.microsoft.com/office/drawing/2014/main" id="{65E2BD10-FC90-9F48-A22A-7E3FEF3AF5F2}"/>
                </a:ext>
              </a:extLst>
            </p:cNvPr>
            <p:cNvSpPr txBox="1"/>
            <p:nvPr/>
          </p:nvSpPr>
          <p:spPr>
            <a:xfrm>
              <a:off x="1318326" y="3943740"/>
              <a:ext cx="370614" cy="369332"/>
            </a:xfrm>
            <a:prstGeom prst="rect">
              <a:avLst/>
            </a:prstGeom>
            <a:noFill/>
          </p:spPr>
          <p:txBody>
            <a:bodyPr wrap="square" rtlCol="0">
              <a:spAutoFit/>
            </a:bodyPr>
            <a:lstStyle/>
            <a:p>
              <a:r>
                <a:rPr lang="de-DE" dirty="0"/>
                <a:t>x</a:t>
              </a:r>
              <a:r>
                <a:rPr lang="de-DE" baseline="-25000" dirty="0"/>
                <a:t>3</a:t>
              </a:r>
            </a:p>
          </p:txBody>
        </p:sp>
      </p:grpSp>
      <p:grpSp>
        <p:nvGrpSpPr>
          <p:cNvPr id="5" name="Gruppieren 4">
            <a:extLst>
              <a:ext uri="{FF2B5EF4-FFF2-40B4-BE49-F238E27FC236}">
                <a16:creationId xmlns:a16="http://schemas.microsoft.com/office/drawing/2014/main" id="{161E1F66-22C9-E74E-803C-DC148D5AF2BA}"/>
              </a:ext>
            </a:extLst>
          </p:cNvPr>
          <p:cNvGrpSpPr/>
          <p:nvPr/>
        </p:nvGrpSpPr>
        <p:grpSpPr>
          <a:xfrm>
            <a:off x="892456" y="3889077"/>
            <a:ext cx="432048" cy="432048"/>
            <a:chOff x="1259632" y="4725144"/>
            <a:chExt cx="432048" cy="432048"/>
          </a:xfrm>
        </p:grpSpPr>
        <p:sp>
          <p:nvSpPr>
            <p:cNvPr id="9" name="Oval 8">
              <a:extLst>
                <a:ext uri="{FF2B5EF4-FFF2-40B4-BE49-F238E27FC236}">
                  <a16:creationId xmlns:a16="http://schemas.microsoft.com/office/drawing/2014/main" id="{74AFD6ED-285A-294C-A9C9-DC2465590EC4}"/>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3" name="Textfeld 152">
              <a:extLst>
                <a:ext uri="{FF2B5EF4-FFF2-40B4-BE49-F238E27FC236}">
                  <a16:creationId xmlns:a16="http://schemas.microsoft.com/office/drawing/2014/main" id="{F8283CF2-1694-A24F-B3FE-665B9211C354}"/>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4</a:t>
              </a:r>
            </a:p>
          </p:txBody>
        </p:sp>
      </p:grpSp>
      <p:sp>
        <p:nvSpPr>
          <p:cNvPr id="154" name="Textfeld 153">
            <a:extLst>
              <a:ext uri="{FF2B5EF4-FFF2-40B4-BE49-F238E27FC236}">
                <a16:creationId xmlns:a16="http://schemas.microsoft.com/office/drawing/2014/main" id="{0F07FDE9-3AD7-8A4D-9F32-04D5098A1357}"/>
              </a:ext>
            </a:extLst>
          </p:cNvPr>
          <p:cNvSpPr txBox="1"/>
          <p:nvPr/>
        </p:nvSpPr>
        <p:spPr>
          <a:xfrm>
            <a:off x="1639323" y="1791553"/>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sp>
        <p:nvSpPr>
          <p:cNvPr id="155" name="Textfeld 154">
            <a:extLst>
              <a:ext uri="{FF2B5EF4-FFF2-40B4-BE49-F238E27FC236}">
                <a16:creationId xmlns:a16="http://schemas.microsoft.com/office/drawing/2014/main" id="{618FF533-A88A-2E4B-AC09-6406F3DA7A23}"/>
              </a:ext>
            </a:extLst>
          </p:cNvPr>
          <p:cNvSpPr txBox="1"/>
          <p:nvPr/>
        </p:nvSpPr>
        <p:spPr>
          <a:xfrm>
            <a:off x="395536" y="1205048"/>
            <a:ext cx="1217000" cy="369332"/>
          </a:xfrm>
          <a:prstGeom prst="rect">
            <a:avLst/>
          </a:prstGeom>
          <a:noFill/>
        </p:spPr>
        <p:txBody>
          <a:bodyPr wrap="square" rtlCol="0">
            <a:spAutoFit/>
          </a:bodyPr>
          <a:lstStyle/>
          <a:p>
            <a:r>
              <a:rPr lang="de-DE" dirty="0"/>
              <a:t>Input </a:t>
            </a:r>
            <a:r>
              <a:rPr lang="de-DE" dirty="0" err="1"/>
              <a:t>layer</a:t>
            </a:r>
            <a:endParaRPr lang="de-DE" dirty="0"/>
          </a:p>
        </p:txBody>
      </p:sp>
      <p:sp>
        <p:nvSpPr>
          <p:cNvPr id="156" name="Textfeld 155">
            <a:extLst>
              <a:ext uri="{FF2B5EF4-FFF2-40B4-BE49-F238E27FC236}">
                <a16:creationId xmlns:a16="http://schemas.microsoft.com/office/drawing/2014/main" id="{166459FF-E86B-3E4E-A193-EADBC4356590}"/>
              </a:ext>
            </a:extLst>
          </p:cNvPr>
          <p:cNvSpPr txBox="1"/>
          <p:nvPr/>
        </p:nvSpPr>
        <p:spPr>
          <a:xfrm>
            <a:off x="2995199" y="1141280"/>
            <a:ext cx="1630575" cy="369332"/>
          </a:xfrm>
          <a:prstGeom prst="rect">
            <a:avLst/>
          </a:prstGeom>
          <a:noFill/>
        </p:spPr>
        <p:txBody>
          <a:bodyPr wrap="square" rtlCol="0">
            <a:spAutoFit/>
          </a:bodyPr>
          <a:lstStyle/>
          <a:p>
            <a:r>
              <a:rPr lang="de-DE" dirty="0"/>
              <a:t>Hidden </a:t>
            </a:r>
            <a:r>
              <a:rPr lang="de-DE" dirty="0" err="1"/>
              <a:t>layer</a:t>
            </a:r>
            <a:r>
              <a:rPr lang="de-DE" dirty="0"/>
              <a:t>(s)</a:t>
            </a:r>
          </a:p>
        </p:txBody>
      </p:sp>
      <p:sp>
        <p:nvSpPr>
          <p:cNvPr id="157" name="Textfeld 156">
            <a:extLst>
              <a:ext uri="{FF2B5EF4-FFF2-40B4-BE49-F238E27FC236}">
                <a16:creationId xmlns:a16="http://schemas.microsoft.com/office/drawing/2014/main" id="{EAF2680D-8075-1548-85C9-3685B9695DBA}"/>
              </a:ext>
            </a:extLst>
          </p:cNvPr>
          <p:cNvSpPr txBox="1"/>
          <p:nvPr/>
        </p:nvSpPr>
        <p:spPr>
          <a:xfrm>
            <a:off x="6751416" y="1244907"/>
            <a:ext cx="1396536" cy="369332"/>
          </a:xfrm>
          <a:prstGeom prst="rect">
            <a:avLst/>
          </a:prstGeom>
          <a:noFill/>
        </p:spPr>
        <p:txBody>
          <a:bodyPr wrap="square" rtlCol="0">
            <a:spAutoFit/>
          </a:bodyPr>
          <a:lstStyle/>
          <a:p>
            <a:r>
              <a:rPr lang="de-DE" dirty="0"/>
              <a:t>Output </a:t>
            </a:r>
            <a:r>
              <a:rPr lang="de-DE" dirty="0" err="1"/>
              <a:t>layer</a:t>
            </a:r>
            <a:endParaRPr lang="de-DE" dirty="0"/>
          </a:p>
        </p:txBody>
      </p:sp>
      <p:grpSp>
        <p:nvGrpSpPr>
          <p:cNvPr id="18" name="Gruppieren 17">
            <a:extLst>
              <a:ext uri="{FF2B5EF4-FFF2-40B4-BE49-F238E27FC236}">
                <a16:creationId xmlns:a16="http://schemas.microsoft.com/office/drawing/2014/main" id="{7DD308EF-B5AA-6341-BC08-5B929B880805}"/>
              </a:ext>
            </a:extLst>
          </p:cNvPr>
          <p:cNvGrpSpPr/>
          <p:nvPr/>
        </p:nvGrpSpPr>
        <p:grpSpPr>
          <a:xfrm>
            <a:off x="2908680" y="1757991"/>
            <a:ext cx="452711" cy="438692"/>
            <a:chOff x="3995936" y="1889545"/>
            <a:chExt cx="452711" cy="438692"/>
          </a:xfrm>
        </p:grpSpPr>
        <p:sp>
          <p:nvSpPr>
            <p:cNvPr id="113" name="Oval 112">
              <a:extLst>
                <a:ext uri="{FF2B5EF4-FFF2-40B4-BE49-F238E27FC236}">
                  <a16:creationId xmlns:a16="http://schemas.microsoft.com/office/drawing/2014/main" id="{44A36CC2-56E9-FE4D-9125-EA62654E7054}"/>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4" name="Textfeld 173">
              <a:extLst>
                <a:ext uri="{FF2B5EF4-FFF2-40B4-BE49-F238E27FC236}">
                  <a16:creationId xmlns:a16="http://schemas.microsoft.com/office/drawing/2014/main" id="{B269E98E-9D5E-6845-B697-33B52DABF6F7}"/>
                </a:ext>
              </a:extLst>
            </p:cNvPr>
            <p:cNvSpPr txBox="1"/>
            <p:nvPr/>
          </p:nvSpPr>
          <p:spPr>
            <a:xfrm>
              <a:off x="4016599" y="1889545"/>
              <a:ext cx="432048" cy="369332"/>
            </a:xfrm>
            <a:prstGeom prst="rect">
              <a:avLst/>
            </a:prstGeom>
            <a:noFill/>
          </p:spPr>
          <p:txBody>
            <a:bodyPr wrap="square" rtlCol="0">
              <a:spAutoFit/>
            </a:bodyPr>
            <a:lstStyle/>
            <a:p>
              <a:r>
                <a:rPr lang="de-DE" dirty="0"/>
                <a:t>h</a:t>
              </a:r>
              <a:r>
                <a:rPr lang="de-DE" baseline="-25000" dirty="0"/>
                <a:t>1</a:t>
              </a:r>
            </a:p>
          </p:txBody>
        </p:sp>
      </p:grpSp>
      <p:grpSp>
        <p:nvGrpSpPr>
          <p:cNvPr id="21" name="Gruppieren 20">
            <a:extLst>
              <a:ext uri="{FF2B5EF4-FFF2-40B4-BE49-F238E27FC236}">
                <a16:creationId xmlns:a16="http://schemas.microsoft.com/office/drawing/2014/main" id="{BB870DCA-0B81-C64A-B5E3-2D22DCA52188}"/>
              </a:ext>
            </a:extLst>
          </p:cNvPr>
          <p:cNvGrpSpPr/>
          <p:nvPr/>
        </p:nvGrpSpPr>
        <p:grpSpPr>
          <a:xfrm>
            <a:off x="2912520" y="2325749"/>
            <a:ext cx="432048" cy="432048"/>
            <a:chOff x="3995936" y="2708920"/>
            <a:chExt cx="432048" cy="432048"/>
          </a:xfrm>
        </p:grpSpPr>
        <p:sp>
          <p:nvSpPr>
            <p:cNvPr id="14" name="Oval 13">
              <a:extLst>
                <a:ext uri="{FF2B5EF4-FFF2-40B4-BE49-F238E27FC236}">
                  <a16:creationId xmlns:a16="http://schemas.microsoft.com/office/drawing/2014/main" id="{456983DF-E177-C04E-9447-31EB42A14B75}"/>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5" name="Textfeld 174">
              <a:extLst>
                <a:ext uri="{FF2B5EF4-FFF2-40B4-BE49-F238E27FC236}">
                  <a16:creationId xmlns:a16="http://schemas.microsoft.com/office/drawing/2014/main" id="{AAC03FC4-7F9F-0C46-80A3-75F586CE032C}"/>
                </a:ext>
              </a:extLst>
            </p:cNvPr>
            <p:cNvSpPr txBox="1"/>
            <p:nvPr/>
          </p:nvSpPr>
          <p:spPr>
            <a:xfrm>
              <a:off x="4036530" y="2736678"/>
              <a:ext cx="391454" cy="369332"/>
            </a:xfrm>
            <a:prstGeom prst="rect">
              <a:avLst/>
            </a:prstGeom>
            <a:noFill/>
          </p:spPr>
          <p:txBody>
            <a:bodyPr wrap="square" rtlCol="0">
              <a:spAutoFit/>
            </a:bodyPr>
            <a:lstStyle/>
            <a:p>
              <a:r>
                <a:rPr lang="de-DE" dirty="0"/>
                <a:t>h</a:t>
              </a:r>
              <a:r>
                <a:rPr lang="de-DE" baseline="-25000" dirty="0"/>
                <a:t>2</a:t>
              </a:r>
            </a:p>
          </p:txBody>
        </p:sp>
      </p:grpSp>
      <p:grpSp>
        <p:nvGrpSpPr>
          <p:cNvPr id="13" name="Gruppieren 12">
            <a:extLst>
              <a:ext uri="{FF2B5EF4-FFF2-40B4-BE49-F238E27FC236}">
                <a16:creationId xmlns:a16="http://schemas.microsoft.com/office/drawing/2014/main" id="{9C78A432-9BE3-2146-AA14-B71429B2AC18}"/>
              </a:ext>
            </a:extLst>
          </p:cNvPr>
          <p:cNvGrpSpPr/>
          <p:nvPr/>
        </p:nvGrpSpPr>
        <p:grpSpPr>
          <a:xfrm>
            <a:off x="2912520" y="2880965"/>
            <a:ext cx="432048" cy="432048"/>
            <a:chOff x="3995936" y="3501008"/>
            <a:chExt cx="432048" cy="432048"/>
          </a:xfrm>
        </p:grpSpPr>
        <p:sp>
          <p:nvSpPr>
            <p:cNvPr id="15" name="Oval 14">
              <a:extLst>
                <a:ext uri="{FF2B5EF4-FFF2-40B4-BE49-F238E27FC236}">
                  <a16:creationId xmlns:a16="http://schemas.microsoft.com/office/drawing/2014/main" id="{8DAB23A7-F483-7547-B089-3453966AD024}"/>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6" name="Textfeld 175">
              <a:extLst>
                <a:ext uri="{FF2B5EF4-FFF2-40B4-BE49-F238E27FC236}">
                  <a16:creationId xmlns:a16="http://schemas.microsoft.com/office/drawing/2014/main" id="{441658A3-362B-6441-B46E-D0DAE73B01CF}"/>
                </a:ext>
              </a:extLst>
            </p:cNvPr>
            <p:cNvSpPr txBox="1"/>
            <p:nvPr/>
          </p:nvSpPr>
          <p:spPr>
            <a:xfrm>
              <a:off x="4036530" y="3516927"/>
              <a:ext cx="391454" cy="369332"/>
            </a:xfrm>
            <a:prstGeom prst="rect">
              <a:avLst/>
            </a:prstGeom>
            <a:noFill/>
          </p:spPr>
          <p:txBody>
            <a:bodyPr wrap="square" rtlCol="0">
              <a:spAutoFit/>
            </a:bodyPr>
            <a:lstStyle/>
            <a:p>
              <a:r>
                <a:rPr lang="de-DE" dirty="0"/>
                <a:t>h</a:t>
              </a:r>
              <a:r>
                <a:rPr lang="de-DE" baseline="-25000" dirty="0"/>
                <a:t>3</a:t>
              </a:r>
            </a:p>
          </p:txBody>
        </p:sp>
      </p:grpSp>
      <p:grpSp>
        <p:nvGrpSpPr>
          <p:cNvPr id="12" name="Gruppieren 11">
            <a:extLst>
              <a:ext uri="{FF2B5EF4-FFF2-40B4-BE49-F238E27FC236}">
                <a16:creationId xmlns:a16="http://schemas.microsoft.com/office/drawing/2014/main" id="{77DB7725-943E-8248-802D-1E612199B3DD}"/>
              </a:ext>
            </a:extLst>
          </p:cNvPr>
          <p:cNvGrpSpPr/>
          <p:nvPr/>
        </p:nvGrpSpPr>
        <p:grpSpPr>
          <a:xfrm>
            <a:off x="2915260" y="3455069"/>
            <a:ext cx="439728" cy="432048"/>
            <a:chOff x="3995936" y="4293096"/>
            <a:chExt cx="439728" cy="432048"/>
          </a:xfrm>
        </p:grpSpPr>
        <p:sp>
          <p:nvSpPr>
            <p:cNvPr id="16" name="Oval 15">
              <a:extLst>
                <a:ext uri="{FF2B5EF4-FFF2-40B4-BE49-F238E27FC236}">
                  <a16:creationId xmlns:a16="http://schemas.microsoft.com/office/drawing/2014/main" id="{23903C55-8145-0C48-9540-CF2607B9B3FD}"/>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7" name="Textfeld 176">
              <a:extLst>
                <a:ext uri="{FF2B5EF4-FFF2-40B4-BE49-F238E27FC236}">
                  <a16:creationId xmlns:a16="http://schemas.microsoft.com/office/drawing/2014/main" id="{AAD9EC29-7734-8440-B93F-A4474F1FF918}"/>
                </a:ext>
              </a:extLst>
            </p:cNvPr>
            <p:cNvSpPr txBox="1"/>
            <p:nvPr/>
          </p:nvSpPr>
          <p:spPr>
            <a:xfrm>
              <a:off x="4044210" y="4309015"/>
              <a:ext cx="391454" cy="369332"/>
            </a:xfrm>
            <a:prstGeom prst="rect">
              <a:avLst/>
            </a:prstGeom>
            <a:noFill/>
          </p:spPr>
          <p:txBody>
            <a:bodyPr wrap="square" rtlCol="0">
              <a:spAutoFit/>
            </a:bodyPr>
            <a:lstStyle/>
            <a:p>
              <a:r>
                <a:rPr lang="de-DE" dirty="0"/>
                <a:t>h</a:t>
              </a:r>
              <a:r>
                <a:rPr lang="de-DE" baseline="-25000" dirty="0"/>
                <a:t>4</a:t>
              </a:r>
            </a:p>
          </p:txBody>
        </p:sp>
      </p:grpSp>
      <p:grpSp>
        <p:nvGrpSpPr>
          <p:cNvPr id="11" name="Gruppieren 10">
            <a:extLst>
              <a:ext uri="{FF2B5EF4-FFF2-40B4-BE49-F238E27FC236}">
                <a16:creationId xmlns:a16="http://schemas.microsoft.com/office/drawing/2014/main" id="{02D86F7C-0C4D-9F40-88C2-7C02169A3270}"/>
              </a:ext>
            </a:extLst>
          </p:cNvPr>
          <p:cNvGrpSpPr/>
          <p:nvPr/>
        </p:nvGrpSpPr>
        <p:grpSpPr>
          <a:xfrm>
            <a:off x="2941156" y="4052878"/>
            <a:ext cx="436210" cy="432048"/>
            <a:chOff x="3995936" y="5085184"/>
            <a:chExt cx="436210" cy="432048"/>
          </a:xfrm>
        </p:grpSpPr>
        <p:sp>
          <p:nvSpPr>
            <p:cNvPr id="17" name="Oval 16">
              <a:extLst>
                <a:ext uri="{FF2B5EF4-FFF2-40B4-BE49-F238E27FC236}">
                  <a16:creationId xmlns:a16="http://schemas.microsoft.com/office/drawing/2014/main" id="{8D82B04A-79B3-4549-B915-20EF42833700}"/>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8" name="Textfeld 177">
              <a:extLst>
                <a:ext uri="{FF2B5EF4-FFF2-40B4-BE49-F238E27FC236}">
                  <a16:creationId xmlns:a16="http://schemas.microsoft.com/office/drawing/2014/main" id="{0AA325A4-BC2C-C74B-8DD2-F0909C3B95E4}"/>
                </a:ext>
              </a:extLst>
            </p:cNvPr>
            <p:cNvSpPr txBox="1"/>
            <p:nvPr/>
          </p:nvSpPr>
          <p:spPr>
            <a:xfrm>
              <a:off x="4040692" y="5114452"/>
              <a:ext cx="391454" cy="369332"/>
            </a:xfrm>
            <a:prstGeom prst="rect">
              <a:avLst/>
            </a:prstGeom>
            <a:noFill/>
          </p:spPr>
          <p:txBody>
            <a:bodyPr wrap="square" rtlCol="0">
              <a:spAutoFit/>
            </a:bodyPr>
            <a:lstStyle/>
            <a:p>
              <a:r>
                <a:rPr lang="de-DE" dirty="0"/>
                <a:t>h</a:t>
              </a:r>
              <a:r>
                <a:rPr lang="de-DE" baseline="-25000" dirty="0"/>
                <a:t>5</a:t>
              </a:r>
            </a:p>
          </p:txBody>
        </p:sp>
      </p:grpSp>
      <p:grpSp>
        <p:nvGrpSpPr>
          <p:cNvPr id="137" name="Gruppieren 136">
            <a:extLst>
              <a:ext uri="{FF2B5EF4-FFF2-40B4-BE49-F238E27FC236}">
                <a16:creationId xmlns:a16="http://schemas.microsoft.com/office/drawing/2014/main" id="{7727A9F7-617D-0E4F-8C9E-E9CF808C8A65}"/>
              </a:ext>
            </a:extLst>
          </p:cNvPr>
          <p:cNvGrpSpPr/>
          <p:nvPr/>
        </p:nvGrpSpPr>
        <p:grpSpPr>
          <a:xfrm>
            <a:off x="4072530" y="1764635"/>
            <a:ext cx="439728" cy="432048"/>
            <a:chOff x="3995936" y="1896189"/>
            <a:chExt cx="439728" cy="432048"/>
          </a:xfrm>
        </p:grpSpPr>
        <p:sp>
          <p:nvSpPr>
            <p:cNvPr id="138" name="Oval 137">
              <a:extLst>
                <a:ext uri="{FF2B5EF4-FFF2-40B4-BE49-F238E27FC236}">
                  <a16:creationId xmlns:a16="http://schemas.microsoft.com/office/drawing/2014/main" id="{D90A7692-C353-5143-AADC-7E4F3E9E3C3F}"/>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9" name="Textfeld 138">
              <a:extLst>
                <a:ext uri="{FF2B5EF4-FFF2-40B4-BE49-F238E27FC236}">
                  <a16:creationId xmlns:a16="http://schemas.microsoft.com/office/drawing/2014/main" id="{04FD2EA6-9F9C-0749-9AB6-CAB2E711DFAE}"/>
                </a:ext>
              </a:extLst>
            </p:cNvPr>
            <p:cNvSpPr txBox="1"/>
            <p:nvPr/>
          </p:nvSpPr>
          <p:spPr>
            <a:xfrm>
              <a:off x="4044210" y="1916832"/>
              <a:ext cx="391454" cy="369332"/>
            </a:xfrm>
            <a:prstGeom prst="rect">
              <a:avLst/>
            </a:prstGeom>
            <a:noFill/>
          </p:spPr>
          <p:txBody>
            <a:bodyPr wrap="square" rtlCol="0">
              <a:spAutoFit/>
            </a:bodyPr>
            <a:lstStyle/>
            <a:p>
              <a:r>
                <a:rPr lang="de-DE" dirty="0"/>
                <a:t>k</a:t>
              </a:r>
              <a:r>
                <a:rPr lang="de-DE" baseline="-25000" dirty="0"/>
                <a:t>1</a:t>
              </a:r>
            </a:p>
          </p:txBody>
        </p:sp>
      </p:grpSp>
      <p:grpSp>
        <p:nvGrpSpPr>
          <p:cNvPr id="140" name="Gruppieren 139">
            <a:extLst>
              <a:ext uri="{FF2B5EF4-FFF2-40B4-BE49-F238E27FC236}">
                <a16:creationId xmlns:a16="http://schemas.microsoft.com/office/drawing/2014/main" id="{9EB9BA75-BD3F-3049-B1D1-FBEBAD901C78}"/>
              </a:ext>
            </a:extLst>
          </p:cNvPr>
          <p:cNvGrpSpPr/>
          <p:nvPr/>
        </p:nvGrpSpPr>
        <p:grpSpPr>
          <a:xfrm>
            <a:off x="4076370" y="2325749"/>
            <a:ext cx="432048" cy="432048"/>
            <a:chOff x="3995936" y="2708920"/>
            <a:chExt cx="432048" cy="432048"/>
          </a:xfrm>
        </p:grpSpPr>
        <p:sp>
          <p:nvSpPr>
            <p:cNvPr id="141" name="Oval 140">
              <a:extLst>
                <a:ext uri="{FF2B5EF4-FFF2-40B4-BE49-F238E27FC236}">
                  <a16:creationId xmlns:a16="http://schemas.microsoft.com/office/drawing/2014/main" id="{E1D19F05-B119-994E-B346-3957130B40C4}"/>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2" name="Textfeld 141">
              <a:extLst>
                <a:ext uri="{FF2B5EF4-FFF2-40B4-BE49-F238E27FC236}">
                  <a16:creationId xmlns:a16="http://schemas.microsoft.com/office/drawing/2014/main" id="{A0BF5820-0439-F14E-BFA3-706484BDE760}"/>
                </a:ext>
              </a:extLst>
            </p:cNvPr>
            <p:cNvSpPr txBox="1"/>
            <p:nvPr/>
          </p:nvSpPr>
          <p:spPr>
            <a:xfrm>
              <a:off x="4036530" y="2736678"/>
              <a:ext cx="391454" cy="369332"/>
            </a:xfrm>
            <a:prstGeom prst="rect">
              <a:avLst/>
            </a:prstGeom>
            <a:noFill/>
          </p:spPr>
          <p:txBody>
            <a:bodyPr wrap="square" rtlCol="0">
              <a:spAutoFit/>
            </a:bodyPr>
            <a:lstStyle/>
            <a:p>
              <a:r>
                <a:rPr lang="de-DE" dirty="0"/>
                <a:t>k</a:t>
              </a:r>
              <a:r>
                <a:rPr lang="de-DE" baseline="-25000" dirty="0"/>
                <a:t>2</a:t>
              </a:r>
            </a:p>
          </p:txBody>
        </p:sp>
      </p:grpSp>
      <p:grpSp>
        <p:nvGrpSpPr>
          <p:cNvPr id="143" name="Gruppieren 142">
            <a:extLst>
              <a:ext uri="{FF2B5EF4-FFF2-40B4-BE49-F238E27FC236}">
                <a16:creationId xmlns:a16="http://schemas.microsoft.com/office/drawing/2014/main" id="{1A6102F1-1967-1C41-B076-4C8FD6F3FD10}"/>
              </a:ext>
            </a:extLst>
          </p:cNvPr>
          <p:cNvGrpSpPr/>
          <p:nvPr/>
        </p:nvGrpSpPr>
        <p:grpSpPr>
          <a:xfrm>
            <a:off x="4076370" y="2880965"/>
            <a:ext cx="432048" cy="432048"/>
            <a:chOff x="3995936" y="3501008"/>
            <a:chExt cx="432048" cy="432048"/>
          </a:xfrm>
        </p:grpSpPr>
        <p:sp>
          <p:nvSpPr>
            <p:cNvPr id="144" name="Oval 143">
              <a:extLst>
                <a:ext uri="{FF2B5EF4-FFF2-40B4-BE49-F238E27FC236}">
                  <a16:creationId xmlns:a16="http://schemas.microsoft.com/office/drawing/2014/main" id="{AA7185C6-6DC9-9F4E-BDDD-01F87E9405C7}"/>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5" name="Textfeld 144">
              <a:extLst>
                <a:ext uri="{FF2B5EF4-FFF2-40B4-BE49-F238E27FC236}">
                  <a16:creationId xmlns:a16="http://schemas.microsoft.com/office/drawing/2014/main" id="{5125D176-F1EB-5D47-8A36-B8E9307FCD83}"/>
                </a:ext>
              </a:extLst>
            </p:cNvPr>
            <p:cNvSpPr txBox="1"/>
            <p:nvPr/>
          </p:nvSpPr>
          <p:spPr>
            <a:xfrm>
              <a:off x="4036530" y="3516927"/>
              <a:ext cx="391454" cy="369332"/>
            </a:xfrm>
            <a:prstGeom prst="rect">
              <a:avLst/>
            </a:prstGeom>
            <a:noFill/>
          </p:spPr>
          <p:txBody>
            <a:bodyPr wrap="square" rtlCol="0">
              <a:spAutoFit/>
            </a:bodyPr>
            <a:lstStyle/>
            <a:p>
              <a:r>
                <a:rPr lang="de-DE" dirty="0"/>
                <a:t>k</a:t>
              </a:r>
              <a:r>
                <a:rPr lang="de-DE" baseline="-25000" dirty="0"/>
                <a:t>3</a:t>
              </a:r>
            </a:p>
          </p:txBody>
        </p:sp>
      </p:grpSp>
      <p:grpSp>
        <p:nvGrpSpPr>
          <p:cNvPr id="146" name="Gruppieren 145">
            <a:extLst>
              <a:ext uri="{FF2B5EF4-FFF2-40B4-BE49-F238E27FC236}">
                <a16:creationId xmlns:a16="http://schemas.microsoft.com/office/drawing/2014/main" id="{B6540798-1155-B34B-9705-F930264DD40B}"/>
              </a:ext>
            </a:extLst>
          </p:cNvPr>
          <p:cNvGrpSpPr/>
          <p:nvPr/>
        </p:nvGrpSpPr>
        <p:grpSpPr>
          <a:xfrm>
            <a:off x="4079110" y="3455069"/>
            <a:ext cx="439728" cy="432048"/>
            <a:chOff x="3995936" y="4293096"/>
            <a:chExt cx="439728" cy="432048"/>
          </a:xfrm>
        </p:grpSpPr>
        <p:sp>
          <p:nvSpPr>
            <p:cNvPr id="147" name="Oval 146">
              <a:extLst>
                <a:ext uri="{FF2B5EF4-FFF2-40B4-BE49-F238E27FC236}">
                  <a16:creationId xmlns:a16="http://schemas.microsoft.com/office/drawing/2014/main" id="{EA372E23-E0BB-E646-BF42-8FA726D9F1E9}"/>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9" name="Textfeld 148">
              <a:extLst>
                <a:ext uri="{FF2B5EF4-FFF2-40B4-BE49-F238E27FC236}">
                  <a16:creationId xmlns:a16="http://schemas.microsoft.com/office/drawing/2014/main" id="{3A588BCE-4A66-8542-9A2D-9BAB8929F682}"/>
                </a:ext>
              </a:extLst>
            </p:cNvPr>
            <p:cNvSpPr txBox="1"/>
            <p:nvPr/>
          </p:nvSpPr>
          <p:spPr>
            <a:xfrm>
              <a:off x="4044210" y="4309015"/>
              <a:ext cx="391454" cy="369332"/>
            </a:xfrm>
            <a:prstGeom prst="rect">
              <a:avLst/>
            </a:prstGeom>
            <a:noFill/>
          </p:spPr>
          <p:txBody>
            <a:bodyPr wrap="square" rtlCol="0">
              <a:spAutoFit/>
            </a:bodyPr>
            <a:lstStyle/>
            <a:p>
              <a:r>
                <a:rPr lang="de-DE" dirty="0"/>
                <a:t>k</a:t>
              </a:r>
              <a:r>
                <a:rPr lang="de-DE" baseline="-25000" dirty="0"/>
                <a:t>4</a:t>
              </a:r>
            </a:p>
          </p:txBody>
        </p:sp>
      </p:grpSp>
      <p:grpSp>
        <p:nvGrpSpPr>
          <p:cNvPr id="150" name="Gruppieren 149">
            <a:extLst>
              <a:ext uri="{FF2B5EF4-FFF2-40B4-BE49-F238E27FC236}">
                <a16:creationId xmlns:a16="http://schemas.microsoft.com/office/drawing/2014/main" id="{A4E58942-8481-0143-AD91-C92B082A1929}"/>
              </a:ext>
            </a:extLst>
          </p:cNvPr>
          <p:cNvGrpSpPr/>
          <p:nvPr/>
        </p:nvGrpSpPr>
        <p:grpSpPr>
          <a:xfrm>
            <a:off x="4105006" y="4052878"/>
            <a:ext cx="436210" cy="432048"/>
            <a:chOff x="3995936" y="5085184"/>
            <a:chExt cx="436210" cy="432048"/>
          </a:xfrm>
        </p:grpSpPr>
        <p:sp>
          <p:nvSpPr>
            <p:cNvPr id="161" name="Oval 160">
              <a:extLst>
                <a:ext uri="{FF2B5EF4-FFF2-40B4-BE49-F238E27FC236}">
                  <a16:creationId xmlns:a16="http://schemas.microsoft.com/office/drawing/2014/main" id="{75BB94FB-F3A0-064D-84D8-C98A3A5C9F94}"/>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2" name="Textfeld 161">
              <a:extLst>
                <a:ext uri="{FF2B5EF4-FFF2-40B4-BE49-F238E27FC236}">
                  <a16:creationId xmlns:a16="http://schemas.microsoft.com/office/drawing/2014/main" id="{D5BED36C-F381-AA43-9474-649A3F2509F5}"/>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5</a:t>
              </a:r>
            </a:p>
          </p:txBody>
        </p:sp>
      </p:grpSp>
      <p:sp>
        <p:nvSpPr>
          <p:cNvPr id="33" name="Textfeld 32">
            <a:extLst>
              <a:ext uri="{FF2B5EF4-FFF2-40B4-BE49-F238E27FC236}">
                <a16:creationId xmlns:a16="http://schemas.microsoft.com/office/drawing/2014/main" id="{E2E04EA9-CF94-9A4A-AB4A-6E4009CA69A4}"/>
              </a:ext>
            </a:extLst>
          </p:cNvPr>
          <p:cNvSpPr txBox="1"/>
          <p:nvPr/>
        </p:nvSpPr>
        <p:spPr>
          <a:xfrm>
            <a:off x="4862945" y="3034145"/>
            <a:ext cx="328936" cy="369332"/>
          </a:xfrm>
          <a:prstGeom prst="rect">
            <a:avLst/>
          </a:prstGeom>
          <a:noFill/>
        </p:spPr>
        <p:txBody>
          <a:bodyPr wrap="none" rtlCol="0">
            <a:spAutoFit/>
          </a:bodyPr>
          <a:lstStyle/>
          <a:p>
            <a:r>
              <a:rPr lang="de-DE" dirty="0"/>
              <a:t>...</a:t>
            </a:r>
          </a:p>
        </p:txBody>
      </p:sp>
      <p:cxnSp>
        <p:nvCxnSpPr>
          <p:cNvPr id="189" name="Gerade Verbindung mit Pfeil 188">
            <a:extLst>
              <a:ext uri="{FF2B5EF4-FFF2-40B4-BE49-F238E27FC236}">
                <a16:creationId xmlns:a16="http://schemas.microsoft.com/office/drawing/2014/main" id="{FBA8B783-32B0-734E-8FB2-473433C92D4B}"/>
              </a:ext>
            </a:extLst>
          </p:cNvPr>
          <p:cNvCxnSpPr>
            <a:cxnSpLocks/>
            <a:stCxn id="211" idx="6"/>
            <a:endCxn id="202" idx="2"/>
          </p:cNvCxnSpPr>
          <p:nvPr/>
        </p:nvCxnSpPr>
        <p:spPr>
          <a:xfrm>
            <a:off x="6016000" y="2549954"/>
            <a:ext cx="1364312" cy="19517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0" name="Gerade Verbindung mit Pfeil 189">
            <a:extLst>
              <a:ext uri="{FF2B5EF4-FFF2-40B4-BE49-F238E27FC236}">
                <a16:creationId xmlns:a16="http://schemas.microsoft.com/office/drawing/2014/main" id="{55F3371D-848A-D44A-BA14-8D2D4A36951B}"/>
              </a:ext>
            </a:extLst>
          </p:cNvPr>
          <p:cNvCxnSpPr>
            <a:cxnSpLocks/>
            <a:stCxn id="211" idx="6"/>
            <a:endCxn id="205" idx="2"/>
          </p:cNvCxnSpPr>
          <p:nvPr/>
        </p:nvCxnSpPr>
        <p:spPr>
          <a:xfrm>
            <a:off x="6016000" y="2549954"/>
            <a:ext cx="1391486" cy="98726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1" name="Gerade Verbindung mit Pfeil 190">
            <a:extLst>
              <a:ext uri="{FF2B5EF4-FFF2-40B4-BE49-F238E27FC236}">
                <a16:creationId xmlns:a16="http://schemas.microsoft.com/office/drawing/2014/main" id="{7DA88F98-066E-7444-BA81-A89C0FE1E166}"/>
              </a:ext>
            </a:extLst>
          </p:cNvPr>
          <p:cNvCxnSpPr>
            <a:cxnSpLocks/>
            <a:stCxn id="214" idx="6"/>
            <a:endCxn id="202" idx="2"/>
          </p:cNvCxnSpPr>
          <p:nvPr/>
        </p:nvCxnSpPr>
        <p:spPr>
          <a:xfrm flipV="1">
            <a:off x="6016000" y="2745130"/>
            <a:ext cx="1364312" cy="36004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Gerade Verbindung mit Pfeil 191">
            <a:extLst>
              <a:ext uri="{FF2B5EF4-FFF2-40B4-BE49-F238E27FC236}">
                <a16:creationId xmlns:a16="http://schemas.microsoft.com/office/drawing/2014/main" id="{B98D609B-A612-7F4C-942C-207A63D782ED}"/>
              </a:ext>
            </a:extLst>
          </p:cNvPr>
          <p:cNvCxnSpPr>
            <a:cxnSpLocks/>
            <a:stCxn id="214" idx="6"/>
            <a:endCxn id="205" idx="2"/>
          </p:cNvCxnSpPr>
          <p:nvPr/>
        </p:nvCxnSpPr>
        <p:spPr>
          <a:xfrm>
            <a:off x="6016000" y="3105170"/>
            <a:ext cx="1391486" cy="4320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Gerade Verbindung mit Pfeil 192">
            <a:extLst>
              <a:ext uri="{FF2B5EF4-FFF2-40B4-BE49-F238E27FC236}">
                <a16:creationId xmlns:a16="http://schemas.microsoft.com/office/drawing/2014/main" id="{A5F83BCF-B385-A543-891F-49323872D5E1}"/>
              </a:ext>
            </a:extLst>
          </p:cNvPr>
          <p:cNvCxnSpPr>
            <a:cxnSpLocks/>
            <a:stCxn id="217" idx="6"/>
            <a:endCxn id="202" idx="2"/>
          </p:cNvCxnSpPr>
          <p:nvPr/>
        </p:nvCxnSpPr>
        <p:spPr>
          <a:xfrm flipV="1">
            <a:off x="6018740" y="2745130"/>
            <a:ext cx="1361572" cy="93414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4" name="Gerade Verbindung mit Pfeil 193">
            <a:extLst>
              <a:ext uri="{FF2B5EF4-FFF2-40B4-BE49-F238E27FC236}">
                <a16:creationId xmlns:a16="http://schemas.microsoft.com/office/drawing/2014/main" id="{609D2CAD-B964-E842-9C8B-006F722B506B}"/>
              </a:ext>
            </a:extLst>
          </p:cNvPr>
          <p:cNvCxnSpPr>
            <a:cxnSpLocks/>
            <a:stCxn id="217" idx="6"/>
            <a:endCxn id="205" idx="2"/>
          </p:cNvCxnSpPr>
          <p:nvPr/>
        </p:nvCxnSpPr>
        <p:spPr>
          <a:xfrm flipV="1">
            <a:off x="6018740" y="3537218"/>
            <a:ext cx="1388746" cy="1420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Gerade Verbindung mit Pfeil 194">
            <a:extLst>
              <a:ext uri="{FF2B5EF4-FFF2-40B4-BE49-F238E27FC236}">
                <a16:creationId xmlns:a16="http://schemas.microsoft.com/office/drawing/2014/main" id="{98EBF679-742D-5D4A-A482-29AAEB3E10E4}"/>
              </a:ext>
            </a:extLst>
          </p:cNvPr>
          <p:cNvCxnSpPr>
            <a:cxnSpLocks/>
            <a:stCxn id="220" idx="6"/>
            <a:endCxn id="205" idx="2"/>
          </p:cNvCxnSpPr>
          <p:nvPr/>
        </p:nvCxnSpPr>
        <p:spPr>
          <a:xfrm flipV="1">
            <a:off x="6044636" y="3537218"/>
            <a:ext cx="1362850" cy="7398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6" name="Gerade Verbindung mit Pfeil 195">
            <a:extLst>
              <a:ext uri="{FF2B5EF4-FFF2-40B4-BE49-F238E27FC236}">
                <a16:creationId xmlns:a16="http://schemas.microsoft.com/office/drawing/2014/main" id="{302FADC6-2A0E-1E45-A7B0-7899E58AE220}"/>
              </a:ext>
            </a:extLst>
          </p:cNvPr>
          <p:cNvCxnSpPr>
            <a:cxnSpLocks/>
            <a:stCxn id="220" idx="6"/>
            <a:endCxn id="202" idx="2"/>
          </p:cNvCxnSpPr>
          <p:nvPr/>
        </p:nvCxnSpPr>
        <p:spPr>
          <a:xfrm flipV="1">
            <a:off x="6044636" y="2745130"/>
            <a:ext cx="1335676" cy="15319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7" name="Textfeld 196">
            <a:extLst>
              <a:ext uri="{FF2B5EF4-FFF2-40B4-BE49-F238E27FC236}">
                <a16:creationId xmlns:a16="http://schemas.microsoft.com/office/drawing/2014/main" id="{A877027F-62F0-5240-89AC-AC3ED8116167}"/>
              </a:ext>
            </a:extLst>
          </p:cNvPr>
          <p:cNvSpPr txBox="1"/>
          <p:nvPr/>
        </p:nvSpPr>
        <p:spPr>
          <a:xfrm>
            <a:off x="5714573" y="5048030"/>
            <a:ext cx="317716" cy="369332"/>
          </a:xfrm>
          <a:prstGeom prst="rect">
            <a:avLst/>
          </a:prstGeom>
          <a:noFill/>
        </p:spPr>
        <p:txBody>
          <a:bodyPr wrap="square" rtlCol="0">
            <a:spAutoFit/>
          </a:bodyPr>
          <a:lstStyle/>
          <a:p>
            <a:r>
              <a:rPr lang="de-DE" b="1" dirty="0"/>
              <a:t>l</a:t>
            </a:r>
          </a:p>
        </p:txBody>
      </p:sp>
      <p:cxnSp>
        <p:nvCxnSpPr>
          <p:cNvPr id="198" name="Gerade Verbindung mit Pfeil 197">
            <a:extLst>
              <a:ext uri="{FF2B5EF4-FFF2-40B4-BE49-F238E27FC236}">
                <a16:creationId xmlns:a16="http://schemas.microsoft.com/office/drawing/2014/main" id="{9AB73FB1-2DFF-584E-81A9-297124952825}"/>
              </a:ext>
            </a:extLst>
          </p:cNvPr>
          <p:cNvCxnSpPr>
            <a:cxnSpLocks/>
            <a:stCxn id="208" idx="6"/>
            <a:endCxn id="202" idx="2"/>
          </p:cNvCxnSpPr>
          <p:nvPr/>
        </p:nvCxnSpPr>
        <p:spPr>
          <a:xfrm>
            <a:off x="6012160" y="1988840"/>
            <a:ext cx="1368152" cy="7562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9" name="Gerade Verbindung mit Pfeil 198">
            <a:extLst>
              <a:ext uri="{FF2B5EF4-FFF2-40B4-BE49-F238E27FC236}">
                <a16:creationId xmlns:a16="http://schemas.microsoft.com/office/drawing/2014/main" id="{E44C42C8-E848-5940-9E40-B9370C3C7D21}"/>
              </a:ext>
            </a:extLst>
          </p:cNvPr>
          <p:cNvCxnSpPr>
            <a:cxnSpLocks/>
            <a:stCxn id="208" idx="6"/>
            <a:endCxn id="205" idx="2"/>
          </p:cNvCxnSpPr>
          <p:nvPr/>
        </p:nvCxnSpPr>
        <p:spPr>
          <a:xfrm>
            <a:off x="6012160" y="1988840"/>
            <a:ext cx="1395326" cy="15483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0" name="Textfeld 199">
            <a:extLst>
              <a:ext uri="{FF2B5EF4-FFF2-40B4-BE49-F238E27FC236}">
                <a16:creationId xmlns:a16="http://schemas.microsoft.com/office/drawing/2014/main" id="{1075973F-324F-AB4D-8AAA-32161099CF87}"/>
              </a:ext>
            </a:extLst>
          </p:cNvPr>
          <p:cNvSpPr txBox="1"/>
          <p:nvPr/>
        </p:nvSpPr>
        <p:spPr>
          <a:xfrm>
            <a:off x="6804248" y="1871742"/>
            <a:ext cx="591829" cy="369332"/>
          </a:xfrm>
          <a:prstGeom prst="rect">
            <a:avLst/>
          </a:prstGeom>
          <a:noFill/>
        </p:spPr>
        <p:txBody>
          <a:bodyPr wrap="square" rtlCol="0">
            <a:spAutoFit/>
          </a:bodyPr>
          <a:lstStyle/>
          <a:p>
            <a:r>
              <a:rPr lang="de-DE" dirty="0" err="1"/>
              <a:t>w</a:t>
            </a:r>
            <a:r>
              <a:rPr lang="de-DE" baseline="30000" dirty="0"/>
              <a:t>(2)</a:t>
            </a:r>
            <a:r>
              <a:rPr lang="de-DE" baseline="-25000" dirty="0" err="1"/>
              <a:t>ij</a:t>
            </a:r>
            <a:endParaRPr lang="de-DE" baseline="-25000" dirty="0"/>
          </a:p>
        </p:txBody>
      </p:sp>
      <p:grpSp>
        <p:nvGrpSpPr>
          <p:cNvPr id="201" name="Gruppieren 200">
            <a:extLst>
              <a:ext uri="{FF2B5EF4-FFF2-40B4-BE49-F238E27FC236}">
                <a16:creationId xmlns:a16="http://schemas.microsoft.com/office/drawing/2014/main" id="{858CE01B-4B22-4141-A28A-FEC262B400A6}"/>
              </a:ext>
            </a:extLst>
          </p:cNvPr>
          <p:cNvGrpSpPr/>
          <p:nvPr/>
        </p:nvGrpSpPr>
        <p:grpSpPr>
          <a:xfrm>
            <a:off x="7380312" y="2529106"/>
            <a:ext cx="438970" cy="432048"/>
            <a:chOff x="6561050" y="3140968"/>
            <a:chExt cx="438970" cy="432048"/>
          </a:xfrm>
        </p:grpSpPr>
        <p:sp>
          <p:nvSpPr>
            <p:cNvPr id="202" name="Oval 201">
              <a:extLst>
                <a:ext uri="{FF2B5EF4-FFF2-40B4-BE49-F238E27FC236}">
                  <a16:creationId xmlns:a16="http://schemas.microsoft.com/office/drawing/2014/main" id="{0D0577A3-6AE4-D54E-8DA8-A2E72103203A}"/>
                </a:ext>
              </a:extLst>
            </p:cNvPr>
            <p:cNvSpPr/>
            <p:nvPr/>
          </p:nvSpPr>
          <p:spPr>
            <a:xfrm>
              <a:off x="6561050" y="3140968"/>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3" name="Textfeld 202">
              <a:extLst>
                <a:ext uri="{FF2B5EF4-FFF2-40B4-BE49-F238E27FC236}">
                  <a16:creationId xmlns:a16="http://schemas.microsoft.com/office/drawing/2014/main" id="{B0EBC26F-C29C-E242-921A-2F7F0863A2C7}"/>
                </a:ext>
              </a:extLst>
            </p:cNvPr>
            <p:cNvSpPr txBox="1"/>
            <p:nvPr/>
          </p:nvSpPr>
          <p:spPr>
            <a:xfrm>
              <a:off x="6610170" y="3147595"/>
              <a:ext cx="389850" cy="369332"/>
            </a:xfrm>
            <a:prstGeom prst="rect">
              <a:avLst/>
            </a:prstGeom>
            <a:noFill/>
          </p:spPr>
          <p:txBody>
            <a:bodyPr wrap="square" rtlCol="0">
              <a:spAutoFit/>
            </a:bodyPr>
            <a:lstStyle/>
            <a:p>
              <a:r>
                <a:rPr lang="de-DE" dirty="0"/>
                <a:t>o</a:t>
              </a:r>
              <a:r>
                <a:rPr lang="de-DE" baseline="-25000" dirty="0"/>
                <a:t>1</a:t>
              </a:r>
            </a:p>
          </p:txBody>
        </p:sp>
      </p:grpSp>
      <p:grpSp>
        <p:nvGrpSpPr>
          <p:cNvPr id="204" name="Gruppieren 203">
            <a:extLst>
              <a:ext uri="{FF2B5EF4-FFF2-40B4-BE49-F238E27FC236}">
                <a16:creationId xmlns:a16="http://schemas.microsoft.com/office/drawing/2014/main" id="{4AFD0469-6673-1C4A-BB46-04E2DE4E44B3}"/>
              </a:ext>
            </a:extLst>
          </p:cNvPr>
          <p:cNvGrpSpPr/>
          <p:nvPr/>
        </p:nvGrpSpPr>
        <p:grpSpPr>
          <a:xfrm>
            <a:off x="7407486" y="3321194"/>
            <a:ext cx="432048" cy="432048"/>
            <a:chOff x="6588224" y="3933056"/>
            <a:chExt cx="432048" cy="432048"/>
          </a:xfrm>
        </p:grpSpPr>
        <p:sp>
          <p:nvSpPr>
            <p:cNvPr id="205" name="Oval 204">
              <a:extLst>
                <a:ext uri="{FF2B5EF4-FFF2-40B4-BE49-F238E27FC236}">
                  <a16:creationId xmlns:a16="http://schemas.microsoft.com/office/drawing/2014/main" id="{DC74B7BC-3EDF-4F4C-A86F-5051EB549CCF}"/>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6" name="Textfeld 205">
              <a:extLst>
                <a:ext uri="{FF2B5EF4-FFF2-40B4-BE49-F238E27FC236}">
                  <a16:creationId xmlns:a16="http://schemas.microsoft.com/office/drawing/2014/main" id="{D68A1FF4-F664-DC4D-ADDA-645AA564CB87}"/>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207" name="Gruppieren 206">
            <a:extLst>
              <a:ext uri="{FF2B5EF4-FFF2-40B4-BE49-F238E27FC236}">
                <a16:creationId xmlns:a16="http://schemas.microsoft.com/office/drawing/2014/main" id="{992BDE0A-B167-8942-A496-BA071D68612F}"/>
              </a:ext>
            </a:extLst>
          </p:cNvPr>
          <p:cNvGrpSpPr/>
          <p:nvPr/>
        </p:nvGrpSpPr>
        <p:grpSpPr>
          <a:xfrm>
            <a:off x="5580112" y="1772816"/>
            <a:ext cx="439728" cy="432048"/>
            <a:chOff x="3995936" y="1896189"/>
            <a:chExt cx="439728" cy="432048"/>
          </a:xfrm>
        </p:grpSpPr>
        <p:sp>
          <p:nvSpPr>
            <p:cNvPr id="208" name="Oval 207">
              <a:extLst>
                <a:ext uri="{FF2B5EF4-FFF2-40B4-BE49-F238E27FC236}">
                  <a16:creationId xmlns:a16="http://schemas.microsoft.com/office/drawing/2014/main" id="{4AC9F7D5-31D2-7F40-A2DB-B6DC382697E0}"/>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9" name="Textfeld 208">
              <a:extLst>
                <a:ext uri="{FF2B5EF4-FFF2-40B4-BE49-F238E27FC236}">
                  <a16:creationId xmlns:a16="http://schemas.microsoft.com/office/drawing/2014/main" id="{65534561-A11B-8241-8AFF-1962BA91307A}"/>
                </a:ext>
              </a:extLst>
            </p:cNvPr>
            <p:cNvSpPr txBox="1"/>
            <p:nvPr/>
          </p:nvSpPr>
          <p:spPr>
            <a:xfrm>
              <a:off x="4044210" y="1916832"/>
              <a:ext cx="391454" cy="369332"/>
            </a:xfrm>
            <a:prstGeom prst="rect">
              <a:avLst/>
            </a:prstGeom>
            <a:noFill/>
          </p:spPr>
          <p:txBody>
            <a:bodyPr wrap="square" rtlCol="0">
              <a:spAutoFit/>
            </a:bodyPr>
            <a:lstStyle/>
            <a:p>
              <a:r>
                <a:rPr lang="de-DE" dirty="0"/>
                <a:t>l</a:t>
              </a:r>
              <a:r>
                <a:rPr lang="de-DE" baseline="-25000" dirty="0"/>
                <a:t>1</a:t>
              </a:r>
            </a:p>
          </p:txBody>
        </p:sp>
      </p:grpSp>
      <p:grpSp>
        <p:nvGrpSpPr>
          <p:cNvPr id="210" name="Gruppieren 209">
            <a:extLst>
              <a:ext uri="{FF2B5EF4-FFF2-40B4-BE49-F238E27FC236}">
                <a16:creationId xmlns:a16="http://schemas.microsoft.com/office/drawing/2014/main" id="{CD30CF74-6C5B-674F-9AA9-D73ADDAA94ED}"/>
              </a:ext>
            </a:extLst>
          </p:cNvPr>
          <p:cNvGrpSpPr/>
          <p:nvPr/>
        </p:nvGrpSpPr>
        <p:grpSpPr>
          <a:xfrm>
            <a:off x="5583952" y="2333930"/>
            <a:ext cx="432048" cy="432048"/>
            <a:chOff x="3995936" y="2708920"/>
            <a:chExt cx="432048" cy="432048"/>
          </a:xfrm>
        </p:grpSpPr>
        <p:sp>
          <p:nvSpPr>
            <p:cNvPr id="211" name="Oval 210">
              <a:extLst>
                <a:ext uri="{FF2B5EF4-FFF2-40B4-BE49-F238E27FC236}">
                  <a16:creationId xmlns:a16="http://schemas.microsoft.com/office/drawing/2014/main" id="{B9DA37F8-8437-0040-B2D9-47632F55A08E}"/>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2" name="Textfeld 211">
              <a:extLst>
                <a:ext uri="{FF2B5EF4-FFF2-40B4-BE49-F238E27FC236}">
                  <a16:creationId xmlns:a16="http://schemas.microsoft.com/office/drawing/2014/main" id="{2A3A0A94-E356-3348-9A05-E2789DECCE89}"/>
                </a:ext>
              </a:extLst>
            </p:cNvPr>
            <p:cNvSpPr txBox="1"/>
            <p:nvPr/>
          </p:nvSpPr>
          <p:spPr>
            <a:xfrm>
              <a:off x="4036530" y="2736678"/>
              <a:ext cx="391454" cy="369332"/>
            </a:xfrm>
            <a:prstGeom prst="rect">
              <a:avLst/>
            </a:prstGeom>
            <a:noFill/>
          </p:spPr>
          <p:txBody>
            <a:bodyPr wrap="square" rtlCol="0">
              <a:spAutoFit/>
            </a:bodyPr>
            <a:lstStyle/>
            <a:p>
              <a:r>
                <a:rPr lang="de-DE" dirty="0"/>
                <a:t>l</a:t>
              </a:r>
              <a:r>
                <a:rPr lang="de-DE" baseline="-25000" dirty="0"/>
                <a:t>2</a:t>
              </a:r>
            </a:p>
          </p:txBody>
        </p:sp>
      </p:grpSp>
      <p:grpSp>
        <p:nvGrpSpPr>
          <p:cNvPr id="213" name="Gruppieren 212">
            <a:extLst>
              <a:ext uri="{FF2B5EF4-FFF2-40B4-BE49-F238E27FC236}">
                <a16:creationId xmlns:a16="http://schemas.microsoft.com/office/drawing/2014/main" id="{FF252BF6-3ECA-8C4A-AC6F-8290429BC66D}"/>
              </a:ext>
            </a:extLst>
          </p:cNvPr>
          <p:cNvGrpSpPr/>
          <p:nvPr/>
        </p:nvGrpSpPr>
        <p:grpSpPr>
          <a:xfrm>
            <a:off x="5583952" y="2889146"/>
            <a:ext cx="432048" cy="432048"/>
            <a:chOff x="3995936" y="3501008"/>
            <a:chExt cx="432048" cy="432048"/>
          </a:xfrm>
        </p:grpSpPr>
        <p:sp>
          <p:nvSpPr>
            <p:cNvPr id="214" name="Oval 213">
              <a:extLst>
                <a:ext uri="{FF2B5EF4-FFF2-40B4-BE49-F238E27FC236}">
                  <a16:creationId xmlns:a16="http://schemas.microsoft.com/office/drawing/2014/main" id="{12CAEE01-70CA-0846-85CE-3983407383D9}"/>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5" name="Textfeld 214">
              <a:extLst>
                <a:ext uri="{FF2B5EF4-FFF2-40B4-BE49-F238E27FC236}">
                  <a16:creationId xmlns:a16="http://schemas.microsoft.com/office/drawing/2014/main" id="{8F0C89F1-6297-4049-832C-51FA25CC1BD1}"/>
                </a:ext>
              </a:extLst>
            </p:cNvPr>
            <p:cNvSpPr txBox="1"/>
            <p:nvPr/>
          </p:nvSpPr>
          <p:spPr>
            <a:xfrm>
              <a:off x="4036530" y="3516927"/>
              <a:ext cx="391454" cy="369332"/>
            </a:xfrm>
            <a:prstGeom prst="rect">
              <a:avLst/>
            </a:prstGeom>
            <a:noFill/>
          </p:spPr>
          <p:txBody>
            <a:bodyPr wrap="square" rtlCol="0">
              <a:spAutoFit/>
            </a:bodyPr>
            <a:lstStyle/>
            <a:p>
              <a:r>
                <a:rPr lang="de-DE" dirty="0"/>
                <a:t>l</a:t>
              </a:r>
              <a:r>
                <a:rPr lang="de-DE" baseline="-25000" dirty="0"/>
                <a:t>3</a:t>
              </a:r>
            </a:p>
          </p:txBody>
        </p:sp>
      </p:grpSp>
      <p:grpSp>
        <p:nvGrpSpPr>
          <p:cNvPr id="216" name="Gruppieren 215">
            <a:extLst>
              <a:ext uri="{FF2B5EF4-FFF2-40B4-BE49-F238E27FC236}">
                <a16:creationId xmlns:a16="http://schemas.microsoft.com/office/drawing/2014/main" id="{A06155C5-8F49-154B-AC27-D4B38EB0F44D}"/>
              </a:ext>
            </a:extLst>
          </p:cNvPr>
          <p:cNvGrpSpPr/>
          <p:nvPr/>
        </p:nvGrpSpPr>
        <p:grpSpPr>
          <a:xfrm>
            <a:off x="5586692" y="3463250"/>
            <a:ext cx="439728" cy="432048"/>
            <a:chOff x="3995936" y="4293096"/>
            <a:chExt cx="439728" cy="432048"/>
          </a:xfrm>
        </p:grpSpPr>
        <p:sp>
          <p:nvSpPr>
            <p:cNvPr id="217" name="Oval 216">
              <a:extLst>
                <a:ext uri="{FF2B5EF4-FFF2-40B4-BE49-F238E27FC236}">
                  <a16:creationId xmlns:a16="http://schemas.microsoft.com/office/drawing/2014/main" id="{F4A09791-EA19-B948-AAA0-08C1BB541A9F}"/>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8" name="Textfeld 217">
              <a:extLst>
                <a:ext uri="{FF2B5EF4-FFF2-40B4-BE49-F238E27FC236}">
                  <a16:creationId xmlns:a16="http://schemas.microsoft.com/office/drawing/2014/main" id="{43B3A236-ECD0-E545-AF45-60A7951AE746}"/>
                </a:ext>
              </a:extLst>
            </p:cNvPr>
            <p:cNvSpPr txBox="1"/>
            <p:nvPr/>
          </p:nvSpPr>
          <p:spPr>
            <a:xfrm>
              <a:off x="4044210" y="4309015"/>
              <a:ext cx="391454" cy="369332"/>
            </a:xfrm>
            <a:prstGeom prst="rect">
              <a:avLst/>
            </a:prstGeom>
            <a:noFill/>
          </p:spPr>
          <p:txBody>
            <a:bodyPr wrap="square" rtlCol="0">
              <a:spAutoFit/>
            </a:bodyPr>
            <a:lstStyle/>
            <a:p>
              <a:r>
                <a:rPr lang="de-DE" dirty="0"/>
                <a:t>l</a:t>
              </a:r>
              <a:r>
                <a:rPr lang="de-DE" baseline="-25000" dirty="0"/>
                <a:t>4</a:t>
              </a:r>
            </a:p>
          </p:txBody>
        </p:sp>
      </p:grpSp>
      <p:grpSp>
        <p:nvGrpSpPr>
          <p:cNvPr id="219" name="Gruppieren 218">
            <a:extLst>
              <a:ext uri="{FF2B5EF4-FFF2-40B4-BE49-F238E27FC236}">
                <a16:creationId xmlns:a16="http://schemas.microsoft.com/office/drawing/2014/main" id="{B2EE729E-B8D4-4441-9669-F91CD9E7109D}"/>
              </a:ext>
            </a:extLst>
          </p:cNvPr>
          <p:cNvGrpSpPr/>
          <p:nvPr/>
        </p:nvGrpSpPr>
        <p:grpSpPr>
          <a:xfrm>
            <a:off x="5612588" y="4061059"/>
            <a:ext cx="436210" cy="432048"/>
            <a:chOff x="3995936" y="5085184"/>
            <a:chExt cx="436210" cy="432048"/>
          </a:xfrm>
        </p:grpSpPr>
        <p:sp>
          <p:nvSpPr>
            <p:cNvPr id="220" name="Oval 219">
              <a:extLst>
                <a:ext uri="{FF2B5EF4-FFF2-40B4-BE49-F238E27FC236}">
                  <a16:creationId xmlns:a16="http://schemas.microsoft.com/office/drawing/2014/main" id="{3F5C3B4C-22A7-154C-86CC-B9B9769EF707}"/>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1" name="Textfeld 220">
              <a:extLst>
                <a:ext uri="{FF2B5EF4-FFF2-40B4-BE49-F238E27FC236}">
                  <a16:creationId xmlns:a16="http://schemas.microsoft.com/office/drawing/2014/main" id="{EA7279FA-546E-F846-818C-97A5769C4E35}"/>
                </a:ext>
              </a:extLst>
            </p:cNvPr>
            <p:cNvSpPr txBox="1"/>
            <p:nvPr/>
          </p:nvSpPr>
          <p:spPr>
            <a:xfrm>
              <a:off x="4040692" y="5114452"/>
              <a:ext cx="391454" cy="369332"/>
            </a:xfrm>
            <a:prstGeom prst="rect">
              <a:avLst/>
            </a:prstGeom>
            <a:noFill/>
          </p:spPr>
          <p:txBody>
            <a:bodyPr wrap="square" rtlCol="0">
              <a:spAutoFit/>
            </a:bodyPr>
            <a:lstStyle/>
            <a:p>
              <a:r>
                <a:rPr lang="de-DE" dirty="0"/>
                <a:t>l</a:t>
              </a:r>
              <a:r>
                <a:rPr lang="de-DE" baseline="-25000" dirty="0"/>
                <a:t>5</a:t>
              </a:r>
            </a:p>
          </p:txBody>
        </p:sp>
      </p:grpSp>
      <p:cxnSp>
        <p:nvCxnSpPr>
          <p:cNvPr id="108" name="Gerade Verbindung mit Pfeil 107">
            <a:extLst>
              <a:ext uri="{FF2B5EF4-FFF2-40B4-BE49-F238E27FC236}">
                <a16:creationId xmlns:a16="http://schemas.microsoft.com/office/drawing/2014/main" id="{D8B3FA82-D539-8A4E-8230-A0C9D2A51A9A}"/>
              </a:ext>
            </a:extLst>
          </p:cNvPr>
          <p:cNvCxnSpPr>
            <a:cxnSpLocks/>
            <a:stCxn id="174" idx="3"/>
            <a:endCxn id="138" idx="2"/>
          </p:cNvCxnSpPr>
          <p:nvPr/>
        </p:nvCxnSpPr>
        <p:spPr>
          <a:xfrm>
            <a:off x="3361391" y="1942657"/>
            <a:ext cx="711139" cy="3800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Gerade Verbindung mit Pfeil 111">
            <a:extLst>
              <a:ext uri="{FF2B5EF4-FFF2-40B4-BE49-F238E27FC236}">
                <a16:creationId xmlns:a16="http://schemas.microsoft.com/office/drawing/2014/main" id="{0C943795-1069-1243-8859-DF5FC71A5C5E}"/>
              </a:ext>
            </a:extLst>
          </p:cNvPr>
          <p:cNvCxnSpPr>
            <a:cxnSpLocks/>
            <a:stCxn id="174" idx="3"/>
            <a:endCxn id="142" idx="1"/>
          </p:cNvCxnSpPr>
          <p:nvPr/>
        </p:nvCxnSpPr>
        <p:spPr>
          <a:xfrm>
            <a:off x="3361391" y="1942657"/>
            <a:ext cx="755573" cy="5955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Gerade Verbindung mit Pfeil 114">
            <a:extLst>
              <a:ext uri="{FF2B5EF4-FFF2-40B4-BE49-F238E27FC236}">
                <a16:creationId xmlns:a16="http://schemas.microsoft.com/office/drawing/2014/main" id="{6C85124E-CA58-BE4A-83F5-CC483FC80CA7}"/>
              </a:ext>
            </a:extLst>
          </p:cNvPr>
          <p:cNvCxnSpPr>
            <a:cxnSpLocks/>
            <a:stCxn id="174" idx="3"/>
          </p:cNvCxnSpPr>
          <p:nvPr/>
        </p:nvCxnSpPr>
        <p:spPr>
          <a:xfrm>
            <a:off x="3361391" y="1942657"/>
            <a:ext cx="753599" cy="11030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Gerade Verbindung mit Pfeil 117">
            <a:extLst>
              <a:ext uri="{FF2B5EF4-FFF2-40B4-BE49-F238E27FC236}">
                <a16:creationId xmlns:a16="http://schemas.microsoft.com/office/drawing/2014/main" id="{E1B73583-51AE-7B4C-9E73-824D7660B384}"/>
              </a:ext>
            </a:extLst>
          </p:cNvPr>
          <p:cNvCxnSpPr>
            <a:cxnSpLocks/>
            <a:stCxn id="174" idx="3"/>
            <a:endCxn id="149" idx="1"/>
          </p:cNvCxnSpPr>
          <p:nvPr/>
        </p:nvCxnSpPr>
        <p:spPr>
          <a:xfrm>
            <a:off x="3361391" y="1942657"/>
            <a:ext cx="765993" cy="171299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Gerade Verbindung mit Pfeil 120">
            <a:extLst>
              <a:ext uri="{FF2B5EF4-FFF2-40B4-BE49-F238E27FC236}">
                <a16:creationId xmlns:a16="http://schemas.microsoft.com/office/drawing/2014/main" id="{3EDB5509-44A5-6E46-8524-E6DF2EA7C34E}"/>
              </a:ext>
            </a:extLst>
          </p:cNvPr>
          <p:cNvCxnSpPr>
            <a:cxnSpLocks/>
            <a:stCxn id="174" idx="3"/>
            <a:endCxn id="162" idx="1"/>
          </p:cNvCxnSpPr>
          <p:nvPr/>
        </p:nvCxnSpPr>
        <p:spPr>
          <a:xfrm>
            <a:off x="3361391" y="1942657"/>
            <a:ext cx="788371" cy="232415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Gerade Verbindung mit Pfeil 123">
            <a:extLst>
              <a:ext uri="{FF2B5EF4-FFF2-40B4-BE49-F238E27FC236}">
                <a16:creationId xmlns:a16="http://schemas.microsoft.com/office/drawing/2014/main" id="{B8C92D52-76AB-B94C-95BC-39455F89E5B4}"/>
              </a:ext>
            </a:extLst>
          </p:cNvPr>
          <p:cNvCxnSpPr>
            <a:cxnSpLocks/>
            <a:stCxn id="175" idx="3"/>
            <a:endCxn id="138" idx="2"/>
          </p:cNvCxnSpPr>
          <p:nvPr/>
        </p:nvCxnSpPr>
        <p:spPr>
          <a:xfrm flipV="1">
            <a:off x="3344568" y="1980659"/>
            <a:ext cx="727962" cy="5575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Gerade Verbindung mit Pfeil 124">
            <a:extLst>
              <a:ext uri="{FF2B5EF4-FFF2-40B4-BE49-F238E27FC236}">
                <a16:creationId xmlns:a16="http://schemas.microsoft.com/office/drawing/2014/main" id="{99EE49AE-DB8A-AF42-B6DD-B8EC70A3C47F}"/>
              </a:ext>
            </a:extLst>
          </p:cNvPr>
          <p:cNvCxnSpPr>
            <a:cxnSpLocks/>
            <a:stCxn id="175" idx="3"/>
            <a:endCxn id="141" idx="2"/>
          </p:cNvCxnSpPr>
          <p:nvPr/>
        </p:nvCxnSpPr>
        <p:spPr>
          <a:xfrm>
            <a:off x="3344568" y="2538173"/>
            <a:ext cx="731802" cy="360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Gerade Verbindung mit Pfeil 125">
            <a:extLst>
              <a:ext uri="{FF2B5EF4-FFF2-40B4-BE49-F238E27FC236}">
                <a16:creationId xmlns:a16="http://schemas.microsoft.com/office/drawing/2014/main" id="{CD8AF2DF-1870-104A-9566-7FEF343CD144}"/>
              </a:ext>
            </a:extLst>
          </p:cNvPr>
          <p:cNvCxnSpPr>
            <a:cxnSpLocks/>
            <a:stCxn id="175" idx="3"/>
            <a:endCxn id="144" idx="2"/>
          </p:cNvCxnSpPr>
          <p:nvPr/>
        </p:nvCxnSpPr>
        <p:spPr>
          <a:xfrm>
            <a:off x="3344568" y="2538173"/>
            <a:ext cx="731802" cy="5588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Gerade Verbindung mit Pfeil 126">
            <a:extLst>
              <a:ext uri="{FF2B5EF4-FFF2-40B4-BE49-F238E27FC236}">
                <a16:creationId xmlns:a16="http://schemas.microsoft.com/office/drawing/2014/main" id="{28BF751C-DDE4-B542-9935-4B4F915AFED8}"/>
              </a:ext>
            </a:extLst>
          </p:cNvPr>
          <p:cNvCxnSpPr>
            <a:cxnSpLocks/>
            <a:stCxn id="175" idx="3"/>
            <a:endCxn id="149" idx="1"/>
          </p:cNvCxnSpPr>
          <p:nvPr/>
        </p:nvCxnSpPr>
        <p:spPr>
          <a:xfrm>
            <a:off x="3344568" y="2538173"/>
            <a:ext cx="782816" cy="11174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8" name="Gerade Verbindung mit Pfeil 127">
            <a:extLst>
              <a:ext uri="{FF2B5EF4-FFF2-40B4-BE49-F238E27FC236}">
                <a16:creationId xmlns:a16="http://schemas.microsoft.com/office/drawing/2014/main" id="{2ECD6390-043C-EC44-9EE6-1AC2951D8D6C}"/>
              </a:ext>
            </a:extLst>
          </p:cNvPr>
          <p:cNvCxnSpPr>
            <a:cxnSpLocks/>
            <a:stCxn id="175" idx="3"/>
            <a:endCxn id="162" idx="1"/>
          </p:cNvCxnSpPr>
          <p:nvPr/>
        </p:nvCxnSpPr>
        <p:spPr>
          <a:xfrm>
            <a:off x="3344568" y="2538173"/>
            <a:ext cx="805194" cy="17286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8" name="Gerade Verbindung mit Pfeil 157">
            <a:extLst>
              <a:ext uri="{FF2B5EF4-FFF2-40B4-BE49-F238E27FC236}">
                <a16:creationId xmlns:a16="http://schemas.microsoft.com/office/drawing/2014/main" id="{21E8E420-D25C-1149-B4A7-C583200D4332}"/>
              </a:ext>
            </a:extLst>
          </p:cNvPr>
          <p:cNvCxnSpPr>
            <a:cxnSpLocks/>
            <a:stCxn id="176" idx="3"/>
            <a:endCxn id="138" idx="2"/>
          </p:cNvCxnSpPr>
          <p:nvPr/>
        </p:nvCxnSpPr>
        <p:spPr>
          <a:xfrm flipV="1">
            <a:off x="3344568" y="1980659"/>
            <a:ext cx="727962" cy="110089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Gerade Verbindung mit Pfeil 158">
            <a:extLst>
              <a:ext uri="{FF2B5EF4-FFF2-40B4-BE49-F238E27FC236}">
                <a16:creationId xmlns:a16="http://schemas.microsoft.com/office/drawing/2014/main" id="{F0F062DE-7BAB-8F4A-A788-68FFD59218CD}"/>
              </a:ext>
            </a:extLst>
          </p:cNvPr>
          <p:cNvCxnSpPr>
            <a:cxnSpLocks/>
            <a:stCxn id="176" idx="3"/>
            <a:endCxn id="141" idx="2"/>
          </p:cNvCxnSpPr>
          <p:nvPr/>
        </p:nvCxnSpPr>
        <p:spPr>
          <a:xfrm flipV="1">
            <a:off x="3344568" y="2541773"/>
            <a:ext cx="731802" cy="53977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0" name="Gerade Verbindung mit Pfeil 159">
            <a:extLst>
              <a:ext uri="{FF2B5EF4-FFF2-40B4-BE49-F238E27FC236}">
                <a16:creationId xmlns:a16="http://schemas.microsoft.com/office/drawing/2014/main" id="{356096C0-A975-864F-A56E-C3404B9A2642}"/>
              </a:ext>
            </a:extLst>
          </p:cNvPr>
          <p:cNvCxnSpPr>
            <a:cxnSpLocks/>
            <a:stCxn id="176" idx="3"/>
            <a:endCxn id="144" idx="2"/>
          </p:cNvCxnSpPr>
          <p:nvPr/>
        </p:nvCxnSpPr>
        <p:spPr>
          <a:xfrm>
            <a:off x="3344568" y="3081550"/>
            <a:ext cx="731802" cy="154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3" name="Gerade Verbindung mit Pfeil 162">
            <a:extLst>
              <a:ext uri="{FF2B5EF4-FFF2-40B4-BE49-F238E27FC236}">
                <a16:creationId xmlns:a16="http://schemas.microsoft.com/office/drawing/2014/main" id="{E45AEF62-992F-A341-A4CD-521FE04603D8}"/>
              </a:ext>
            </a:extLst>
          </p:cNvPr>
          <p:cNvCxnSpPr>
            <a:cxnSpLocks/>
            <a:stCxn id="176" idx="3"/>
            <a:endCxn id="149" idx="1"/>
          </p:cNvCxnSpPr>
          <p:nvPr/>
        </p:nvCxnSpPr>
        <p:spPr>
          <a:xfrm>
            <a:off x="3344568" y="3081550"/>
            <a:ext cx="782816" cy="57410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Gerade Verbindung mit Pfeil 163">
            <a:extLst>
              <a:ext uri="{FF2B5EF4-FFF2-40B4-BE49-F238E27FC236}">
                <a16:creationId xmlns:a16="http://schemas.microsoft.com/office/drawing/2014/main" id="{0D959BE6-8E5B-2A46-8135-8A2736F14B64}"/>
              </a:ext>
            </a:extLst>
          </p:cNvPr>
          <p:cNvCxnSpPr>
            <a:cxnSpLocks/>
            <a:stCxn id="176" idx="3"/>
            <a:endCxn id="162" idx="1"/>
          </p:cNvCxnSpPr>
          <p:nvPr/>
        </p:nvCxnSpPr>
        <p:spPr>
          <a:xfrm>
            <a:off x="3344568" y="3081550"/>
            <a:ext cx="805194"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5" name="Gerade Verbindung mit Pfeil 164">
            <a:extLst>
              <a:ext uri="{FF2B5EF4-FFF2-40B4-BE49-F238E27FC236}">
                <a16:creationId xmlns:a16="http://schemas.microsoft.com/office/drawing/2014/main" id="{695FC8F5-47D2-F447-B333-910FF7821C14}"/>
              </a:ext>
            </a:extLst>
          </p:cNvPr>
          <p:cNvCxnSpPr>
            <a:cxnSpLocks/>
            <a:stCxn id="177" idx="3"/>
          </p:cNvCxnSpPr>
          <p:nvPr/>
        </p:nvCxnSpPr>
        <p:spPr>
          <a:xfrm flipV="1">
            <a:off x="3354988" y="1988840"/>
            <a:ext cx="703682" cy="16668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6" name="Gerade Verbindung mit Pfeil 165">
            <a:extLst>
              <a:ext uri="{FF2B5EF4-FFF2-40B4-BE49-F238E27FC236}">
                <a16:creationId xmlns:a16="http://schemas.microsoft.com/office/drawing/2014/main" id="{B6851795-6950-ED40-B6D0-AE43B46AA84F}"/>
              </a:ext>
            </a:extLst>
          </p:cNvPr>
          <p:cNvCxnSpPr>
            <a:cxnSpLocks/>
            <a:stCxn id="177" idx="3"/>
            <a:endCxn id="141" idx="2"/>
          </p:cNvCxnSpPr>
          <p:nvPr/>
        </p:nvCxnSpPr>
        <p:spPr>
          <a:xfrm flipV="1">
            <a:off x="3354988" y="2541773"/>
            <a:ext cx="721382" cy="11138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7" name="Gerade Verbindung mit Pfeil 166">
            <a:extLst>
              <a:ext uri="{FF2B5EF4-FFF2-40B4-BE49-F238E27FC236}">
                <a16:creationId xmlns:a16="http://schemas.microsoft.com/office/drawing/2014/main" id="{14C21DDA-88D4-ED45-A377-24183B7608C6}"/>
              </a:ext>
            </a:extLst>
          </p:cNvPr>
          <p:cNvCxnSpPr>
            <a:cxnSpLocks/>
            <a:stCxn id="177" idx="3"/>
            <a:endCxn id="144" idx="2"/>
          </p:cNvCxnSpPr>
          <p:nvPr/>
        </p:nvCxnSpPr>
        <p:spPr>
          <a:xfrm flipV="1">
            <a:off x="3354988" y="3096989"/>
            <a:ext cx="721382" cy="5586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8" name="Gerade Verbindung mit Pfeil 167">
            <a:extLst>
              <a:ext uri="{FF2B5EF4-FFF2-40B4-BE49-F238E27FC236}">
                <a16:creationId xmlns:a16="http://schemas.microsoft.com/office/drawing/2014/main" id="{D5C9CF2C-1968-3547-8AC0-7F878BEA7552}"/>
              </a:ext>
            </a:extLst>
          </p:cNvPr>
          <p:cNvCxnSpPr>
            <a:cxnSpLocks/>
            <a:stCxn id="177" idx="3"/>
            <a:endCxn id="149" idx="1"/>
          </p:cNvCxnSpPr>
          <p:nvPr/>
        </p:nvCxnSpPr>
        <p:spPr>
          <a:xfrm>
            <a:off x="3354988" y="3655654"/>
            <a:ext cx="772396" cy="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9" name="Gerade Verbindung mit Pfeil 168">
            <a:extLst>
              <a:ext uri="{FF2B5EF4-FFF2-40B4-BE49-F238E27FC236}">
                <a16:creationId xmlns:a16="http://schemas.microsoft.com/office/drawing/2014/main" id="{56173C4C-57CE-1C4A-9DAC-36DB0AA9BD41}"/>
              </a:ext>
            </a:extLst>
          </p:cNvPr>
          <p:cNvCxnSpPr>
            <a:cxnSpLocks/>
            <a:stCxn id="177" idx="3"/>
            <a:endCxn id="161" idx="2"/>
          </p:cNvCxnSpPr>
          <p:nvPr/>
        </p:nvCxnSpPr>
        <p:spPr>
          <a:xfrm>
            <a:off x="3354988" y="3655654"/>
            <a:ext cx="750018" cy="6132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0" name="Gerade Verbindung mit Pfeil 169">
            <a:extLst>
              <a:ext uri="{FF2B5EF4-FFF2-40B4-BE49-F238E27FC236}">
                <a16:creationId xmlns:a16="http://schemas.microsoft.com/office/drawing/2014/main" id="{22A96116-CFC5-1D44-A37C-0E4DA85DE7F1}"/>
              </a:ext>
            </a:extLst>
          </p:cNvPr>
          <p:cNvCxnSpPr>
            <a:cxnSpLocks/>
            <a:stCxn id="178" idx="3"/>
            <a:endCxn id="138" idx="2"/>
          </p:cNvCxnSpPr>
          <p:nvPr/>
        </p:nvCxnSpPr>
        <p:spPr>
          <a:xfrm flipV="1">
            <a:off x="3377366" y="1980659"/>
            <a:ext cx="695164" cy="22861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1" name="Gerade Verbindung mit Pfeil 170">
            <a:extLst>
              <a:ext uri="{FF2B5EF4-FFF2-40B4-BE49-F238E27FC236}">
                <a16:creationId xmlns:a16="http://schemas.microsoft.com/office/drawing/2014/main" id="{8585736C-92CB-1241-BAA5-B9F4178B5AA5}"/>
              </a:ext>
            </a:extLst>
          </p:cNvPr>
          <p:cNvCxnSpPr>
            <a:cxnSpLocks/>
            <a:stCxn id="178" idx="3"/>
            <a:endCxn id="141" idx="2"/>
          </p:cNvCxnSpPr>
          <p:nvPr/>
        </p:nvCxnSpPr>
        <p:spPr>
          <a:xfrm flipV="1">
            <a:off x="3377366" y="2541773"/>
            <a:ext cx="699004" cy="17250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2" name="Gerade Verbindung mit Pfeil 171">
            <a:extLst>
              <a:ext uri="{FF2B5EF4-FFF2-40B4-BE49-F238E27FC236}">
                <a16:creationId xmlns:a16="http://schemas.microsoft.com/office/drawing/2014/main" id="{7B67DA4A-B6A7-DD4B-A809-EA2EEFAC1260}"/>
              </a:ext>
            </a:extLst>
          </p:cNvPr>
          <p:cNvCxnSpPr>
            <a:cxnSpLocks/>
            <a:stCxn id="178" idx="3"/>
            <a:endCxn id="145" idx="1"/>
          </p:cNvCxnSpPr>
          <p:nvPr/>
        </p:nvCxnSpPr>
        <p:spPr>
          <a:xfrm flipV="1">
            <a:off x="3377366" y="3081550"/>
            <a:ext cx="739598"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Gerade Verbindung mit Pfeil 172">
            <a:extLst>
              <a:ext uri="{FF2B5EF4-FFF2-40B4-BE49-F238E27FC236}">
                <a16:creationId xmlns:a16="http://schemas.microsoft.com/office/drawing/2014/main" id="{601606E3-8A18-2648-9911-9FFB8EDB3EA4}"/>
              </a:ext>
            </a:extLst>
          </p:cNvPr>
          <p:cNvCxnSpPr>
            <a:cxnSpLocks/>
            <a:stCxn id="178" idx="3"/>
            <a:endCxn id="147" idx="2"/>
          </p:cNvCxnSpPr>
          <p:nvPr/>
        </p:nvCxnSpPr>
        <p:spPr>
          <a:xfrm flipV="1">
            <a:off x="3377366" y="3671093"/>
            <a:ext cx="701744" cy="59571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9" name="Gerade Verbindung mit Pfeil 178">
            <a:extLst>
              <a:ext uri="{FF2B5EF4-FFF2-40B4-BE49-F238E27FC236}">
                <a16:creationId xmlns:a16="http://schemas.microsoft.com/office/drawing/2014/main" id="{F9A83B58-E760-1340-8556-7D0281CAAE3B}"/>
              </a:ext>
            </a:extLst>
          </p:cNvPr>
          <p:cNvCxnSpPr>
            <a:cxnSpLocks/>
            <a:stCxn id="178" idx="3"/>
            <a:endCxn id="161" idx="2"/>
          </p:cNvCxnSpPr>
          <p:nvPr/>
        </p:nvCxnSpPr>
        <p:spPr>
          <a:xfrm>
            <a:off x="3377366" y="4266812"/>
            <a:ext cx="727640" cy="20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3" name="Textfeld 182">
            <a:extLst>
              <a:ext uri="{FF2B5EF4-FFF2-40B4-BE49-F238E27FC236}">
                <a16:creationId xmlns:a16="http://schemas.microsoft.com/office/drawing/2014/main" id="{F6FBB843-E4DC-1548-84D5-2B95BB691E73}"/>
              </a:ext>
            </a:extLst>
          </p:cNvPr>
          <p:cNvSpPr txBox="1"/>
          <p:nvPr/>
        </p:nvSpPr>
        <p:spPr>
          <a:xfrm>
            <a:off x="4907003" y="1700870"/>
            <a:ext cx="694209" cy="369332"/>
          </a:xfrm>
          <a:prstGeom prst="rect">
            <a:avLst/>
          </a:prstGeom>
          <a:noFill/>
        </p:spPr>
        <p:txBody>
          <a:bodyPr wrap="square" rtlCol="0">
            <a:spAutoFit/>
          </a:bodyPr>
          <a:lstStyle/>
          <a:p>
            <a:r>
              <a:rPr lang="de-DE" dirty="0" err="1"/>
              <a:t>w</a:t>
            </a:r>
            <a:r>
              <a:rPr lang="de-DE" baseline="30000" dirty="0"/>
              <a:t>(</a:t>
            </a:r>
            <a:r>
              <a:rPr lang="de-DE" baseline="30000" dirty="0" err="1"/>
              <a:t>n</a:t>
            </a:r>
            <a:r>
              <a:rPr lang="de-DE" baseline="30000" dirty="0"/>
              <a:t>)</a:t>
            </a:r>
            <a:r>
              <a:rPr lang="de-DE" baseline="-25000" dirty="0" err="1"/>
              <a:t>ij</a:t>
            </a:r>
            <a:endParaRPr lang="de-DE" baseline="-25000" dirty="0"/>
          </a:p>
        </p:txBody>
      </p:sp>
      <p:grpSp>
        <p:nvGrpSpPr>
          <p:cNvPr id="222" name="Gruppieren 221">
            <a:extLst>
              <a:ext uri="{FF2B5EF4-FFF2-40B4-BE49-F238E27FC236}">
                <a16:creationId xmlns:a16="http://schemas.microsoft.com/office/drawing/2014/main" id="{D2C42C0A-06C4-F54C-94FC-335B9870B86C}"/>
              </a:ext>
            </a:extLst>
          </p:cNvPr>
          <p:cNvGrpSpPr/>
          <p:nvPr/>
        </p:nvGrpSpPr>
        <p:grpSpPr>
          <a:xfrm>
            <a:off x="4058670" y="4595158"/>
            <a:ext cx="436210" cy="432048"/>
            <a:chOff x="3995936" y="5085184"/>
            <a:chExt cx="436210" cy="432048"/>
          </a:xfrm>
        </p:grpSpPr>
        <p:sp>
          <p:nvSpPr>
            <p:cNvPr id="223" name="Oval 222">
              <a:extLst>
                <a:ext uri="{FF2B5EF4-FFF2-40B4-BE49-F238E27FC236}">
                  <a16:creationId xmlns:a16="http://schemas.microsoft.com/office/drawing/2014/main" id="{20E0C43B-7CAF-DE46-8094-84945FCB015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4" name="Textfeld 223">
              <a:extLst>
                <a:ext uri="{FF2B5EF4-FFF2-40B4-BE49-F238E27FC236}">
                  <a16:creationId xmlns:a16="http://schemas.microsoft.com/office/drawing/2014/main" id="{0FB18191-6ED0-A74F-8B6A-1D33C7E9788C}"/>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6</a:t>
              </a:r>
            </a:p>
          </p:txBody>
        </p:sp>
      </p:grpSp>
      <p:cxnSp>
        <p:nvCxnSpPr>
          <p:cNvPr id="225" name="Gerade Verbindung mit Pfeil 224">
            <a:extLst>
              <a:ext uri="{FF2B5EF4-FFF2-40B4-BE49-F238E27FC236}">
                <a16:creationId xmlns:a16="http://schemas.microsoft.com/office/drawing/2014/main" id="{82CED4B0-59C9-1D45-87F9-5D27EDED70E7}"/>
              </a:ext>
            </a:extLst>
          </p:cNvPr>
          <p:cNvCxnSpPr>
            <a:cxnSpLocks/>
            <a:stCxn id="174" idx="3"/>
            <a:endCxn id="224" idx="1"/>
          </p:cNvCxnSpPr>
          <p:nvPr/>
        </p:nvCxnSpPr>
        <p:spPr>
          <a:xfrm>
            <a:off x="3361391" y="1942657"/>
            <a:ext cx="742035" cy="2866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6" name="Gerade Verbindung mit Pfeil 225">
            <a:extLst>
              <a:ext uri="{FF2B5EF4-FFF2-40B4-BE49-F238E27FC236}">
                <a16:creationId xmlns:a16="http://schemas.microsoft.com/office/drawing/2014/main" id="{8169BC0D-51E4-C34D-9EA5-5A7C3996A26F}"/>
              </a:ext>
            </a:extLst>
          </p:cNvPr>
          <p:cNvCxnSpPr>
            <a:cxnSpLocks/>
            <a:stCxn id="175" idx="3"/>
            <a:endCxn id="223" idx="2"/>
          </p:cNvCxnSpPr>
          <p:nvPr/>
        </p:nvCxnSpPr>
        <p:spPr>
          <a:xfrm>
            <a:off x="3344568" y="2538173"/>
            <a:ext cx="714102" cy="227300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7" name="Gerade Verbindung mit Pfeil 226">
            <a:extLst>
              <a:ext uri="{FF2B5EF4-FFF2-40B4-BE49-F238E27FC236}">
                <a16:creationId xmlns:a16="http://schemas.microsoft.com/office/drawing/2014/main" id="{EA6CA016-E505-AF44-8B99-461ECE60A06D}"/>
              </a:ext>
            </a:extLst>
          </p:cNvPr>
          <p:cNvCxnSpPr>
            <a:cxnSpLocks/>
            <a:stCxn id="176" idx="3"/>
            <a:endCxn id="224" idx="1"/>
          </p:cNvCxnSpPr>
          <p:nvPr/>
        </p:nvCxnSpPr>
        <p:spPr>
          <a:xfrm>
            <a:off x="3344568" y="3081550"/>
            <a:ext cx="758858" cy="17275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8" name="Gerade Verbindung mit Pfeil 227">
            <a:extLst>
              <a:ext uri="{FF2B5EF4-FFF2-40B4-BE49-F238E27FC236}">
                <a16:creationId xmlns:a16="http://schemas.microsoft.com/office/drawing/2014/main" id="{09E8187B-0614-4344-9E26-5C421B7255EE}"/>
              </a:ext>
            </a:extLst>
          </p:cNvPr>
          <p:cNvCxnSpPr>
            <a:cxnSpLocks/>
            <a:stCxn id="177" idx="3"/>
            <a:endCxn id="224" idx="1"/>
          </p:cNvCxnSpPr>
          <p:nvPr/>
        </p:nvCxnSpPr>
        <p:spPr>
          <a:xfrm>
            <a:off x="3354988" y="3655654"/>
            <a:ext cx="748438" cy="115343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9" name="Gerade Verbindung mit Pfeil 228">
            <a:extLst>
              <a:ext uri="{FF2B5EF4-FFF2-40B4-BE49-F238E27FC236}">
                <a16:creationId xmlns:a16="http://schemas.microsoft.com/office/drawing/2014/main" id="{260C2AEF-A729-C24A-8542-E24E09B459B0}"/>
              </a:ext>
            </a:extLst>
          </p:cNvPr>
          <p:cNvCxnSpPr>
            <a:cxnSpLocks/>
            <a:stCxn id="178" idx="3"/>
            <a:endCxn id="224" idx="1"/>
          </p:cNvCxnSpPr>
          <p:nvPr/>
        </p:nvCxnSpPr>
        <p:spPr>
          <a:xfrm>
            <a:off x="3377366" y="4266812"/>
            <a:ext cx="726060" cy="5422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0" name="Textfeld 229">
            <a:extLst>
              <a:ext uri="{FF2B5EF4-FFF2-40B4-BE49-F238E27FC236}">
                <a16:creationId xmlns:a16="http://schemas.microsoft.com/office/drawing/2014/main" id="{DF78077E-E128-D344-A3C4-76326B3AC041}"/>
              </a:ext>
            </a:extLst>
          </p:cNvPr>
          <p:cNvSpPr txBox="1"/>
          <p:nvPr/>
        </p:nvSpPr>
        <p:spPr>
          <a:xfrm>
            <a:off x="4164253" y="5041926"/>
            <a:ext cx="296876" cy="369332"/>
          </a:xfrm>
          <a:prstGeom prst="rect">
            <a:avLst/>
          </a:prstGeom>
          <a:noFill/>
        </p:spPr>
        <p:txBody>
          <a:bodyPr wrap="square" rtlCol="0">
            <a:spAutoFit/>
          </a:bodyPr>
          <a:lstStyle/>
          <a:p>
            <a:r>
              <a:rPr lang="de-DE" b="1" dirty="0"/>
              <a:t>k</a:t>
            </a:r>
          </a:p>
        </p:txBody>
      </p:sp>
      <p:sp>
        <p:nvSpPr>
          <p:cNvPr id="180" name="Textfeld 179">
            <a:extLst>
              <a:ext uri="{FF2B5EF4-FFF2-40B4-BE49-F238E27FC236}">
                <a16:creationId xmlns:a16="http://schemas.microsoft.com/office/drawing/2014/main" id="{00BF107A-8786-E845-9E5E-DBA534BE2C64}"/>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371689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AF80E-DD07-2141-8FF6-EBC48FD1A6A6}"/>
              </a:ext>
            </a:extLst>
          </p:cNvPr>
          <p:cNvSpPr>
            <a:spLocks noGrp="1"/>
          </p:cNvSpPr>
          <p:nvPr>
            <p:ph type="title"/>
          </p:nvPr>
        </p:nvSpPr>
        <p:spPr/>
        <p:txBody>
          <a:bodyPr/>
          <a:lstStyle/>
          <a:p>
            <a:r>
              <a:rPr lang="de-DE" dirty="0"/>
              <a:t>DP </a:t>
            </a:r>
            <a:r>
              <a:rPr lang="de-DE" dirty="0" err="1"/>
              <a:t>follows</a:t>
            </a:r>
            <a:r>
              <a:rPr lang="de-DE" dirty="0"/>
              <a:t> </a:t>
            </a:r>
            <a:r>
              <a:rPr lang="de-DE" dirty="0" err="1"/>
              <a:t>the</a:t>
            </a:r>
            <a:r>
              <a:rPr lang="de-DE" dirty="0"/>
              <a:t> </a:t>
            </a:r>
            <a:r>
              <a:rPr lang="de-DE" dirty="0" err="1"/>
              <a:t>gradient</a:t>
            </a:r>
            <a:r>
              <a:rPr lang="de-DE" dirty="0"/>
              <a:t>! </a:t>
            </a:r>
          </a:p>
        </p:txBody>
      </p:sp>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24</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
        <p:nvSpPr>
          <p:cNvPr id="6" name="Abgerundetes Rechteck 5">
            <a:extLst>
              <a:ext uri="{FF2B5EF4-FFF2-40B4-BE49-F238E27FC236}">
                <a16:creationId xmlns:a16="http://schemas.microsoft.com/office/drawing/2014/main" id="{0588CDF4-AACC-984B-9AE5-81C7387D6237}"/>
              </a:ext>
            </a:extLst>
          </p:cNvPr>
          <p:cNvSpPr/>
          <p:nvPr/>
        </p:nvSpPr>
        <p:spPr>
          <a:xfrm>
            <a:off x="555429" y="2976774"/>
            <a:ext cx="6536851" cy="60542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636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349CF-69A0-9F45-8CEF-63E552A20DCC}"/>
              </a:ext>
            </a:extLst>
          </p:cNvPr>
          <p:cNvSpPr>
            <a:spLocks noGrp="1"/>
          </p:cNvSpPr>
          <p:nvPr>
            <p:ph type="title"/>
          </p:nvPr>
        </p:nvSpPr>
        <p:spPr/>
        <p:txBody>
          <a:bodyPr/>
          <a:lstStyle/>
          <a:p>
            <a:r>
              <a:rPr lang="de-DE" dirty="0"/>
              <a:t>Gradient </a:t>
            </a:r>
            <a:r>
              <a:rPr lang="de-DE" dirty="0" err="1"/>
              <a:t>Descent</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A0A871CF-B9EA-E94D-9437-52F6D5D8A95C}"/>
                  </a:ext>
                </a:extLst>
              </p:cNvPr>
              <p:cNvSpPr>
                <a:spLocks noGrp="1"/>
              </p:cNvSpPr>
              <p:nvPr>
                <p:ph idx="1"/>
              </p:nvPr>
            </p:nvSpPr>
            <p:spPr>
              <a:xfrm>
                <a:off x="457200" y="1196975"/>
                <a:ext cx="6226672" cy="4968875"/>
              </a:xfrm>
            </p:spPr>
            <p:txBody>
              <a:bodyPr/>
              <a:lstStyle/>
              <a:p>
                <a:r>
                  <a:rPr lang="de-DE" dirty="0">
                    <a:solidFill>
                      <a:srgbClr val="032EF0"/>
                    </a:solidFill>
                  </a:rPr>
                  <a:t>Total </a:t>
                </a:r>
                <a:r>
                  <a:rPr lang="de-DE" dirty="0" err="1">
                    <a:solidFill>
                      <a:srgbClr val="032EF0"/>
                    </a:solidFill>
                  </a:rPr>
                  <a:t>loss</a:t>
                </a:r>
                <a:r>
                  <a:rPr lang="de-DE" dirty="0">
                    <a:solidFill>
                      <a:srgbClr val="032EF0"/>
                    </a:solidFill>
                  </a:rPr>
                  <a:t> </a:t>
                </a:r>
              </a:p>
              <a:p>
                <a:pPr marL="0" indent="0">
                  <a:buNone/>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𝐿</m:t>
                      </m:r>
                      <m:r>
                        <a:rPr lang="de-DE" i="1" dirty="0" smtClean="0">
                          <a:latin typeface="Cambria Math" panose="02040503050406030204" pitchFamily="18" charset="0"/>
                        </a:rPr>
                        <m:t> = −</m:t>
                      </m:r>
                      <m:nary>
                        <m:naryPr>
                          <m:chr m:val="∑"/>
                          <m:limLoc m:val="subSup"/>
                          <m:supHide m:val="on"/>
                          <m:ctrlPr>
                            <a:rPr lang="de-DE" i="1" dirty="0" smtClean="0">
                              <a:latin typeface="Cambria Math" panose="02040503050406030204" pitchFamily="18" charset="0"/>
                            </a:rPr>
                          </m:ctrlPr>
                        </m:naryPr>
                        <m:sub>
                          <m:d>
                            <m:dPr>
                              <m:ctrlPr>
                                <a:rPr lang="de-DE" b="0" i="1" dirty="0" smtClean="0">
                                  <a:latin typeface="Cambria Math" panose="02040503050406030204" pitchFamily="18" charset="0"/>
                                </a:rPr>
                              </m:ctrlPr>
                            </m:dPr>
                            <m:e>
                              <m:r>
                                <m:rPr>
                                  <m:brk m:alnAt="9"/>
                                </m:rPr>
                                <a:rPr lang="de-DE" b="0" i="1" dirty="0" smtClean="0">
                                  <a:latin typeface="Cambria Math" panose="02040503050406030204" pitchFamily="18" charset="0"/>
                                </a:rPr>
                                <m:t>𝑥</m:t>
                              </m:r>
                              <m:r>
                                <a:rPr lang="de-DE" b="0" i="1" dirty="0" smtClean="0">
                                  <a:latin typeface="Cambria Math" panose="02040503050406030204" pitchFamily="18" charset="0"/>
                                </a:rPr>
                                <m:t>,</m:t>
                              </m:r>
                              <m:r>
                                <a:rPr lang="de-DE" b="0" i="1" dirty="0" smtClean="0">
                                  <a:latin typeface="Cambria Math" panose="02040503050406030204" pitchFamily="18" charset="0"/>
                                </a:rPr>
                                <m:t>𝑦</m:t>
                              </m:r>
                            </m:e>
                          </m:d>
                          <m:r>
                            <a:rPr lang="de-DE" b="0" i="1" dirty="0" smtClean="0">
                              <a:latin typeface="Cambria Math" panose="02040503050406030204" pitchFamily="18" charset="0"/>
                            </a:rPr>
                            <m:t>∈</m:t>
                          </m:r>
                          <m:r>
                            <a:rPr lang="de-DE" b="0" i="1" dirty="0" smtClean="0">
                              <a:latin typeface="Cambria Math" panose="02040503050406030204" pitchFamily="18" charset="0"/>
                            </a:rPr>
                            <m:t>𝐷</m:t>
                          </m:r>
                        </m:sub>
                        <m:sup/>
                        <m:e>
                          <m:r>
                            <a:rPr lang="de-DE" i="1" dirty="0">
                              <a:latin typeface="Cambria Math" panose="02040503050406030204" pitchFamily="18" charset="0"/>
                            </a:rPr>
                            <m:t>𝑙</m:t>
                          </m:r>
                          <m:r>
                            <a:rPr lang="de-DE" i="1" dirty="0">
                              <a:latin typeface="Cambria Math" panose="02040503050406030204" pitchFamily="18" charset="0"/>
                            </a:rPr>
                            <m:t>(</m:t>
                          </m:r>
                          <m:r>
                            <a:rPr lang="de-DE" i="1" dirty="0" err="1">
                              <a:latin typeface="Cambria Math" panose="02040503050406030204" pitchFamily="18" charset="0"/>
                            </a:rPr>
                            <m:t>𝑔</m:t>
                          </m:r>
                          <m:r>
                            <a:rPr lang="de-DE" i="1" dirty="0">
                              <a:latin typeface="Cambria Math" panose="02040503050406030204" pitchFamily="18" charset="0"/>
                            </a:rPr>
                            <m:t>(</m:t>
                          </m:r>
                          <m:r>
                            <a:rPr lang="de-DE" i="1" dirty="0">
                              <a:latin typeface="Cambria Math" panose="02040503050406030204" pitchFamily="18" charset="0"/>
                            </a:rPr>
                            <m:t>𝑥</m:t>
                          </m:r>
                          <m:r>
                            <a:rPr lang="de-DE" i="1" dirty="0">
                              <a:latin typeface="Cambria Math" panose="02040503050406030204" pitchFamily="18" charset="0"/>
                            </a:rPr>
                            <m:t>,</m:t>
                          </m:r>
                          <m:r>
                            <a:rPr lang="el-GR" i="1" dirty="0">
                              <a:latin typeface="Cambria Math" panose="02040503050406030204" pitchFamily="18" charset="0"/>
                            </a:rPr>
                            <m:t>𝜃</m:t>
                          </m:r>
                          <m:r>
                            <a:rPr lang="el-GR" i="1" dirty="0">
                              <a:latin typeface="Cambria Math" panose="02040503050406030204" pitchFamily="18" charset="0"/>
                            </a:rPr>
                            <m:t>),</m:t>
                          </m:r>
                          <m:r>
                            <a:rPr lang="de-DE" i="1" dirty="0" err="1">
                              <a:latin typeface="Cambria Math" panose="02040503050406030204" pitchFamily="18" charset="0"/>
                            </a:rPr>
                            <m:t>𝑦</m:t>
                          </m:r>
                          <m:r>
                            <a:rPr lang="de-DE" i="1" dirty="0">
                              <a:latin typeface="Cambria Math" panose="02040503050406030204" pitchFamily="18" charset="0"/>
                            </a:rPr>
                            <m:t>)</m:t>
                          </m:r>
                        </m:e>
                      </m:nary>
                    </m:oMath>
                  </m:oMathPara>
                </a14:m>
                <a:endParaRPr lang="de-DE" dirty="0"/>
              </a:p>
              <a:p>
                <a:pPr marL="0" indent="0">
                  <a:buNone/>
                </a:pPr>
                <a:r>
                  <a:rPr lang="de-DE" dirty="0"/>
                  <a:t>      </a:t>
                </a:r>
                <a:r>
                  <a:rPr lang="de-DE" dirty="0" err="1"/>
                  <a:t>for</a:t>
                </a:r>
                <a:r>
                  <a:rPr lang="de-DE" dirty="0"/>
                  <a:t> </a:t>
                </a:r>
                <a:r>
                  <a:rPr lang="de-DE" dirty="0" err="1"/>
                  <a:t>some</a:t>
                </a:r>
                <a:r>
                  <a:rPr lang="de-DE" dirty="0"/>
                  <a:t> </a:t>
                </a:r>
                <a:r>
                  <a:rPr lang="de-DE" dirty="0" err="1"/>
                  <a:t>loss</a:t>
                </a:r>
                <a:r>
                  <a:rPr lang="de-DE" dirty="0"/>
                  <a:t> </a:t>
                </a:r>
                <a:r>
                  <a:rPr lang="de-DE" dirty="0" err="1"/>
                  <a:t>function</a:t>
                </a:r>
                <a:r>
                  <a:rPr lang="de-DE" dirty="0"/>
                  <a:t> </a:t>
                </a:r>
                <a:r>
                  <a:rPr lang="de-DE" dirty="0">
                    <a:solidFill>
                      <a:srgbClr val="3C8C93"/>
                    </a:solidFill>
                  </a:rPr>
                  <a:t>l</a:t>
                </a:r>
                <a:r>
                  <a:rPr lang="de-DE" dirty="0"/>
                  <a:t>, </a:t>
                </a:r>
                <a:r>
                  <a:rPr lang="de-DE" dirty="0" err="1"/>
                  <a:t>dataset</a:t>
                </a:r>
                <a:r>
                  <a:rPr lang="de-DE" dirty="0"/>
                  <a:t> </a:t>
                </a:r>
                <a:r>
                  <a:rPr lang="de-DE" dirty="0">
                    <a:solidFill>
                      <a:srgbClr val="3C8C93"/>
                    </a:solidFill>
                  </a:rPr>
                  <a:t>D   </a:t>
                </a:r>
              </a:p>
              <a:p>
                <a:pPr marL="0" indent="0">
                  <a:buNone/>
                </a:pPr>
                <a:r>
                  <a:rPr lang="de-DE" dirty="0">
                    <a:solidFill>
                      <a:srgbClr val="3C8C93"/>
                    </a:solidFill>
                  </a:rPr>
                  <a:t>       </a:t>
                </a:r>
                <a:r>
                  <a:rPr lang="de-DE" dirty="0" err="1"/>
                  <a:t>and</a:t>
                </a:r>
                <a:r>
                  <a:rPr lang="de-DE" dirty="0"/>
                  <a:t> </a:t>
                </a:r>
                <a:r>
                  <a:rPr lang="de-DE" dirty="0" err="1"/>
                  <a:t>model</a:t>
                </a:r>
                <a:r>
                  <a:rPr lang="de-DE" dirty="0"/>
                  <a:t> </a:t>
                </a:r>
                <a:r>
                  <a:rPr lang="de-DE" dirty="0" err="1">
                    <a:solidFill>
                      <a:srgbClr val="3C8C93"/>
                    </a:solidFill>
                  </a:rPr>
                  <a:t>g</a:t>
                </a:r>
                <a:r>
                  <a:rPr lang="de-DE" dirty="0"/>
                  <a:t> </a:t>
                </a:r>
                <a:r>
                  <a:rPr lang="de-DE" dirty="0" err="1"/>
                  <a:t>with</a:t>
                </a:r>
                <a:r>
                  <a:rPr lang="de-DE" dirty="0"/>
                  <a:t> </a:t>
                </a:r>
                <a:r>
                  <a:rPr lang="de-DE" dirty="0" err="1"/>
                  <a:t>parameters</a:t>
                </a:r>
                <a:r>
                  <a:rPr lang="de-DE" dirty="0"/>
                  <a:t> </a:t>
                </a:r>
                <a:r>
                  <a:rPr lang="el-GR" dirty="0">
                    <a:solidFill>
                      <a:srgbClr val="3C8C93"/>
                    </a:solidFill>
                  </a:rPr>
                  <a:t>θ</a:t>
                </a:r>
                <a:r>
                  <a:rPr lang="de-DE" dirty="0"/>
                  <a:t> </a:t>
                </a:r>
              </a:p>
              <a:p>
                <a:r>
                  <a:rPr lang="de-DE" dirty="0" err="1"/>
                  <a:t>Define</a:t>
                </a:r>
                <a:r>
                  <a:rPr lang="de-DE" dirty="0"/>
                  <a:t> </a:t>
                </a:r>
                <a:r>
                  <a:rPr lang="de-DE" dirty="0" err="1"/>
                  <a:t>how</a:t>
                </a:r>
                <a:r>
                  <a:rPr lang="de-DE" dirty="0"/>
                  <a:t> </a:t>
                </a:r>
                <a:r>
                  <a:rPr lang="de-DE" dirty="0" err="1"/>
                  <a:t>many</a:t>
                </a:r>
                <a:r>
                  <a:rPr lang="de-DE" dirty="0"/>
                  <a:t> </a:t>
                </a:r>
                <a:r>
                  <a:rPr lang="de-DE" dirty="0" err="1"/>
                  <a:t>passes</a:t>
                </a:r>
                <a:r>
                  <a:rPr lang="de-DE" dirty="0"/>
                  <a:t> (</a:t>
                </a:r>
                <a:r>
                  <a:rPr lang="de-DE" dirty="0" err="1">
                    <a:solidFill>
                      <a:srgbClr val="032EF0"/>
                    </a:solidFill>
                  </a:rPr>
                  <a:t>epochs</a:t>
                </a:r>
                <a:r>
                  <a:rPr lang="de-DE" dirty="0"/>
                  <a:t>) </a:t>
                </a:r>
                <a:r>
                  <a:rPr lang="de-DE" dirty="0" err="1"/>
                  <a:t>over</a:t>
                </a:r>
                <a:r>
                  <a:rPr lang="de-DE" dirty="0"/>
                  <a:t> </a:t>
                </a:r>
                <a:r>
                  <a:rPr lang="de-DE" dirty="0" err="1"/>
                  <a:t>the</a:t>
                </a:r>
                <a:r>
                  <a:rPr lang="de-DE" dirty="0"/>
                  <a:t> </a:t>
                </a:r>
                <a:r>
                  <a:rPr lang="de-DE" dirty="0" err="1"/>
                  <a:t>data</a:t>
                </a:r>
                <a:r>
                  <a:rPr lang="de-DE" dirty="0"/>
                  <a:t> </a:t>
                </a:r>
                <a:r>
                  <a:rPr lang="de-DE" dirty="0" err="1"/>
                  <a:t>to</a:t>
                </a:r>
                <a:r>
                  <a:rPr lang="de-DE" dirty="0"/>
                  <a:t> </a:t>
                </a:r>
                <a:r>
                  <a:rPr lang="de-DE" dirty="0" err="1"/>
                  <a:t>make</a:t>
                </a:r>
                <a:r>
                  <a:rPr lang="de-DE" dirty="0"/>
                  <a:t> </a:t>
                </a:r>
              </a:p>
              <a:p>
                <a:r>
                  <a:rPr lang="de-DE" dirty="0" err="1"/>
                  <a:t>learning</a:t>
                </a:r>
                <a:r>
                  <a:rPr lang="de-DE" dirty="0"/>
                  <a:t> rate </a:t>
                </a:r>
                <a:r>
                  <a:rPr lang="el-GR" dirty="0">
                    <a:solidFill>
                      <a:srgbClr val="3C8C93"/>
                    </a:solidFill>
                  </a:rPr>
                  <a:t>η</a:t>
                </a:r>
                <a:r>
                  <a:rPr lang="el-GR" dirty="0"/>
                  <a:t> </a:t>
                </a:r>
              </a:p>
              <a:p>
                <a:r>
                  <a:rPr lang="de-DE" dirty="0">
                    <a:solidFill>
                      <a:srgbClr val="032EF0"/>
                    </a:solidFill>
                  </a:rPr>
                  <a:t>Gradient </a:t>
                </a:r>
                <a:r>
                  <a:rPr lang="de-DE" dirty="0" err="1">
                    <a:solidFill>
                      <a:srgbClr val="032EF0"/>
                    </a:solidFill>
                  </a:rPr>
                  <a:t>Descent</a:t>
                </a:r>
                <a:r>
                  <a:rPr lang="de-DE" dirty="0">
                    <a:solidFill>
                      <a:srgbClr val="032EF0"/>
                    </a:solidFill>
                  </a:rPr>
                  <a:t>: </a:t>
                </a:r>
                <a:r>
                  <a:rPr lang="de-DE" dirty="0"/>
                  <a:t>update </a:t>
                </a:r>
                <a:r>
                  <a:rPr lang="el-GR" dirty="0">
                    <a:solidFill>
                      <a:srgbClr val="3C8C93"/>
                    </a:solidFill>
                  </a:rPr>
                  <a:t>θ</a:t>
                </a:r>
                <a:r>
                  <a:rPr lang="el-GR" dirty="0"/>
                  <a:t> </a:t>
                </a:r>
                <a:r>
                  <a:rPr lang="de-DE" dirty="0"/>
                  <a:t> </a:t>
                </a:r>
                <a:r>
                  <a:rPr lang="de-DE" dirty="0" err="1"/>
                  <a:t>by</a:t>
                </a:r>
                <a:r>
                  <a:rPr lang="de-DE" dirty="0"/>
                  <a:t> </a:t>
                </a:r>
                <a:r>
                  <a:rPr lang="de-DE" dirty="0" err="1"/>
                  <a:t>gradient</a:t>
                </a:r>
                <a:r>
                  <a:rPr lang="de-DE" dirty="0"/>
                  <a:t> in </a:t>
                </a:r>
                <a:r>
                  <a:rPr lang="de-DE" dirty="0" err="1"/>
                  <a:t>each</a:t>
                </a:r>
                <a:r>
                  <a:rPr lang="de-DE" dirty="0"/>
                  <a:t> </a:t>
                </a:r>
                <a:r>
                  <a:rPr lang="de-DE" dirty="0" err="1"/>
                  <a:t>epoch</a:t>
                </a:r>
                <a:r>
                  <a:rPr lang="de-DE" dirty="0"/>
                  <a:t>    </a:t>
                </a:r>
                <a:r>
                  <a:rPr lang="el-GR" dirty="0">
                    <a:solidFill>
                      <a:srgbClr val="3C8C93"/>
                    </a:solidFill>
                  </a:rPr>
                  <a:t>θ ← θ − </a:t>
                </a:r>
                <a:r>
                  <a:rPr lang="el-GR" dirty="0" err="1">
                    <a:solidFill>
                      <a:srgbClr val="3C8C93"/>
                    </a:solidFill>
                  </a:rPr>
                  <a:t>η∇</a:t>
                </a:r>
                <a:r>
                  <a:rPr lang="el-GR" baseline="-25000" dirty="0" err="1">
                    <a:solidFill>
                      <a:srgbClr val="3C8C93"/>
                    </a:solidFill>
                  </a:rPr>
                  <a:t>θ</a:t>
                </a:r>
                <a:r>
                  <a:rPr lang="de-DE" dirty="0">
                    <a:solidFill>
                      <a:srgbClr val="3C8C93"/>
                    </a:solidFill>
                  </a:rPr>
                  <a:t>L </a:t>
                </a:r>
              </a:p>
              <a:p>
                <a:endParaRPr lang="de-DE" dirty="0"/>
              </a:p>
              <a:p>
                <a:pPr marL="0" indent="0">
                  <a:buNone/>
                </a:pPr>
                <a:r>
                  <a:rPr lang="de-DE" dirty="0"/>
                  <a:t>                                    </a:t>
                </a:r>
              </a:p>
            </p:txBody>
          </p:sp>
        </mc:Choice>
        <mc:Fallback xmlns="">
          <p:sp>
            <p:nvSpPr>
              <p:cNvPr id="3" name="Inhaltsplatzhalter 2">
                <a:extLst>
                  <a:ext uri="{FF2B5EF4-FFF2-40B4-BE49-F238E27FC236}">
                    <a16:creationId xmlns:a16="http://schemas.microsoft.com/office/drawing/2014/main" id="{A0A871CF-B9EA-E94D-9437-52F6D5D8A95C}"/>
                  </a:ext>
                </a:extLst>
              </p:cNvPr>
              <p:cNvSpPr>
                <a:spLocks noGrp="1" noRot="1" noChangeAspect="1" noMove="1" noResize="1" noEditPoints="1" noAdjustHandles="1" noChangeArrowheads="1" noChangeShapeType="1" noTextEdit="1"/>
              </p:cNvSpPr>
              <p:nvPr>
                <p:ph idx="1"/>
              </p:nvPr>
            </p:nvSpPr>
            <p:spPr>
              <a:xfrm>
                <a:off x="457200" y="1196975"/>
                <a:ext cx="6226672" cy="4968875"/>
              </a:xfrm>
              <a:blipFill>
                <a:blip r:embed="rId2"/>
                <a:stretch>
                  <a:fillRect l="-1629" t="-22194"/>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3F6DC04F-515B-324D-8D07-49DE360C8D2D}"/>
              </a:ext>
            </a:extLst>
          </p:cNvPr>
          <p:cNvSpPr>
            <a:spLocks noGrp="1"/>
          </p:cNvSpPr>
          <p:nvPr>
            <p:ph type="sldNum" sz="quarter" idx="12"/>
          </p:nvPr>
        </p:nvSpPr>
        <p:spPr/>
        <p:txBody>
          <a:bodyPr/>
          <a:lstStyle/>
          <a:p>
            <a:pPr>
              <a:defRPr/>
            </a:pPr>
            <a:fld id="{FD764AD2-5FB6-FB45-933B-235C7588DE60}" type="slidenum">
              <a:rPr lang="de-DE" smtClean="0"/>
              <a:pPr>
                <a:defRPr/>
              </a:pPr>
              <a:t>25</a:t>
            </a:fld>
            <a:endParaRPr lang="de-DE"/>
          </a:p>
        </p:txBody>
      </p:sp>
      <p:pic>
        <p:nvPicPr>
          <p:cNvPr id="5" name="Εικόνα 19">
            <a:extLst>
              <a:ext uri="{FF2B5EF4-FFF2-40B4-BE49-F238E27FC236}">
                <a16:creationId xmlns:a16="http://schemas.microsoft.com/office/drawing/2014/main" id="{D1CE53C3-6F8E-1C49-8A2A-C2B34A14B44B}"/>
              </a:ext>
            </a:extLst>
          </p:cNvPr>
          <p:cNvPicPr>
            <a:picLocks noChangeAspect="1"/>
          </p:cNvPicPr>
          <p:nvPr/>
        </p:nvPicPr>
        <p:blipFill>
          <a:blip r:embed="rId3"/>
          <a:stretch>
            <a:fillRect/>
          </a:stretch>
        </p:blipFill>
        <p:spPr>
          <a:xfrm>
            <a:off x="6444208" y="1628800"/>
            <a:ext cx="2086155" cy="1656184"/>
          </a:xfrm>
          <a:prstGeom prst="rect">
            <a:avLst/>
          </a:prstGeom>
        </p:spPr>
      </p:pic>
      <p:pic>
        <p:nvPicPr>
          <p:cNvPr id="6" name="Grafik 5">
            <a:extLst>
              <a:ext uri="{FF2B5EF4-FFF2-40B4-BE49-F238E27FC236}">
                <a16:creationId xmlns:a16="http://schemas.microsoft.com/office/drawing/2014/main" id="{F5CEECC4-BCF1-1F4E-A8A3-855E46C79E89}"/>
              </a:ext>
            </a:extLst>
          </p:cNvPr>
          <p:cNvPicPr>
            <a:picLocks noChangeAspect="1"/>
          </p:cNvPicPr>
          <p:nvPr/>
        </p:nvPicPr>
        <p:blipFill>
          <a:blip r:embed="rId4"/>
          <a:stretch>
            <a:fillRect/>
          </a:stretch>
        </p:blipFill>
        <p:spPr>
          <a:xfrm>
            <a:off x="6683871" y="3858264"/>
            <a:ext cx="2014041" cy="2124906"/>
          </a:xfrm>
          <a:prstGeom prst="rect">
            <a:avLst/>
          </a:prstGeom>
        </p:spPr>
      </p:pic>
      <p:sp>
        <p:nvSpPr>
          <p:cNvPr id="8" name="Textfeld 7">
            <a:extLst>
              <a:ext uri="{FF2B5EF4-FFF2-40B4-BE49-F238E27FC236}">
                <a16:creationId xmlns:a16="http://schemas.microsoft.com/office/drawing/2014/main" id="{F254DD23-03A8-FA46-BC4B-263ADE47F7BC}"/>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46814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06FF9-6C5C-6140-A9AA-CDB7A8A07124}"/>
              </a:ext>
            </a:extLst>
          </p:cNvPr>
          <p:cNvSpPr>
            <a:spLocks noGrp="1"/>
          </p:cNvSpPr>
          <p:nvPr>
            <p:ph type="title"/>
          </p:nvPr>
        </p:nvSpPr>
        <p:spPr/>
        <p:txBody>
          <a:bodyPr/>
          <a:lstStyle/>
          <a:p>
            <a:r>
              <a:rPr lang="de-DE" dirty="0"/>
              <a:t>Pros </a:t>
            </a:r>
            <a:r>
              <a:rPr lang="de-DE" dirty="0" err="1"/>
              <a:t>and</a:t>
            </a:r>
            <a:r>
              <a:rPr lang="de-DE" dirty="0"/>
              <a:t> </a:t>
            </a:r>
            <a:r>
              <a:rPr lang="de-DE" dirty="0" err="1"/>
              <a:t>Cons</a:t>
            </a:r>
            <a:endParaRPr lang="de-DE" dirty="0"/>
          </a:p>
        </p:txBody>
      </p:sp>
      <p:sp>
        <p:nvSpPr>
          <p:cNvPr id="3" name="Inhaltsplatzhalter 2">
            <a:extLst>
              <a:ext uri="{FF2B5EF4-FFF2-40B4-BE49-F238E27FC236}">
                <a16:creationId xmlns:a16="http://schemas.microsoft.com/office/drawing/2014/main" id="{5BA61618-53DF-654E-9E15-3BABB1FBE022}"/>
              </a:ext>
            </a:extLst>
          </p:cNvPr>
          <p:cNvSpPr>
            <a:spLocks noGrp="1"/>
          </p:cNvSpPr>
          <p:nvPr>
            <p:ph idx="1"/>
          </p:nvPr>
        </p:nvSpPr>
        <p:spPr/>
        <p:txBody>
          <a:bodyPr/>
          <a:lstStyle/>
          <a:p>
            <a:r>
              <a:rPr lang="de-DE" dirty="0"/>
              <a:t>Gradient </a:t>
            </a:r>
            <a:r>
              <a:rPr lang="de-DE" dirty="0" err="1"/>
              <a:t>Descent</a:t>
            </a:r>
            <a:r>
              <a:rPr lang="de-DE" dirty="0"/>
              <a:t> </a:t>
            </a:r>
            <a:r>
              <a:rPr lang="de-DE" dirty="0" err="1"/>
              <a:t>has</a:t>
            </a:r>
            <a:r>
              <a:rPr lang="de-DE" dirty="0"/>
              <a:t> </a:t>
            </a:r>
            <a:r>
              <a:rPr lang="de-DE" dirty="0" err="1"/>
              <a:t>good</a:t>
            </a:r>
            <a:r>
              <a:rPr lang="de-DE" dirty="0"/>
              <a:t> </a:t>
            </a:r>
            <a:r>
              <a:rPr lang="de-DE" dirty="0" err="1"/>
              <a:t>statistical</a:t>
            </a:r>
            <a:r>
              <a:rPr lang="de-DE" dirty="0"/>
              <a:t> </a:t>
            </a:r>
            <a:r>
              <a:rPr lang="de-DE" dirty="0" err="1"/>
              <a:t>properties</a:t>
            </a:r>
            <a:r>
              <a:rPr lang="de-DE" dirty="0"/>
              <a:t> (</a:t>
            </a:r>
            <a:r>
              <a:rPr lang="de-DE" dirty="0" err="1"/>
              <a:t>very</a:t>
            </a:r>
            <a:r>
              <a:rPr lang="de-DE" dirty="0"/>
              <a:t> </a:t>
            </a:r>
            <a:r>
              <a:rPr lang="de-DE" dirty="0" err="1"/>
              <a:t>low</a:t>
            </a:r>
            <a:r>
              <a:rPr lang="de-DE" dirty="0"/>
              <a:t> </a:t>
            </a:r>
            <a:r>
              <a:rPr lang="de-DE" dirty="0" err="1"/>
              <a:t>variance</a:t>
            </a:r>
            <a:r>
              <a:rPr lang="de-DE" dirty="0"/>
              <a:t>) </a:t>
            </a:r>
          </a:p>
          <a:p>
            <a:r>
              <a:rPr lang="de-DE" dirty="0"/>
              <a:t>But </a:t>
            </a:r>
            <a:r>
              <a:rPr lang="de-DE" dirty="0" err="1"/>
              <a:t>is</a:t>
            </a:r>
            <a:r>
              <a:rPr lang="de-DE" dirty="0"/>
              <a:t> </a:t>
            </a:r>
            <a:r>
              <a:rPr lang="de-DE" dirty="0" err="1"/>
              <a:t>very</a:t>
            </a:r>
            <a:r>
              <a:rPr lang="de-DE" dirty="0"/>
              <a:t> </a:t>
            </a:r>
            <a:r>
              <a:rPr lang="de-DE" dirty="0" err="1"/>
              <a:t>data</a:t>
            </a:r>
            <a:r>
              <a:rPr lang="de-DE" dirty="0"/>
              <a:t> </a:t>
            </a:r>
            <a:r>
              <a:rPr lang="de-DE" dirty="0" err="1"/>
              <a:t>inefficient</a:t>
            </a:r>
            <a:r>
              <a:rPr lang="de-DE" dirty="0"/>
              <a:t> (</a:t>
            </a:r>
            <a:r>
              <a:rPr lang="de-DE" dirty="0" err="1"/>
              <a:t>particularly</a:t>
            </a:r>
            <a:r>
              <a:rPr lang="de-DE" dirty="0"/>
              <a:t> </a:t>
            </a:r>
            <a:r>
              <a:rPr lang="de-DE" dirty="0" err="1"/>
              <a:t>when</a:t>
            </a:r>
            <a:r>
              <a:rPr lang="de-DE" dirty="0"/>
              <a:t> </a:t>
            </a:r>
            <a:r>
              <a:rPr lang="de-DE" dirty="0" err="1"/>
              <a:t>data</a:t>
            </a:r>
            <a:r>
              <a:rPr lang="de-DE" dirty="0"/>
              <a:t> </a:t>
            </a:r>
            <a:r>
              <a:rPr lang="de-DE" dirty="0" err="1"/>
              <a:t>has</a:t>
            </a:r>
            <a:r>
              <a:rPr lang="de-DE" dirty="0"/>
              <a:t> </a:t>
            </a:r>
            <a:r>
              <a:rPr lang="de-DE" dirty="0" err="1"/>
              <a:t>many</a:t>
            </a:r>
            <a:r>
              <a:rPr lang="de-DE" dirty="0"/>
              <a:t> </a:t>
            </a:r>
            <a:r>
              <a:rPr lang="de-DE" dirty="0" err="1"/>
              <a:t>similarities</a:t>
            </a:r>
            <a:r>
              <a:rPr lang="de-DE" dirty="0"/>
              <a:t>) </a:t>
            </a:r>
          </a:p>
          <a:p>
            <a:r>
              <a:rPr lang="de-DE" dirty="0" err="1"/>
              <a:t>Doesn’t</a:t>
            </a:r>
            <a:r>
              <a:rPr lang="de-DE" dirty="0"/>
              <a:t> </a:t>
            </a:r>
            <a:r>
              <a:rPr lang="de-DE" dirty="0" err="1"/>
              <a:t>scale</a:t>
            </a:r>
            <a:r>
              <a:rPr lang="de-DE" dirty="0"/>
              <a:t> </a:t>
            </a:r>
            <a:r>
              <a:rPr lang="de-DE" dirty="0" err="1"/>
              <a:t>to</a:t>
            </a:r>
            <a:r>
              <a:rPr lang="de-DE" dirty="0"/>
              <a:t> </a:t>
            </a:r>
            <a:r>
              <a:rPr lang="de-DE" dirty="0" err="1"/>
              <a:t>effectively</a:t>
            </a:r>
            <a:r>
              <a:rPr lang="de-DE" dirty="0"/>
              <a:t> infinite </a:t>
            </a:r>
            <a:r>
              <a:rPr lang="de-DE" dirty="0" err="1"/>
              <a:t>data</a:t>
            </a:r>
            <a:r>
              <a:rPr lang="de-DE" dirty="0"/>
              <a:t> (e.g. </a:t>
            </a:r>
            <a:r>
              <a:rPr lang="de-DE" dirty="0" err="1"/>
              <a:t>with</a:t>
            </a:r>
            <a:r>
              <a:rPr lang="de-DE" dirty="0"/>
              <a:t> </a:t>
            </a:r>
            <a:r>
              <a:rPr lang="de-DE" dirty="0" err="1"/>
              <a:t>augmentation</a:t>
            </a:r>
            <a:r>
              <a:rPr lang="de-DE" dirty="0"/>
              <a:t>) </a:t>
            </a:r>
          </a:p>
          <a:p>
            <a:endParaRPr lang="de-DE" dirty="0"/>
          </a:p>
        </p:txBody>
      </p:sp>
      <p:sp>
        <p:nvSpPr>
          <p:cNvPr id="4" name="Foliennummernplatzhalter 3">
            <a:extLst>
              <a:ext uri="{FF2B5EF4-FFF2-40B4-BE49-F238E27FC236}">
                <a16:creationId xmlns:a16="http://schemas.microsoft.com/office/drawing/2014/main" id="{07DE890B-C633-C242-9CAA-3596F329C418}"/>
              </a:ext>
            </a:extLst>
          </p:cNvPr>
          <p:cNvSpPr>
            <a:spLocks noGrp="1"/>
          </p:cNvSpPr>
          <p:nvPr>
            <p:ph type="sldNum" sz="quarter" idx="12"/>
          </p:nvPr>
        </p:nvSpPr>
        <p:spPr/>
        <p:txBody>
          <a:bodyPr/>
          <a:lstStyle/>
          <a:p>
            <a:pPr>
              <a:defRPr/>
            </a:pPr>
            <a:fld id="{FD764AD2-5FB6-FB45-933B-235C7588DE60}" type="slidenum">
              <a:rPr lang="de-DE" smtClean="0"/>
              <a:pPr>
                <a:defRPr/>
              </a:pPr>
              <a:t>26</a:t>
            </a:fld>
            <a:endParaRPr lang="de-DE"/>
          </a:p>
        </p:txBody>
      </p:sp>
    </p:spTree>
    <p:extLst>
      <p:ext uri="{BB962C8B-B14F-4D97-AF65-F5344CB8AC3E}">
        <p14:creationId xmlns:p14="http://schemas.microsoft.com/office/powerpoint/2010/main" val="43371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D82C2-2B5E-DD4C-93B2-BCBA2103045F}"/>
              </a:ext>
            </a:extLst>
          </p:cNvPr>
          <p:cNvSpPr>
            <a:spLocks noGrp="1"/>
          </p:cNvSpPr>
          <p:nvPr>
            <p:ph type="title"/>
          </p:nvPr>
        </p:nvSpPr>
        <p:spPr/>
        <p:txBody>
          <a:bodyPr/>
          <a:lstStyle/>
          <a:p>
            <a:r>
              <a:rPr lang="de-DE" dirty="0" err="1"/>
              <a:t>Stochastic</a:t>
            </a:r>
            <a:r>
              <a:rPr lang="de-DE" dirty="0"/>
              <a:t> Gradient </a:t>
            </a:r>
            <a:r>
              <a:rPr lang="de-DE" dirty="0" err="1"/>
              <a:t>Descent</a:t>
            </a:r>
            <a:r>
              <a:rPr lang="de-DE" dirty="0"/>
              <a:t> (SGD)</a:t>
            </a:r>
          </a:p>
        </p:txBody>
      </p:sp>
      <p:sp>
        <p:nvSpPr>
          <p:cNvPr id="3" name="Inhaltsplatzhalter 2">
            <a:extLst>
              <a:ext uri="{FF2B5EF4-FFF2-40B4-BE49-F238E27FC236}">
                <a16:creationId xmlns:a16="http://schemas.microsoft.com/office/drawing/2014/main" id="{353EDA86-0107-C24B-B672-E2DEE32E330B}"/>
              </a:ext>
            </a:extLst>
          </p:cNvPr>
          <p:cNvSpPr>
            <a:spLocks noGrp="1"/>
          </p:cNvSpPr>
          <p:nvPr>
            <p:ph idx="1"/>
          </p:nvPr>
        </p:nvSpPr>
        <p:spPr/>
        <p:txBody>
          <a:bodyPr/>
          <a:lstStyle/>
          <a:p>
            <a:r>
              <a:rPr lang="de-DE" dirty="0" err="1"/>
              <a:t>Define</a:t>
            </a:r>
            <a:r>
              <a:rPr lang="de-DE" dirty="0"/>
              <a:t> </a:t>
            </a:r>
            <a:r>
              <a:rPr lang="de-DE" dirty="0" err="1"/>
              <a:t>loss</a:t>
            </a:r>
            <a:r>
              <a:rPr lang="de-DE" dirty="0"/>
              <a:t> </a:t>
            </a:r>
            <a:r>
              <a:rPr lang="de-DE" dirty="0" err="1"/>
              <a:t>function</a:t>
            </a:r>
            <a:r>
              <a:rPr lang="de-DE" dirty="0"/>
              <a:t> l, </a:t>
            </a:r>
            <a:r>
              <a:rPr lang="de-DE" dirty="0" err="1"/>
              <a:t>dataset</a:t>
            </a:r>
            <a:r>
              <a:rPr lang="de-DE" dirty="0"/>
              <a:t> D </a:t>
            </a:r>
            <a:r>
              <a:rPr lang="de-DE" dirty="0" err="1"/>
              <a:t>and</a:t>
            </a:r>
            <a:r>
              <a:rPr lang="de-DE" dirty="0"/>
              <a:t> </a:t>
            </a:r>
            <a:r>
              <a:rPr lang="de-DE" dirty="0" err="1"/>
              <a:t>model</a:t>
            </a:r>
            <a:r>
              <a:rPr lang="de-DE" dirty="0"/>
              <a:t> </a:t>
            </a:r>
            <a:r>
              <a:rPr lang="de-DE" dirty="0" err="1"/>
              <a:t>g</a:t>
            </a:r>
            <a:r>
              <a:rPr lang="de-DE" dirty="0"/>
              <a:t> </a:t>
            </a:r>
            <a:r>
              <a:rPr lang="de-DE" dirty="0" err="1"/>
              <a:t>with</a:t>
            </a:r>
            <a:r>
              <a:rPr lang="de-DE" dirty="0"/>
              <a:t> </a:t>
            </a:r>
            <a:r>
              <a:rPr lang="de-DE" dirty="0" err="1"/>
              <a:t>learnable</a:t>
            </a:r>
            <a:r>
              <a:rPr lang="de-DE" dirty="0"/>
              <a:t> </a:t>
            </a:r>
            <a:r>
              <a:rPr lang="de-DE" dirty="0" err="1"/>
              <a:t>parameters</a:t>
            </a:r>
            <a:r>
              <a:rPr lang="de-DE" dirty="0"/>
              <a:t> </a:t>
            </a:r>
            <a:r>
              <a:rPr lang="el-GR" dirty="0"/>
              <a:t>θ. </a:t>
            </a:r>
          </a:p>
          <a:p>
            <a:r>
              <a:rPr lang="de-DE" dirty="0" err="1"/>
              <a:t>Define</a:t>
            </a:r>
            <a:r>
              <a:rPr lang="de-DE" dirty="0"/>
              <a:t> </a:t>
            </a:r>
            <a:r>
              <a:rPr lang="de-DE" dirty="0" err="1"/>
              <a:t>how</a:t>
            </a:r>
            <a:r>
              <a:rPr lang="de-DE" dirty="0"/>
              <a:t> </a:t>
            </a:r>
            <a:r>
              <a:rPr lang="de-DE" dirty="0" err="1"/>
              <a:t>many</a:t>
            </a:r>
            <a:r>
              <a:rPr lang="de-DE" dirty="0"/>
              <a:t> </a:t>
            </a:r>
            <a:r>
              <a:rPr lang="de-DE" dirty="0" err="1"/>
              <a:t>passes</a:t>
            </a:r>
            <a:r>
              <a:rPr lang="de-DE" dirty="0"/>
              <a:t> </a:t>
            </a:r>
            <a:r>
              <a:rPr lang="de-DE" dirty="0" err="1"/>
              <a:t>over</a:t>
            </a:r>
            <a:r>
              <a:rPr lang="de-DE" dirty="0"/>
              <a:t> </a:t>
            </a:r>
            <a:r>
              <a:rPr lang="de-DE" dirty="0" err="1"/>
              <a:t>the</a:t>
            </a:r>
            <a:r>
              <a:rPr lang="de-DE" dirty="0"/>
              <a:t> </a:t>
            </a:r>
            <a:r>
              <a:rPr lang="de-DE" dirty="0" err="1"/>
              <a:t>data</a:t>
            </a:r>
            <a:r>
              <a:rPr lang="de-DE" dirty="0"/>
              <a:t> </a:t>
            </a:r>
            <a:r>
              <a:rPr lang="de-DE" dirty="0" err="1"/>
              <a:t>to</a:t>
            </a:r>
            <a:r>
              <a:rPr lang="de-DE" dirty="0"/>
              <a:t> </a:t>
            </a:r>
            <a:r>
              <a:rPr lang="de-DE" dirty="0" err="1"/>
              <a:t>make</a:t>
            </a:r>
            <a:r>
              <a:rPr lang="de-DE" dirty="0"/>
              <a:t> (</a:t>
            </a:r>
            <a:r>
              <a:rPr lang="de-DE" dirty="0" err="1"/>
              <a:t>each</a:t>
            </a:r>
            <a:r>
              <a:rPr lang="de-DE" dirty="0"/>
              <a:t> </a:t>
            </a:r>
            <a:r>
              <a:rPr lang="de-DE" dirty="0" err="1"/>
              <a:t>one</a:t>
            </a:r>
            <a:r>
              <a:rPr lang="de-DE" dirty="0"/>
              <a:t> </a:t>
            </a:r>
            <a:r>
              <a:rPr lang="de-DE" dirty="0" err="1"/>
              <a:t>known</a:t>
            </a:r>
            <a:r>
              <a:rPr lang="de-DE" dirty="0"/>
              <a:t> </a:t>
            </a:r>
            <a:r>
              <a:rPr lang="de-DE" dirty="0" err="1"/>
              <a:t>as</a:t>
            </a:r>
            <a:r>
              <a:rPr lang="de-DE" dirty="0"/>
              <a:t> an </a:t>
            </a:r>
            <a:r>
              <a:rPr lang="de-DE" dirty="0" err="1"/>
              <a:t>Epoch</a:t>
            </a:r>
            <a:r>
              <a:rPr lang="de-DE" dirty="0"/>
              <a:t>) </a:t>
            </a:r>
          </a:p>
          <a:p>
            <a:r>
              <a:rPr lang="de-DE" dirty="0" err="1"/>
              <a:t>Define</a:t>
            </a:r>
            <a:r>
              <a:rPr lang="de-DE" dirty="0"/>
              <a:t> a </a:t>
            </a:r>
            <a:r>
              <a:rPr lang="de-DE" dirty="0" err="1"/>
              <a:t>learning</a:t>
            </a:r>
            <a:r>
              <a:rPr lang="de-DE" dirty="0"/>
              <a:t> rate </a:t>
            </a:r>
            <a:r>
              <a:rPr lang="el-GR" dirty="0"/>
              <a:t>η </a:t>
            </a:r>
          </a:p>
          <a:p>
            <a:r>
              <a:rPr lang="de-DE" dirty="0" err="1"/>
              <a:t>Stochastic</a:t>
            </a:r>
            <a:r>
              <a:rPr lang="de-DE" dirty="0"/>
              <a:t> Gradient </a:t>
            </a:r>
            <a:r>
              <a:rPr lang="de-DE" dirty="0" err="1"/>
              <a:t>Descent</a:t>
            </a:r>
            <a:r>
              <a:rPr lang="de-DE" dirty="0"/>
              <a:t> </a:t>
            </a:r>
            <a:r>
              <a:rPr lang="de-DE" dirty="0" err="1"/>
              <a:t>updates</a:t>
            </a:r>
            <a:r>
              <a:rPr lang="de-DE" dirty="0"/>
              <a:t> </a:t>
            </a:r>
            <a:r>
              <a:rPr lang="de-DE" dirty="0" err="1"/>
              <a:t>the</a:t>
            </a:r>
            <a:r>
              <a:rPr lang="de-DE" dirty="0"/>
              <a:t> </a:t>
            </a:r>
            <a:r>
              <a:rPr lang="de-DE" dirty="0" err="1"/>
              <a:t>parameters</a:t>
            </a:r>
            <a:r>
              <a:rPr lang="de-DE" dirty="0"/>
              <a:t> </a:t>
            </a:r>
            <a:r>
              <a:rPr lang="el-GR" dirty="0"/>
              <a:t>θ </a:t>
            </a:r>
            <a:r>
              <a:rPr lang="de-DE" dirty="0" err="1"/>
              <a:t>by</a:t>
            </a:r>
            <a:r>
              <a:rPr lang="de-DE" dirty="0"/>
              <a:t> </a:t>
            </a:r>
            <a:r>
              <a:rPr lang="de-DE" dirty="0" err="1"/>
              <a:t>moving</a:t>
            </a:r>
            <a:r>
              <a:rPr lang="de-DE" dirty="0"/>
              <a:t> </a:t>
            </a:r>
            <a:r>
              <a:rPr lang="de-DE" dirty="0" err="1"/>
              <a:t>them</a:t>
            </a:r>
            <a:r>
              <a:rPr lang="de-DE" dirty="0"/>
              <a:t> in </a:t>
            </a:r>
            <a:r>
              <a:rPr lang="de-DE" dirty="0" err="1"/>
              <a:t>the</a:t>
            </a:r>
            <a:r>
              <a:rPr lang="de-DE" dirty="0"/>
              <a:t> </a:t>
            </a:r>
            <a:r>
              <a:rPr lang="de-DE" dirty="0" err="1"/>
              <a:t>direction</a:t>
            </a:r>
            <a:r>
              <a:rPr lang="de-DE" dirty="0"/>
              <a:t> </a:t>
            </a:r>
            <a:r>
              <a:rPr lang="de-DE" dirty="0" err="1"/>
              <a:t>of</a:t>
            </a:r>
            <a:r>
              <a:rPr lang="de-DE" dirty="0"/>
              <a:t> </a:t>
            </a:r>
            <a:r>
              <a:rPr lang="de-DE" dirty="0" err="1"/>
              <a:t>the</a:t>
            </a:r>
            <a:r>
              <a:rPr lang="de-DE" dirty="0"/>
              <a:t> negative </a:t>
            </a:r>
            <a:r>
              <a:rPr lang="de-DE" dirty="0" err="1"/>
              <a:t>gradient</a:t>
            </a:r>
            <a:r>
              <a:rPr lang="de-DE" dirty="0"/>
              <a:t> </a:t>
            </a:r>
            <a:r>
              <a:rPr lang="de-DE" dirty="0" err="1"/>
              <a:t>with</a:t>
            </a:r>
            <a:r>
              <a:rPr lang="de-DE" dirty="0"/>
              <a:t> </a:t>
            </a:r>
            <a:r>
              <a:rPr lang="de-DE" dirty="0" err="1"/>
              <a:t>respect</a:t>
            </a:r>
            <a:r>
              <a:rPr lang="de-DE" dirty="0"/>
              <a:t> </a:t>
            </a:r>
            <a:r>
              <a:rPr lang="de-DE" dirty="0" err="1"/>
              <a:t>to</a:t>
            </a:r>
            <a:r>
              <a:rPr lang="de-DE" dirty="0"/>
              <a:t> </a:t>
            </a:r>
            <a:r>
              <a:rPr lang="de-DE" dirty="0" err="1"/>
              <a:t>the</a:t>
            </a:r>
            <a:r>
              <a:rPr lang="de-DE" dirty="0"/>
              <a:t> </a:t>
            </a:r>
            <a:r>
              <a:rPr lang="de-DE" dirty="0" err="1"/>
              <a:t>loss</a:t>
            </a:r>
            <a:r>
              <a:rPr lang="de-DE" dirty="0"/>
              <a:t> </a:t>
            </a:r>
            <a:r>
              <a:rPr lang="de-DE" dirty="0" err="1"/>
              <a:t>of</a:t>
            </a:r>
            <a:r>
              <a:rPr lang="de-DE" dirty="0"/>
              <a:t> a </a:t>
            </a:r>
            <a:r>
              <a:rPr lang="de-DE" dirty="0" err="1"/>
              <a:t>single</a:t>
            </a:r>
            <a:r>
              <a:rPr lang="de-DE" dirty="0"/>
              <a:t> item l </a:t>
            </a:r>
            <a:r>
              <a:rPr lang="de-DE" dirty="0" err="1"/>
              <a:t>by</a:t>
            </a:r>
            <a:r>
              <a:rPr lang="de-DE" dirty="0"/>
              <a:t> </a:t>
            </a:r>
            <a:r>
              <a:rPr lang="de-DE" dirty="0" err="1"/>
              <a:t>the</a:t>
            </a:r>
            <a:r>
              <a:rPr lang="de-DE" dirty="0"/>
              <a:t> </a:t>
            </a:r>
            <a:r>
              <a:rPr lang="de-DE" dirty="0" err="1"/>
              <a:t>learning</a:t>
            </a:r>
            <a:r>
              <a:rPr lang="de-DE" dirty="0"/>
              <a:t> rate </a:t>
            </a:r>
            <a:r>
              <a:rPr lang="el-GR" dirty="0"/>
              <a:t>η </a:t>
            </a:r>
            <a:r>
              <a:rPr lang="de-DE" dirty="0" err="1"/>
              <a:t>multiplied</a:t>
            </a:r>
            <a:r>
              <a:rPr lang="de-DE" dirty="0"/>
              <a:t> </a:t>
            </a:r>
            <a:r>
              <a:rPr lang="de-DE" dirty="0" err="1"/>
              <a:t>by</a:t>
            </a:r>
            <a:r>
              <a:rPr lang="de-DE" dirty="0"/>
              <a:t> </a:t>
            </a:r>
            <a:r>
              <a:rPr lang="de-DE" dirty="0" err="1"/>
              <a:t>the</a:t>
            </a:r>
            <a:r>
              <a:rPr lang="de-DE" dirty="0"/>
              <a:t> </a:t>
            </a:r>
            <a:r>
              <a:rPr lang="de-DE" dirty="0" err="1"/>
              <a:t>gradient</a:t>
            </a:r>
            <a:r>
              <a:rPr lang="de-DE" dirty="0"/>
              <a:t>: </a:t>
            </a:r>
          </a:p>
          <a:p>
            <a:r>
              <a:rPr lang="de-DE" dirty="0" err="1"/>
              <a:t>for</a:t>
            </a:r>
            <a:r>
              <a:rPr lang="de-DE" dirty="0"/>
              <a:t> </a:t>
            </a:r>
            <a:r>
              <a:rPr lang="de-DE" dirty="0" err="1"/>
              <a:t>each</a:t>
            </a:r>
            <a:r>
              <a:rPr lang="de-DE" dirty="0"/>
              <a:t> </a:t>
            </a:r>
            <a:r>
              <a:rPr lang="de-DE" dirty="0" err="1"/>
              <a:t>Epoch</a:t>
            </a:r>
            <a:r>
              <a:rPr lang="de-DE" dirty="0"/>
              <a:t>:</a:t>
            </a:r>
            <a:br>
              <a:rPr lang="de-DE" dirty="0"/>
            </a:br>
            <a:r>
              <a:rPr lang="de-DE" dirty="0" err="1"/>
              <a:t>for</a:t>
            </a:r>
            <a:r>
              <a:rPr lang="de-DE" dirty="0"/>
              <a:t> </a:t>
            </a:r>
            <a:r>
              <a:rPr lang="de-DE" dirty="0" err="1"/>
              <a:t>each</a:t>
            </a:r>
            <a:r>
              <a:rPr lang="de-DE" dirty="0"/>
              <a:t> (</a:t>
            </a:r>
            <a:r>
              <a:rPr lang="de-DE" dirty="0" err="1"/>
              <a:t>x,y</a:t>
            </a:r>
            <a:r>
              <a:rPr lang="de-DE" dirty="0"/>
              <a:t>)∈D: </a:t>
            </a:r>
          </a:p>
          <a:p>
            <a:r>
              <a:rPr lang="el-GR" dirty="0"/>
              <a:t>θ ← θ − </a:t>
            </a:r>
            <a:r>
              <a:rPr lang="el-GR" dirty="0" err="1"/>
              <a:t>η∇θ</a:t>
            </a:r>
            <a:r>
              <a:rPr lang="de-DE" dirty="0"/>
              <a:t>l </a:t>
            </a:r>
          </a:p>
          <a:p>
            <a:endParaRPr lang="de-DE" dirty="0"/>
          </a:p>
        </p:txBody>
      </p:sp>
      <p:sp>
        <p:nvSpPr>
          <p:cNvPr id="4" name="Foliennummernplatzhalter 3">
            <a:extLst>
              <a:ext uri="{FF2B5EF4-FFF2-40B4-BE49-F238E27FC236}">
                <a16:creationId xmlns:a16="http://schemas.microsoft.com/office/drawing/2014/main" id="{33DFB4F9-50D7-3540-A82F-FBC3CA0E4E3B}"/>
              </a:ext>
            </a:extLst>
          </p:cNvPr>
          <p:cNvSpPr>
            <a:spLocks noGrp="1"/>
          </p:cNvSpPr>
          <p:nvPr>
            <p:ph type="sldNum" sz="quarter" idx="12"/>
          </p:nvPr>
        </p:nvSpPr>
        <p:spPr/>
        <p:txBody>
          <a:bodyPr/>
          <a:lstStyle/>
          <a:p>
            <a:pPr>
              <a:defRPr/>
            </a:pPr>
            <a:fld id="{FD764AD2-5FB6-FB45-933B-235C7588DE60}" type="slidenum">
              <a:rPr lang="de-DE" smtClean="0"/>
              <a:pPr>
                <a:defRPr/>
              </a:pPr>
              <a:t>27</a:t>
            </a:fld>
            <a:endParaRPr lang="de-DE"/>
          </a:p>
        </p:txBody>
      </p:sp>
    </p:spTree>
    <p:extLst>
      <p:ext uri="{BB962C8B-B14F-4D97-AF65-F5344CB8AC3E}">
        <p14:creationId xmlns:p14="http://schemas.microsoft.com/office/powerpoint/2010/main" val="276991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55600"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solidFill>
                  <a:schemeClr val="tx1"/>
                </a:solidFill>
              </a:rPr>
              <a:t>Sample labeled data</a:t>
            </a:r>
          </a:p>
          <a:p>
            <a:pPr algn="ctr"/>
            <a:r>
              <a:rPr lang="en-US" sz="1600" dirty="0">
                <a:solidFill>
                  <a:schemeClr val="tx1"/>
                </a:solidFill>
              </a:rPr>
              <a:t>(</a:t>
            </a:r>
            <a:r>
              <a:rPr lang="en-US" sz="1600" b="1" dirty="0">
                <a:solidFill>
                  <a:schemeClr val="tx1"/>
                </a:solidFill>
              </a:rPr>
              <a:t>batch</a:t>
            </a:r>
            <a:r>
              <a:rPr lang="en-US" sz="1600" dirty="0">
                <a:solidFill>
                  <a:schemeClr val="tx1"/>
                </a:solidFill>
              </a:rPr>
              <a:t>)</a:t>
            </a:r>
            <a:endParaRPr lang="el-GR" sz="1600" dirty="0">
              <a:solidFill>
                <a:schemeClr val="tx1"/>
              </a:solidFill>
            </a:endParaRPr>
          </a:p>
        </p:txBody>
      </p:sp>
      <p:sp>
        <p:nvSpPr>
          <p:cNvPr id="7" name="Ορθογώνιο 6"/>
          <p:cNvSpPr/>
          <p:nvPr/>
        </p:nvSpPr>
        <p:spPr>
          <a:xfrm>
            <a:off x="2523847"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rPr>
              <a:t>Forward</a:t>
            </a:r>
            <a:r>
              <a:rPr lang="en-US" sz="1600" dirty="0">
                <a:solidFill>
                  <a:schemeClr val="tx1"/>
                </a:solidFill>
              </a:rPr>
              <a:t> it through the network, get predictions</a:t>
            </a:r>
            <a:endParaRPr lang="el-GR" sz="1600" dirty="0">
              <a:solidFill>
                <a:schemeClr val="tx1"/>
              </a:solidFill>
            </a:endParaRPr>
          </a:p>
        </p:txBody>
      </p:sp>
      <p:sp>
        <p:nvSpPr>
          <p:cNvPr id="8" name="Ορθογώνιο 7"/>
          <p:cNvSpPr/>
          <p:nvPr/>
        </p:nvSpPr>
        <p:spPr>
          <a:xfrm>
            <a:off x="4692094"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rPr>
              <a:t>Back-propagate</a:t>
            </a:r>
            <a:r>
              <a:rPr lang="en-US" sz="1600" dirty="0">
                <a:solidFill>
                  <a:schemeClr val="tx1"/>
                </a:solidFill>
              </a:rPr>
              <a:t> the errors</a:t>
            </a:r>
            <a:endParaRPr lang="el-GR" sz="1600" dirty="0">
              <a:solidFill>
                <a:schemeClr val="tx1"/>
              </a:solidFill>
            </a:endParaRPr>
          </a:p>
        </p:txBody>
      </p:sp>
      <p:sp>
        <p:nvSpPr>
          <p:cNvPr id="9" name="Ορθογώνιο 8"/>
          <p:cNvSpPr/>
          <p:nvPr/>
        </p:nvSpPr>
        <p:spPr>
          <a:xfrm>
            <a:off x="6860341"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rPr>
              <a:t>Update</a:t>
            </a:r>
            <a:r>
              <a:rPr lang="en-US" sz="1600" dirty="0">
                <a:solidFill>
                  <a:schemeClr val="tx1"/>
                </a:solidFill>
              </a:rPr>
              <a:t> the network weights</a:t>
            </a:r>
            <a:endParaRPr lang="el-GR" sz="1600" dirty="0">
              <a:solidFill>
                <a:schemeClr val="tx1"/>
              </a:solidFill>
            </a:endParaRPr>
          </a:p>
        </p:txBody>
      </p:sp>
      <p:cxnSp>
        <p:nvCxnSpPr>
          <p:cNvPr id="11" name="Ευθύγραμμο βέλος σύνδεσης 10"/>
          <p:cNvCxnSpPr>
            <a:cxnSpLocks/>
            <a:stCxn id="3" idx="3"/>
            <a:endCxn id="7" idx="1"/>
          </p:cNvCxnSpPr>
          <p:nvPr/>
        </p:nvCxnSpPr>
        <p:spPr>
          <a:xfrm>
            <a:off x="1637411" y="1805746"/>
            <a:ext cx="8864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4232551" y="1852272"/>
            <a:ext cx="459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6400798" y="1863044"/>
            <a:ext cx="459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Γωνιώδης σύνδεση 14"/>
          <p:cNvCxnSpPr>
            <a:cxnSpLocks/>
            <a:stCxn id="9" idx="2"/>
            <a:endCxn id="3" idx="2"/>
          </p:cNvCxnSpPr>
          <p:nvPr/>
        </p:nvCxnSpPr>
        <p:spPr>
          <a:xfrm rot="5400000">
            <a:off x="4248877" y="-786826"/>
            <a:ext cx="12700" cy="6504741"/>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376" y="2985367"/>
            <a:ext cx="7823776" cy="923330"/>
          </a:xfrm>
          <a:prstGeom prst="rect">
            <a:avLst/>
          </a:prstGeom>
          <a:noFill/>
        </p:spPr>
        <p:txBody>
          <a:bodyPr wrap="square" rtlCol="0">
            <a:spAutoFit/>
          </a:bodyPr>
          <a:lstStyle/>
          <a:p>
            <a:r>
              <a:rPr lang="en-US" dirty="0"/>
              <a:t>Backpropagation idea</a:t>
            </a:r>
            <a:endParaRPr lang="en-US" b="1" dirty="0">
              <a:solidFill>
                <a:schemeClr val="accent2"/>
              </a:solidFill>
            </a:endParaRPr>
          </a:p>
          <a:p>
            <a:pPr marL="285750" indent="-285750">
              <a:buFont typeface="Arial" panose="020B0604020202020204" pitchFamily="34" charset="0"/>
              <a:buChar char="•"/>
            </a:pPr>
            <a:r>
              <a:rPr lang="en-US" dirty="0"/>
              <a:t>Generate </a:t>
            </a:r>
            <a:r>
              <a:rPr lang="en-US" b="1" dirty="0">
                <a:solidFill>
                  <a:schemeClr val="accent2"/>
                </a:solidFill>
              </a:rPr>
              <a:t>error signal </a:t>
            </a:r>
            <a:r>
              <a:rPr lang="en-US" dirty="0"/>
              <a:t>that measures difference between predictions and target values</a:t>
            </a:r>
          </a:p>
        </p:txBody>
      </p:sp>
      <p:sp>
        <p:nvSpPr>
          <p:cNvPr id="23" name="TextBox 22"/>
          <p:cNvSpPr txBox="1"/>
          <p:nvPr/>
        </p:nvSpPr>
        <p:spPr>
          <a:xfrm>
            <a:off x="318376" y="3926889"/>
            <a:ext cx="5701481"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 error signal to change the weights and get more accurate predictions backwards</a:t>
            </a:r>
          </a:p>
          <a:p>
            <a:pPr marL="285750" indent="-285750">
              <a:buFont typeface="Arial" panose="020B0604020202020204" pitchFamily="34" charset="0"/>
              <a:buChar char="•"/>
            </a:pPr>
            <a:r>
              <a:rPr lang="en-US" dirty="0"/>
              <a:t>Underlying mathematics: chain rule </a:t>
            </a:r>
            <a:endParaRPr lang="el-GR" dirty="0"/>
          </a:p>
        </p:txBody>
      </p:sp>
      <p:sp>
        <p:nvSpPr>
          <p:cNvPr id="18" name="Titel 1">
            <a:extLst>
              <a:ext uri="{FF2B5EF4-FFF2-40B4-BE49-F238E27FC236}">
                <a16:creationId xmlns:a16="http://schemas.microsoft.com/office/drawing/2014/main" id="{46738A10-E020-F64D-AC52-84C0977360DB}"/>
              </a:ext>
            </a:extLst>
          </p:cNvPr>
          <p:cNvSpPr>
            <a:spLocks noGrp="1"/>
          </p:cNvSpPr>
          <p:nvPr>
            <p:ph type="title"/>
          </p:nvPr>
        </p:nvSpPr>
        <p:spPr>
          <a:xfrm>
            <a:off x="468313" y="260350"/>
            <a:ext cx="8229600" cy="503238"/>
          </a:xfrm>
        </p:spPr>
        <p:txBody>
          <a:bodyPr/>
          <a:lstStyle/>
          <a:p>
            <a:r>
              <a:rPr lang="de-DE" sz="2600" dirty="0" err="1"/>
              <a:t>Backprop</a:t>
            </a:r>
            <a:r>
              <a:rPr lang="de-DE" sz="2600" dirty="0"/>
              <a:t>: </a:t>
            </a:r>
            <a:r>
              <a:rPr lang="de-DE" sz="2600" dirty="0" err="1"/>
              <a:t>efficient</a:t>
            </a:r>
            <a:r>
              <a:rPr lang="de-DE" sz="2600" dirty="0"/>
              <a:t> </a:t>
            </a:r>
            <a:r>
              <a:rPr lang="de-DE" sz="2600" dirty="0" err="1"/>
              <a:t>implementation</a:t>
            </a:r>
            <a:r>
              <a:rPr lang="de-DE" sz="2600" dirty="0"/>
              <a:t> </a:t>
            </a:r>
            <a:r>
              <a:rPr lang="de-DE" sz="2600" dirty="0" err="1"/>
              <a:t>of</a:t>
            </a:r>
            <a:r>
              <a:rPr lang="de-DE" sz="2600" dirty="0"/>
              <a:t> </a:t>
            </a:r>
            <a:r>
              <a:rPr lang="de-DE" sz="2600" dirty="0" err="1"/>
              <a:t>gradient</a:t>
            </a:r>
            <a:r>
              <a:rPr lang="de-DE" sz="2600" dirty="0"/>
              <a:t> </a:t>
            </a:r>
            <a:r>
              <a:rPr lang="de-DE" sz="2600" dirty="0" err="1"/>
              <a:t>descent</a:t>
            </a:r>
            <a:endParaRPr lang="de-DE" sz="2600" dirty="0"/>
          </a:p>
        </p:txBody>
      </p:sp>
      <p:sp>
        <p:nvSpPr>
          <p:cNvPr id="17" name="Textfeld 16">
            <a:extLst>
              <a:ext uri="{FF2B5EF4-FFF2-40B4-BE49-F238E27FC236}">
                <a16:creationId xmlns:a16="http://schemas.microsoft.com/office/drawing/2014/main" id="{E97412E9-768A-0546-95F2-F4B24B849F47}"/>
              </a:ext>
            </a:extLst>
          </p:cNvPr>
          <p:cNvSpPr txBox="1"/>
          <p:nvPr/>
        </p:nvSpPr>
        <p:spPr>
          <a:xfrm>
            <a:off x="1623967" y="5859645"/>
            <a:ext cx="619080" cy="369332"/>
          </a:xfrm>
          <a:prstGeom prst="rect">
            <a:avLst/>
          </a:prstGeom>
          <a:noFill/>
        </p:spPr>
        <p:txBody>
          <a:bodyPr wrap="none" rtlCol="0">
            <a:spAutoFit/>
          </a:bodyPr>
          <a:lstStyle/>
          <a:p>
            <a:r>
              <a:rPr lang="de-DE" dirty="0"/>
              <a:t>( </a:t>
            </a:r>
            <a:r>
              <a:rPr lang="de-DE" dirty="0" err="1"/>
              <a:t>for</a:t>
            </a:r>
            <a:r>
              <a:rPr lang="de-DE" dirty="0"/>
              <a:t> </a:t>
            </a:r>
          </a:p>
        </p:txBody>
      </p:sp>
      <p:grpSp>
        <p:nvGrpSpPr>
          <p:cNvPr id="2" name="Gruppieren 1">
            <a:extLst>
              <a:ext uri="{FF2B5EF4-FFF2-40B4-BE49-F238E27FC236}">
                <a16:creationId xmlns:a16="http://schemas.microsoft.com/office/drawing/2014/main" id="{3630CCA6-D612-254E-A0E9-8E1B55DEB8B6}"/>
              </a:ext>
            </a:extLst>
          </p:cNvPr>
          <p:cNvGrpSpPr/>
          <p:nvPr/>
        </p:nvGrpSpPr>
        <p:grpSpPr>
          <a:xfrm>
            <a:off x="264342" y="4777633"/>
            <a:ext cx="3659586" cy="1603696"/>
            <a:chOff x="264342" y="4777633"/>
            <a:chExt cx="3659586" cy="1603696"/>
          </a:xfrm>
        </p:grpSpPr>
        <p:sp>
          <p:nvSpPr>
            <p:cNvPr id="22" name="Abgerundetes Rechteck 21">
              <a:extLst>
                <a:ext uri="{FF2B5EF4-FFF2-40B4-BE49-F238E27FC236}">
                  <a16:creationId xmlns:a16="http://schemas.microsoft.com/office/drawing/2014/main" id="{A9DB4A1C-FDA8-554D-92F5-BC3E8AFA1F84}"/>
                </a:ext>
              </a:extLst>
            </p:cNvPr>
            <p:cNvSpPr/>
            <p:nvPr/>
          </p:nvSpPr>
          <p:spPr>
            <a:xfrm>
              <a:off x="264342" y="4777633"/>
              <a:ext cx="3659586" cy="160369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9968FB79-9726-0947-B7ED-0AA17EDFBF1F}"/>
                    </a:ext>
                  </a:extLst>
                </p:cNvPr>
                <p:cNvSpPr txBox="1"/>
                <p:nvPr/>
              </p:nvSpPr>
              <p:spPr>
                <a:xfrm>
                  <a:off x="461795" y="5175375"/>
                  <a:ext cx="1498231" cy="667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i="1" smtClean="0">
                                <a:latin typeface="Cambria Math" panose="02040503050406030204" pitchFamily="18" charset="0"/>
                              </a:rPr>
                              <m:t>𝑑</m:t>
                            </m:r>
                            <m:r>
                              <a:rPr lang="de-DE" b="0" i="1" smtClean="0">
                                <a:latin typeface="Cambria Math" panose="02040503050406030204" pitchFamily="18" charset="0"/>
                              </a:rPr>
                              <m:t>h</m:t>
                            </m:r>
                          </m:num>
                          <m:den>
                            <m:r>
                              <a:rPr lang="de-DE" i="1" smtClean="0">
                                <a:latin typeface="Cambria Math" panose="02040503050406030204" pitchFamily="18" charset="0"/>
                              </a:rPr>
                              <m:t>𝑑𝑥</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𝑑𝑓</m:t>
                            </m:r>
                          </m:num>
                          <m:den>
                            <m:r>
                              <a:rPr lang="de-DE" b="0" i="1" smtClean="0">
                                <a:latin typeface="Cambria Math" panose="02040503050406030204" pitchFamily="18" charset="0"/>
                              </a:rPr>
                              <m:t>𝑑𝑔</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𝑑𝑔</m:t>
                            </m:r>
                          </m:num>
                          <m:den>
                            <m:r>
                              <a:rPr lang="de-DE" b="0" i="1" smtClean="0">
                                <a:latin typeface="Cambria Math" panose="02040503050406030204" pitchFamily="18" charset="0"/>
                              </a:rPr>
                              <m:t>𝑑𝑥</m:t>
                            </m:r>
                          </m:den>
                        </m:f>
                      </m:oMath>
                    </m:oMathPara>
                  </a14:m>
                  <a:endParaRPr lang="de-DE" dirty="0"/>
                </a:p>
              </p:txBody>
            </p:sp>
          </mc:Choice>
          <mc:Fallback xmlns="">
            <p:sp>
              <p:nvSpPr>
                <p:cNvPr id="16" name="Textfeld 15">
                  <a:extLst>
                    <a:ext uri="{FF2B5EF4-FFF2-40B4-BE49-F238E27FC236}">
                      <a16:creationId xmlns:a16="http://schemas.microsoft.com/office/drawing/2014/main" id="{9968FB79-9726-0947-B7ED-0AA17EDFBF1F}"/>
                    </a:ext>
                  </a:extLst>
                </p:cNvPr>
                <p:cNvSpPr txBox="1">
                  <a:spLocks noRot="1" noChangeAspect="1" noMove="1" noResize="1" noEditPoints="1" noAdjustHandles="1" noChangeArrowheads="1" noChangeShapeType="1" noTextEdit="1"/>
                </p:cNvSpPr>
                <p:nvPr/>
              </p:nvSpPr>
              <p:spPr>
                <a:xfrm>
                  <a:off x="461795" y="5175375"/>
                  <a:ext cx="1498231" cy="667490"/>
                </a:xfrm>
                <a:prstGeom prst="rect">
                  <a:avLst/>
                </a:prstGeom>
                <a:blipFill>
                  <a:blip r:embed="rId3"/>
                  <a:stretch>
                    <a:fillRect b="-113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94E10BEC-6EA1-CE4E-B3E8-E313856A66FD}"/>
                    </a:ext>
                  </a:extLst>
                </p:cNvPr>
                <p:cNvSpPr txBox="1"/>
                <p:nvPr/>
              </p:nvSpPr>
              <p:spPr>
                <a:xfrm>
                  <a:off x="2023408" y="5859645"/>
                  <a:ext cx="1900520" cy="369332"/>
                </a:xfrm>
                <a:prstGeom prst="rect">
                  <a:avLst/>
                </a:prstGeom>
                <a:noFill/>
              </p:spPr>
              <p:txBody>
                <a:bodyPr wrap="none" rtlCol="0">
                  <a:spAutoFit/>
                </a:bodyPr>
                <a:lstStyle/>
                <a:p>
                  <a14:m>
                    <m:oMath xmlns:m="http://schemas.openxmlformats.org/officeDocument/2006/math">
                      <m:r>
                        <a:rPr lang="de-DE" b="0" i="1" smtClean="0">
                          <a:latin typeface="Cambria Math" panose="02040503050406030204" pitchFamily="18" charset="0"/>
                        </a:rPr>
                        <m:t> </m:t>
                      </m:r>
                      <m:r>
                        <a:rPr lang="de-DE" b="0" i="1" smtClean="0">
                          <a:latin typeface="Cambria Math" panose="02040503050406030204" pitchFamily="18" charset="0"/>
                        </a:rPr>
                        <m:t>h</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b="0" i="1" smtClean="0">
                          <a:latin typeface="Cambria Math" panose="02040503050406030204" pitchFamily="18" charset="0"/>
                        </a:rPr>
                        <m:t>𝑓</m:t>
                      </m:r>
                      <m:r>
                        <a:rPr lang="de-DE" b="0" i="1" smtClean="0">
                          <a:latin typeface="Cambria Math" panose="02040503050406030204" pitchFamily="18" charset="0"/>
                        </a:rPr>
                        <m:t>(</m:t>
                      </m:r>
                      <m:r>
                        <a:rPr lang="de-DE" b="0" i="1" smtClean="0">
                          <a:latin typeface="Cambria Math" panose="02040503050406030204" pitchFamily="18" charset="0"/>
                        </a:rPr>
                        <m:t>𝑔</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oMath>
                  </a14:m>
                  <a:r>
                    <a:rPr lang="de-DE" dirty="0"/>
                    <a:t> )</a:t>
                  </a:r>
                </a:p>
              </p:txBody>
            </p:sp>
          </mc:Choice>
          <mc:Fallback xmlns="">
            <p:sp>
              <p:nvSpPr>
                <p:cNvPr id="19" name="Textfeld 18">
                  <a:extLst>
                    <a:ext uri="{FF2B5EF4-FFF2-40B4-BE49-F238E27FC236}">
                      <a16:creationId xmlns:a16="http://schemas.microsoft.com/office/drawing/2014/main" id="{94E10BEC-6EA1-CE4E-B3E8-E313856A66FD}"/>
                    </a:ext>
                  </a:extLst>
                </p:cNvPr>
                <p:cNvSpPr txBox="1">
                  <a:spLocks noRot="1" noChangeAspect="1" noMove="1" noResize="1" noEditPoints="1" noAdjustHandles="1" noChangeArrowheads="1" noChangeShapeType="1" noTextEdit="1"/>
                </p:cNvSpPr>
                <p:nvPr/>
              </p:nvSpPr>
              <p:spPr>
                <a:xfrm>
                  <a:off x="2023408" y="5859645"/>
                  <a:ext cx="1900520" cy="369332"/>
                </a:xfrm>
                <a:prstGeom prst="rect">
                  <a:avLst/>
                </a:prstGeom>
                <a:blipFill>
                  <a:blip r:embed="rId4"/>
                  <a:stretch>
                    <a:fillRect l="-1325" t="-6667" r="-1325" b="-26667"/>
                  </a:stretch>
                </a:blipFill>
              </p:spPr>
              <p:txBody>
                <a:bodyPr/>
                <a:lstStyle/>
                <a:p>
                  <a:r>
                    <a:rPr lang="de-DE">
                      <a:noFill/>
                    </a:rPr>
                    <a:t> </a:t>
                  </a:r>
                </a:p>
              </p:txBody>
            </p:sp>
          </mc:Fallback>
        </mc:AlternateContent>
        <p:sp>
          <p:nvSpPr>
            <p:cNvPr id="24" name="Textfeld 23">
              <a:extLst>
                <a:ext uri="{FF2B5EF4-FFF2-40B4-BE49-F238E27FC236}">
                  <a16:creationId xmlns:a16="http://schemas.microsoft.com/office/drawing/2014/main" id="{A37F49F6-01CC-9646-B840-828CB9CCC633}"/>
                </a:ext>
              </a:extLst>
            </p:cNvPr>
            <p:cNvSpPr txBox="1"/>
            <p:nvPr/>
          </p:nvSpPr>
          <p:spPr>
            <a:xfrm>
              <a:off x="379882" y="4806043"/>
              <a:ext cx="1909497" cy="369332"/>
            </a:xfrm>
            <a:prstGeom prst="rect">
              <a:avLst/>
            </a:prstGeom>
            <a:noFill/>
          </p:spPr>
          <p:txBody>
            <a:bodyPr wrap="none" rtlCol="0">
              <a:spAutoFit/>
            </a:bodyPr>
            <a:lstStyle/>
            <a:p>
              <a:r>
                <a:rPr lang="de-DE" dirty="0">
                  <a:solidFill>
                    <a:srgbClr val="032EF0"/>
                  </a:solidFill>
                </a:rPr>
                <a:t>Chain </a:t>
              </a:r>
              <a:r>
                <a:rPr lang="de-DE" dirty="0" err="1">
                  <a:solidFill>
                    <a:srgbClr val="032EF0"/>
                  </a:solidFill>
                </a:rPr>
                <a:t>rule</a:t>
              </a:r>
              <a:r>
                <a:rPr lang="de-DE" dirty="0">
                  <a:solidFill>
                    <a:srgbClr val="032EF0"/>
                  </a:solidFill>
                </a:rPr>
                <a:t> (1-dim)</a:t>
              </a:r>
            </a:p>
          </p:txBody>
        </p:sp>
      </p:grpSp>
      <p:pic>
        <p:nvPicPr>
          <p:cNvPr id="25" name="Grafik 24">
            <a:extLst>
              <a:ext uri="{FF2B5EF4-FFF2-40B4-BE49-F238E27FC236}">
                <a16:creationId xmlns:a16="http://schemas.microsoft.com/office/drawing/2014/main" id="{DAE55987-060C-C54D-BF89-579FD50E4EEE}"/>
              </a:ext>
            </a:extLst>
          </p:cNvPr>
          <p:cNvPicPr>
            <a:picLocks noChangeAspect="1"/>
          </p:cNvPicPr>
          <p:nvPr/>
        </p:nvPicPr>
        <p:blipFill>
          <a:blip r:embed="rId5"/>
          <a:stretch>
            <a:fillRect/>
          </a:stretch>
        </p:blipFill>
        <p:spPr>
          <a:xfrm>
            <a:off x="3529698" y="4000936"/>
            <a:ext cx="5350121" cy="2714400"/>
          </a:xfrm>
          <a:prstGeom prst="rect">
            <a:avLst/>
          </a:prstGeom>
        </p:spPr>
      </p:pic>
      <p:sp>
        <p:nvSpPr>
          <p:cNvPr id="26" name="Textfeld 25">
            <a:extLst>
              <a:ext uri="{FF2B5EF4-FFF2-40B4-BE49-F238E27FC236}">
                <a16:creationId xmlns:a16="http://schemas.microsoft.com/office/drawing/2014/main" id="{AA6A5227-D6BC-0F41-B51B-5E5E49B2EB65}"/>
              </a:ext>
            </a:extLst>
          </p:cNvPr>
          <p:cNvSpPr txBox="1"/>
          <p:nvPr/>
        </p:nvSpPr>
        <p:spPr>
          <a:xfrm>
            <a:off x="8479714" y="327303"/>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197879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059E-AB40-7F4A-84BC-E7F337A9F3CC}"/>
              </a:ext>
            </a:extLst>
          </p:cNvPr>
          <p:cNvSpPr>
            <a:spLocks noGrp="1"/>
          </p:cNvSpPr>
          <p:nvPr>
            <p:ph type="title"/>
          </p:nvPr>
        </p:nvSpPr>
        <p:spPr/>
        <p:txBody>
          <a:bodyPr/>
          <a:lstStyle/>
          <a:p>
            <a:r>
              <a:rPr lang="de-DE" dirty="0" err="1"/>
              <a:t>Deep</a:t>
            </a:r>
            <a:r>
              <a:rPr lang="de-DE" dirty="0"/>
              <a:t> </a:t>
            </a:r>
            <a:r>
              <a:rPr lang="de-DE" dirty="0" err="1"/>
              <a:t>networks</a:t>
            </a:r>
            <a:endParaRPr lang="de-DE" dirty="0"/>
          </a:p>
        </p:txBody>
      </p:sp>
      <p:sp>
        <p:nvSpPr>
          <p:cNvPr id="3" name="Foliennummernplatzhalter 2">
            <a:extLst>
              <a:ext uri="{FF2B5EF4-FFF2-40B4-BE49-F238E27FC236}">
                <a16:creationId xmlns:a16="http://schemas.microsoft.com/office/drawing/2014/main" id="{84667B50-9A66-3443-AD93-D9A39161240C}"/>
              </a:ext>
            </a:extLst>
          </p:cNvPr>
          <p:cNvSpPr>
            <a:spLocks noGrp="1"/>
          </p:cNvSpPr>
          <p:nvPr>
            <p:ph type="sldNum" sz="quarter" idx="12"/>
          </p:nvPr>
        </p:nvSpPr>
        <p:spPr/>
        <p:txBody>
          <a:bodyPr/>
          <a:lstStyle/>
          <a:p>
            <a:pPr>
              <a:defRPr/>
            </a:pPr>
            <a:fld id="{35ED459A-6064-5546-BD20-CFDE646274C7}" type="slidenum">
              <a:rPr lang="de-DE" smtClean="0"/>
              <a:pPr>
                <a:defRPr/>
              </a:pPr>
              <a:t>29</a:t>
            </a:fld>
            <a:endParaRPr lang="de-DE"/>
          </a:p>
        </p:txBody>
      </p:sp>
      <p:cxnSp>
        <p:nvCxnSpPr>
          <p:cNvPr id="23" name="Gerade Verbindung mit Pfeil 22">
            <a:extLst>
              <a:ext uri="{FF2B5EF4-FFF2-40B4-BE49-F238E27FC236}">
                <a16:creationId xmlns:a16="http://schemas.microsoft.com/office/drawing/2014/main" id="{453FC072-7F5C-CF41-B001-EFEDCA9A3122}"/>
              </a:ext>
            </a:extLst>
          </p:cNvPr>
          <p:cNvCxnSpPr>
            <a:cxnSpLocks/>
            <a:stCxn id="4" idx="6"/>
            <a:endCxn id="14" idx="2"/>
          </p:cNvCxnSpPr>
          <p:nvPr/>
        </p:nvCxnSpPr>
        <p:spPr>
          <a:xfrm>
            <a:off x="1324504" y="2448094"/>
            <a:ext cx="1588016" cy="9367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8C34921-E464-F240-93CA-AA1266E21A77}"/>
              </a:ext>
            </a:extLst>
          </p:cNvPr>
          <p:cNvCxnSpPr>
            <a:cxnSpLocks/>
            <a:stCxn id="4" idx="6"/>
            <a:endCxn id="15" idx="2"/>
          </p:cNvCxnSpPr>
          <p:nvPr/>
        </p:nvCxnSpPr>
        <p:spPr>
          <a:xfrm>
            <a:off x="1324504" y="2448094"/>
            <a:ext cx="1588016" cy="64889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496541AC-702C-B144-A5ED-5F36A67E6C5C}"/>
              </a:ext>
            </a:extLst>
          </p:cNvPr>
          <p:cNvCxnSpPr>
            <a:cxnSpLocks/>
            <a:stCxn id="4" idx="6"/>
            <a:endCxn id="16" idx="2"/>
          </p:cNvCxnSpPr>
          <p:nvPr/>
        </p:nvCxnSpPr>
        <p:spPr>
          <a:xfrm>
            <a:off x="1324504" y="2448094"/>
            <a:ext cx="1590756" cy="122299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CD53746-3A87-A248-912D-FE7818B92107}"/>
              </a:ext>
            </a:extLst>
          </p:cNvPr>
          <p:cNvCxnSpPr>
            <a:cxnSpLocks/>
            <a:stCxn id="4" idx="6"/>
            <a:endCxn id="17" idx="2"/>
          </p:cNvCxnSpPr>
          <p:nvPr/>
        </p:nvCxnSpPr>
        <p:spPr>
          <a:xfrm>
            <a:off x="1324504" y="2448094"/>
            <a:ext cx="1616652" cy="18208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B3956441-05B8-E34A-9B1E-F3EA7480144E}"/>
              </a:ext>
            </a:extLst>
          </p:cNvPr>
          <p:cNvCxnSpPr>
            <a:cxnSpLocks/>
            <a:stCxn id="42" idx="6"/>
            <a:endCxn id="14" idx="2"/>
          </p:cNvCxnSpPr>
          <p:nvPr/>
        </p:nvCxnSpPr>
        <p:spPr>
          <a:xfrm flipV="1">
            <a:off x="1311387" y="2541773"/>
            <a:ext cx="1601133" cy="43287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Gerade Verbindung mit Pfeil 43">
            <a:extLst>
              <a:ext uri="{FF2B5EF4-FFF2-40B4-BE49-F238E27FC236}">
                <a16:creationId xmlns:a16="http://schemas.microsoft.com/office/drawing/2014/main" id="{CF35C92D-356F-F646-92FB-F8B825DDE2F4}"/>
              </a:ext>
            </a:extLst>
          </p:cNvPr>
          <p:cNvCxnSpPr>
            <a:cxnSpLocks/>
            <a:stCxn id="42" idx="6"/>
            <a:endCxn id="15" idx="2"/>
          </p:cNvCxnSpPr>
          <p:nvPr/>
        </p:nvCxnSpPr>
        <p:spPr>
          <a:xfrm>
            <a:off x="1311387" y="2974644"/>
            <a:ext cx="1601133" cy="1223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216122EA-31AF-8941-9FDF-E4FAD28B311C}"/>
              </a:ext>
            </a:extLst>
          </p:cNvPr>
          <p:cNvCxnSpPr>
            <a:cxnSpLocks/>
            <a:stCxn id="42" idx="6"/>
            <a:endCxn id="16" idx="2"/>
          </p:cNvCxnSpPr>
          <p:nvPr/>
        </p:nvCxnSpPr>
        <p:spPr>
          <a:xfrm>
            <a:off x="1311387" y="2974644"/>
            <a:ext cx="1603873" cy="69644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1968883-DC77-5E46-9FB8-84EAB5642E6B}"/>
              </a:ext>
            </a:extLst>
          </p:cNvPr>
          <p:cNvCxnSpPr>
            <a:cxnSpLocks/>
            <a:stCxn id="42" idx="6"/>
            <a:endCxn id="17" idx="2"/>
          </p:cNvCxnSpPr>
          <p:nvPr/>
        </p:nvCxnSpPr>
        <p:spPr>
          <a:xfrm>
            <a:off x="1311387" y="2974644"/>
            <a:ext cx="1629769" cy="129425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Gerade Verbindung mit Pfeil 60">
            <a:extLst>
              <a:ext uri="{FF2B5EF4-FFF2-40B4-BE49-F238E27FC236}">
                <a16:creationId xmlns:a16="http://schemas.microsoft.com/office/drawing/2014/main" id="{47D10098-8ABC-EA40-8321-FD0DBBBE410B}"/>
              </a:ext>
            </a:extLst>
          </p:cNvPr>
          <p:cNvCxnSpPr>
            <a:cxnSpLocks/>
            <a:stCxn id="152" idx="3"/>
            <a:endCxn id="14" idx="2"/>
          </p:cNvCxnSpPr>
          <p:nvPr/>
        </p:nvCxnSpPr>
        <p:spPr>
          <a:xfrm flipV="1">
            <a:off x="1308647" y="2541773"/>
            <a:ext cx="1603873" cy="10478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E3077022-7D48-1946-B60B-5BD8E69AA823}"/>
              </a:ext>
            </a:extLst>
          </p:cNvPr>
          <p:cNvCxnSpPr>
            <a:cxnSpLocks/>
            <a:stCxn id="8" idx="6"/>
            <a:endCxn id="15" idx="2"/>
          </p:cNvCxnSpPr>
          <p:nvPr/>
        </p:nvCxnSpPr>
        <p:spPr>
          <a:xfrm flipV="1">
            <a:off x="1311387" y="3096989"/>
            <a:ext cx="1601133" cy="5133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Gerade Verbindung mit Pfeil 65">
            <a:extLst>
              <a:ext uri="{FF2B5EF4-FFF2-40B4-BE49-F238E27FC236}">
                <a16:creationId xmlns:a16="http://schemas.microsoft.com/office/drawing/2014/main" id="{F888A98B-7568-5547-A7FA-8BD1F2B7513C}"/>
              </a:ext>
            </a:extLst>
          </p:cNvPr>
          <p:cNvCxnSpPr>
            <a:cxnSpLocks/>
            <a:stCxn id="8" idx="6"/>
            <a:endCxn id="16" idx="2"/>
          </p:cNvCxnSpPr>
          <p:nvPr/>
        </p:nvCxnSpPr>
        <p:spPr>
          <a:xfrm>
            <a:off x="1311387" y="3610337"/>
            <a:ext cx="1603873" cy="607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Gerade Verbindung mit Pfeil 68">
            <a:extLst>
              <a:ext uri="{FF2B5EF4-FFF2-40B4-BE49-F238E27FC236}">
                <a16:creationId xmlns:a16="http://schemas.microsoft.com/office/drawing/2014/main" id="{C3EAE431-02DE-DA47-AC4A-E2E5EF45919A}"/>
              </a:ext>
            </a:extLst>
          </p:cNvPr>
          <p:cNvCxnSpPr>
            <a:cxnSpLocks/>
            <a:stCxn id="8" idx="6"/>
            <a:endCxn id="17" idx="2"/>
          </p:cNvCxnSpPr>
          <p:nvPr/>
        </p:nvCxnSpPr>
        <p:spPr>
          <a:xfrm>
            <a:off x="1311387" y="3610337"/>
            <a:ext cx="1629769" cy="6585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Gerade Verbindung mit Pfeil 72">
            <a:extLst>
              <a:ext uri="{FF2B5EF4-FFF2-40B4-BE49-F238E27FC236}">
                <a16:creationId xmlns:a16="http://schemas.microsoft.com/office/drawing/2014/main" id="{06589073-FE57-5247-AD63-9FC9EF5972C9}"/>
              </a:ext>
            </a:extLst>
          </p:cNvPr>
          <p:cNvCxnSpPr>
            <a:cxnSpLocks/>
            <a:stCxn id="153" idx="3"/>
            <a:endCxn id="14" idx="2"/>
          </p:cNvCxnSpPr>
          <p:nvPr/>
        </p:nvCxnSpPr>
        <p:spPr>
          <a:xfrm flipV="1">
            <a:off x="1316165" y="2541773"/>
            <a:ext cx="1596355" cy="154926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Gerade Verbindung mit Pfeil 75">
            <a:extLst>
              <a:ext uri="{FF2B5EF4-FFF2-40B4-BE49-F238E27FC236}">
                <a16:creationId xmlns:a16="http://schemas.microsoft.com/office/drawing/2014/main" id="{89E03D8C-086F-5E43-9629-02FA55754E88}"/>
              </a:ext>
            </a:extLst>
          </p:cNvPr>
          <p:cNvCxnSpPr>
            <a:cxnSpLocks/>
            <a:stCxn id="9" idx="6"/>
            <a:endCxn id="15" idx="2"/>
          </p:cNvCxnSpPr>
          <p:nvPr/>
        </p:nvCxnSpPr>
        <p:spPr>
          <a:xfrm flipV="1">
            <a:off x="1324504" y="3096989"/>
            <a:ext cx="1588016" cy="100811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Gerade Verbindung mit Pfeil 78">
            <a:extLst>
              <a:ext uri="{FF2B5EF4-FFF2-40B4-BE49-F238E27FC236}">
                <a16:creationId xmlns:a16="http://schemas.microsoft.com/office/drawing/2014/main" id="{5406AD55-6B0B-5448-9DF3-8845D6598FB2}"/>
              </a:ext>
            </a:extLst>
          </p:cNvPr>
          <p:cNvCxnSpPr>
            <a:cxnSpLocks/>
            <a:stCxn id="9" idx="6"/>
            <a:endCxn id="16" idx="2"/>
          </p:cNvCxnSpPr>
          <p:nvPr/>
        </p:nvCxnSpPr>
        <p:spPr>
          <a:xfrm flipV="1">
            <a:off x="1324504" y="3671093"/>
            <a:ext cx="1590756" cy="4340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Gerade Verbindung mit Pfeil 82">
            <a:extLst>
              <a:ext uri="{FF2B5EF4-FFF2-40B4-BE49-F238E27FC236}">
                <a16:creationId xmlns:a16="http://schemas.microsoft.com/office/drawing/2014/main" id="{EA24918A-1E8F-9A44-9939-B5E0E63280AE}"/>
              </a:ext>
            </a:extLst>
          </p:cNvPr>
          <p:cNvCxnSpPr>
            <a:cxnSpLocks/>
            <a:stCxn id="9" idx="6"/>
            <a:endCxn id="17" idx="2"/>
          </p:cNvCxnSpPr>
          <p:nvPr/>
        </p:nvCxnSpPr>
        <p:spPr>
          <a:xfrm>
            <a:off x="1324504" y="4105101"/>
            <a:ext cx="1616652" cy="16380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Textfeld 109">
            <a:extLst>
              <a:ext uri="{FF2B5EF4-FFF2-40B4-BE49-F238E27FC236}">
                <a16:creationId xmlns:a16="http://schemas.microsoft.com/office/drawing/2014/main" id="{6E67C2C7-00AB-B44F-89B0-635080AD6626}"/>
              </a:ext>
            </a:extLst>
          </p:cNvPr>
          <p:cNvSpPr txBox="1"/>
          <p:nvPr/>
        </p:nvSpPr>
        <p:spPr>
          <a:xfrm>
            <a:off x="930051" y="4986694"/>
            <a:ext cx="296876" cy="369332"/>
          </a:xfrm>
          <a:prstGeom prst="rect">
            <a:avLst/>
          </a:prstGeom>
          <a:noFill/>
        </p:spPr>
        <p:txBody>
          <a:bodyPr wrap="square" rtlCol="0">
            <a:spAutoFit/>
          </a:bodyPr>
          <a:lstStyle/>
          <a:p>
            <a:r>
              <a:rPr lang="de-DE" b="1" dirty="0"/>
              <a:t>x</a:t>
            </a:r>
          </a:p>
        </p:txBody>
      </p:sp>
      <p:sp>
        <p:nvSpPr>
          <p:cNvPr id="111" name="Textfeld 110">
            <a:extLst>
              <a:ext uri="{FF2B5EF4-FFF2-40B4-BE49-F238E27FC236}">
                <a16:creationId xmlns:a16="http://schemas.microsoft.com/office/drawing/2014/main" id="{3E12B026-0BF8-AA4C-9668-BD8CE162F645}"/>
              </a:ext>
            </a:extLst>
          </p:cNvPr>
          <p:cNvSpPr txBox="1"/>
          <p:nvPr/>
        </p:nvSpPr>
        <p:spPr>
          <a:xfrm>
            <a:off x="2945473" y="5023525"/>
            <a:ext cx="399095" cy="369332"/>
          </a:xfrm>
          <a:prstGeom prst="rect">
            <a:avLst/>
          </a:prstGeom>
          <a:noFill/>
        </p:spPr>
        <p:txBody>
          <a:bodyPr wrap="square" rtlCol="0">
            <a:spAutoFit/>
          </a:bodyPr>
          <a:lstStyle/>
          <a:p>
            <a:r>
              <a:rPr lang="de-DE" b="1" dirty="0"/>
              <a:t>h</a:t>
            </a:r>
            <a:endParaRPr lang="de-DE" b="1" baseline="30000" dirty="0"/>
          </a:p>
        </p:txBody>
      </p:sp>
      <p:cxnSp>
        <p:nvCxnSpPr>
          <p:cNvPr id="114" name="Gerade Verbindung mit Pfeil 113">
            <a:extLst>
              <a:ext uri="{FF2B5EF4-FFF2-40B4-BE49-F238E27FC236}">
                <a16:creationId xmlns:a16="http://schemas.microsoft.com/office/drawing/2014/main" id="{CA5279B8-4367-CB4D-89BA-1B1ADD44373F}"/>
              </a:ext>
            </a:extLst>
          </p:cNvPr>
          <p:cNvCxnSpPr>
            <a:cxnSpLocks/>
            <a:stCxn id="4" idx="6"/>
            <a:endCxn id="113" idx="2"/>
          </p:cNvCxnSpPr>
          <p:nvPr/>
        </p:nvCxnSpPr>
        <p:spPr>
          <a:xfrm flipV="1">
            <a:off x="1324504" y="1980659"/>
            <a:ext cx="1584176" cy="467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Gerade Verbindung mit Pfeil 116">
            <a:extLst>
              <a:ext uri="{FF2B5EF4-FFF2-40B4-BE49-F238E27FC236}">
                <a16:creationId xmlns:a16="http://schemas.microsoft.com/office/drawing/2014/main" id="{8CEEBC5D-BF2C-864D-AF75-0F5537E661AB}"/>
              </a:ext>
            </a:extLst>
          </p:cNvPr>
          <p:cNvCxnSpPr>
            <a:cxnSpLocks/>
            <a:stCxn id="42" idx="6"/>
            <a:endCxn id="113" idx="2"/>
          </p:cNvCxnSpPr>
          <p:nvPr/>
        </p:nvCxnSpPr>
        <p:spPr>
          <a:xfrm flipV="1">
            <a:off x="1311387" y="1980659"/>
            <a:ext cx="1597293" cy="99398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Gerade Verbindung mit Pfeil 119">
            <a:extLst>
              <a:ext uri="{FF2B5EF4-FFF2-40B4-BE49-F238E27FC236}">
                <a16:creationId xmlns:a16="http://schemas.microsoft.com/office/drawing/2014/main" id="{21A04F6E-7BB2-EA45-A976-7035763D064A}"/>
              </a:ext>
            </a:extLst>
          </p:cNvPr>
          <p:cNvCxnSpPr>
            <a:cxnSpLocks/>
            <a:stCxn id="8" idx="6"/>
            <a:endCxn id="113" idx="2"/>
          </p:cNvCxnSpPr>
          <p:nvPr/>
        </p:nvCxnSpPr>
        <p:spPr>
          <a:xfrm flipV="1">
            <a:off x="1311387" y="1980659"/>
            <a:ext cx="1597293" cy="16296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Gerade Verbindung mit Pfeil 122">
            <a:extLst>
              <a:ext uri="{FF2B5EF4-FFF2-40B4-BE49-F238E27FC236}">
                <a16:creationId xmlns:a16="http://schemas.microsoft.com/office/drawing/2014/main" id="{5AC0D184-0E56-EB45-B492-C7E1BDF3CC31}"/>
              </a:ext>
            </a:extLst>
          </p:cNvPr>
          <p:cNvCxnSpPr>
            <a:cxnSpLocks/>
            <a:stCxn id="9" idx="6"/>
            <a:endCxn id="113" idx="2"/>
          </p:cNvCxnSpPr>
          <p:nvPr/>
        </p:nvCxnSpPr>
        <p:spPr>
          <a:xfrm flipV="1">
            <a:off x="1324504" y="1980659"/>
            <a:ext cx="1584176" cy="21244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4" name="Textfeld 133">
            <a:extLst>
              <a:ext uri="{FF2B5EF4-FFF2-40B4-BE49-F238E27FC236}">
                <a16:creationId xmlns:a16="http://schemas.microsoft.com/office/drawing/2014/main" id="{F950E4E7-9CEA-1C45-98C9-16CDF873E4E9}"/>
              </a:ext>
            </a:extLst>
          </p:cNvPr>
          <p:cNvSpPr txBox="1"/>
          <p:nvPr/>
        </p:nvSpPr>
        <p:spPr>
          <a:xfrm>
            <a:off x="3480701" y="1641294"/>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grpSp>
        <p:nvGrpSpPr>
          <p:cNvPr id="10" name="Gruppieren 9">
            <a:extLst>
              <a:ext uri="{FF2B5EF4-FFF2-40B4-BE49-F238E27FC236}">
                <a16:creationId xmlns:a16="http://schemas.microsoft.com/office/drawing/2014/main" id="{95B06D96-F8DA-F544-94DA-4A4632037AAE}"/>
              </a:ext>
            </a:extLst>
          </p:cNvPr>
          <p:cNvGrpSpPr/>
          <p:nvPr/>
        </p:nvGrpSpPr>
        <p:grpSpPr>
          <a:xfrm>
            <a:off x="892456" y="2229362"/>
            <a:ext cx="432048" cy="434756"/>
            <a:chOff x="1259632" y="2346172"/>
            <a:chExt cx="432048" cy="434756"/>
          </a:xfrm>
        </p:grpSpPr>
        <p:sp>
          <p:nvSpPr>
            <p:cNvPr id="4" name="Oval 3">
              <a:extLst>
                <a:ext uri="{FF2B5EF4-FFF2-40B4-BE49-F238E27FC236}">
                  <a16:creationId xmlns:a16="http://schemas.microsoft.com/office/drawing/2014/main" id="{95306938-F338-E34B-AE3F-43BB90276861}"/>
                </a:ext>
              </a:extLst>
            </p:cNvPr>
            <p:cNvSpPr/>
            <p:nvPr/>
          </p:nvSpPr>
          <p:spPr>
            <a:xfrm>
              <a:off x="1259632" y="2348880"/>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p>
          </p:txBody>
        </p:sp>
        <p:sp>
          <p:nvSpPr>
            <p:cNvPr id="148" name="Textfeld 147">
              <a:extLst>
                <a:ext uri="{FF2B5EF4-FFF2-40B4-BE49-F238E27FC236}">
                  <a16:creationId xmlns:a16="http://schemas.microsoft.com/office/drawing/2014/main" id="{EE5A5C33-D320-DF4C-B881-1F54171E4CAE}"/>
                </a:ext>
              </a:extLst>
            </p:cNvPr>
            <p:cNvSpPr txBox="1"/>
            <p:nvPr/>
          </p:nvSpPr>
          <p:spPr>
            <a:xfrm>
              <a:off x="1309165" y="2346172"/>
              <a:ext cx="370614" cy="369332"/>
            </a:xfrm>
            <a:prstGeom prst="rect">
              <a:avLst/>
            </a:prstGeom>
            <a:noFill/>
          </p:spPr>
          <p:txBody>
            <a:bodyPr wrap="square" rtlCol="0">
              <a:spAutoFit/>
            </a:bodyPr>
            <a:lstStyle/>
            <a:p>
              <a:r>
                <a:rPr lang="de-DE" dirty="0"/>
                <a:t>x</a:t>
              </a:r>
              <a:r>
                <a:rPr lang="de-DE" baseline="-25000" dirty="0"/>
                <a:t>1</a:t>
              </a:r>
            </a:p>
          </p:txBody>
        </p:sp>
      </p:grpSp>
      <p:grpSp>
        <p:nvGrpSpPr>
          <p:cNvPr id="7" name="Gruppieren 6">
            <a:extLst>
              <a:ext uri="{FF2B5EF4-FFF2-40B4-BE49-F238E27FC236}">
                <a16:creationId xmlns:a16="http://schemas.microsoft.com/office/drawing/2014/main" id="{1AC7B82B-2588-8E44-8BCD-10451CA99818}"/>
              </a:ext>
            </a:extLst>
          </p:cNvPr>
          <p:cNvGrpSpPr/>
          <p:nvPr/>
        </p:nvGrpSpPr>
        <p:grpSpPr>
          <a:xfrm>
            <a:off x="879339" y="2758620"/>
            <a:ext cx="432048" cy="432048"/>
            <a:chOff x="1259632" y="3140968"/>
            <a:chExt cx="432048" cy="432048"/>
          </a:xfrm>
        </p:grpSpPr>
        <p:sp>
          <p:nvSpPr>
            <p:cNvPr id="42" name="Oval 41">
              <a:extLst>
                <a:ext uri="{FF2B5EF4-FFF2-40B4-BE49-F238E27FC236}">
                  <a16:creationId xmlns:a16="http://schemas.microsoft.com/office/drawing/2014/main" id="{180051BD-263B-3843-AB8E-B1E30115C6D9}"/>
                </a:ext>
              </a:extLst>
            </p:cNvPr>
            <p:cNvSpPr/>
            <p:nvPr/>
          </p:nvSpPr>
          <p:spPr>
            <a:xfrm>
              <a:off x="1259632" y="3140968"/>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1" name="Textfeld 150">
              <a:extLst>
                <a:ext uri="{FF2B5EF4-FFF2-40B4-BE49-F238E27FC236}">
                  <a16:creationId xmlns:a16="http://schemas.microsoft.com/office/drawing/2014/main" id="{C770E70F-BA35-ED40-8ED4-BCCC6563D882}"/>
                </a:ext>
              </a:extLst>
            </p:cNvPr>
            <p:cNvSpPr txBox="1"/>
            <p:nvPr/>
          </p:nvSpPr>
          <p:spPr>
            <a:xfrm>
              <a:off x="1309165" y="3140968"/>
              <a:ext cx="370614" cy="369332"/>
            </a:xfrm>
            <a:prstGeom prst="rect">
              <a:avLst/>
            </a:prstGeom>
            <a:noFill/>
          </p:spPr>
          <p:txBody>
            <a:bodyPr wrap="square" rtlCol="0">
              <a:spAutoFit/>
            </a:bodyPr>
            <a:lstStyle/>
            <a:p>
              <a:r>
                <a:rPr lang="de-DE" dirty="0"/>
                <a:t>x</a:t>
              </a:r>
              <a:r>
                <a:rPr lang="de-DE" baseline="-25000" dirty="0"/>
                <a:t>2</a:t>
              </a:r>
            </a:p>
          </p:txBody>
        </p:sp>
      </p:grpSp>
      <p:grpSp>
        <p:nvGrpSpPr>
          <p:cNvPr id="6" name="Gruppieren 5">
            <a:extLst>
              <a:ext uri="{FF2B5EF4-FFF2-40B4-BE49-F238E27FC236}">
                <a16:creationId xmlns:a16="http://schemas.microsoft.com/office/drawing/2014/main" id="{E57BF4C3-CFA5-5D4C-9DEB-0C7890A64024}"/>
              </a:ext>
            </a:extLst>
          </p:cNvPr>
          <p:cNvGrpSpPr/>
          <p:nvPr/>
        </p:nvGrpSpPr>
        <p:grpSpPr>
          <a:xfrm>
            <a:off x="879339" y="3394313"/>
            <a:ext cx="432048" cy="432048"/>
            <a:chOff x="1259632" y="3933056"/>
            <a:chExt cx="432048" cy="432048"/>
          </a:xfrm>
        </p:grpSpPr>
        <p:sp>
          <p:nvSpPr>
            <p:cNvPr id="8" name="Oval 7">
              <a:extLst>
                <a:ext uri="{FF2B5EF4-FFF2-40B4-BE49-F238E27FC236}">
                  <a16:creationId xmlns:a16="http://schemas.microsoft.com/office/drawing/2014/main" id="{DE88375A-1FE8-5143-9076-B8353817E714}"/>
                </a:ext>
              </a:extLst>
            </p:cNvPr>
            <p:cNvSpPr/>
            <p:nvPr/>
          </p:nvSpPr>
          <p:spPr>
            <a:xfrm>
              <a:off x="1259632" y="3933056"/>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2" name="Textfeld 151">
              <a:extLst>
                <a:ext uri="{FF2B5EF4-FFF2-40B4-BE49-F238E27FC236}">
                  <a16:creationId xmlns:a16="http://schemas.microsoft.com/office/drawing/2014/main" id="{65E2BD10-FC90-9F48-A22A-7E3FEF3AF5F2}"/>
                </a:ext>
              </a:extLst>
            </p:cNvPr>
            <p:cNvSpPr txBox="1"/>
            <p:nvPr/>
          </p:nvSpPr>
          <p:spPr>
            <a:xfrm>
              <a:off x="1318326" y="3943740"/>
              <a:ext cx="370614" cy="369332"/>
            </a:xfrm>
            <a:prstGeom prst="rect">
              <a:avLst/>
            </a:prstGeom>
            <a:noFill/>
          </p:spPr>
          <p:txBody>
            <a:bodyPr wrap="square" rtlCol="0">
              <a:spAutoFit/>
            </a:bodyPr>
            <a:lstStyle/>
            <a:p>
              <a:r>
                <a:rPr lang="de-DE" dirty="0"/>
                <a:t>x</a:t>
              </a:r>
              <a:r>
                <a:rPr lang="de-DE" baseline="-25000" dirty="0"/>
                <a:t>3</a:t>
              </a:r>
            </a:p>
          </p:txBody>
        </p:sp>
      </p:grpSp>
      <p:grpSp>
        <p:nvGrpSpPr>
          <p:cNvPr id="5" name="Gruppieren 4">
            <a:extLst>
              <a:ext uri="{FF2B5EF4-FFF2-40B4-BE49-F238E27FC236}">
                <a16:creationId xmlns:a16="http://schemas.microsoft.com/office/drawing/2014/main" id="{161E1F66-22C9-E74E-803C-DC148D5AF2BA}"/>
              </a:ext>
            </a:extLst>
          </p:cNvPr>
          <p:cNvGrpSpPr/>
          <p:nvPr/>
        </p:nvGrpSpPr>
        <p:grpSpPr>
          <a:xfrm>
            <a:off x="892456" y="3889077"/>
            <a:ext cx="432048" cy="432048"/>
            <a:chOff x="1259632" y="4725144"/>
            <a:chExt cx="432048" cy="432048"/>
          </a:xfrm>
        </p:grpSpPr>
        <p:sp>
          <p:nvSpPr>
            <p:cNvPr id="9" name="Oval 8">
              <a:extLst>
                <a:ext uri="{FF2B5EF4-FFF2-40B4-BE49-F238E27FC236}">
                  <a16:creationId xmlns:a16="http://schemas.microsoft.com/office/drawing/2014/main" id="{74AFD6ED-285A-294C-A9C9-DC2465590EC4}"/>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3" name="Textfeld 152">
              <a:extLst>
                <a:ext uri="{FF2B5EF4-FFF2-40B4-BE49-F238E27FC236}">
                  <a16:creationId xmlns:a16="http://schemas.microsoft.com/office/drawing/2014/main" id="{F8283CF2-1694-A24F-B3FE-665B9211C354}"/>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4</a:t>
              </a:r>
            </a:p>
          </p:txBody>
        </p:sp>
      </p:grpSp>
      <p:sp>
        <p:nvSpPr>
          <p:cNvPr id="154" name="Textfeld 153">
            <a:extLst>
              <a:ext uri="{FF2B5EF4-FFF2-40B4-BE49-F238E27FC236}">
                <a16:creationId xmlns:a16="http://schemas.microsoft.com/office/drawing/2014/main" id="{0F07FDE9-3AD7-8A4D-9F32-04D5098A1357}"/>
              </a:ext>
            </a:extLst>
          </p:cNvPr>
          <p:cNvSpPr txBox="1"/>
          <p:nvPr/>
        </p:nvSpPr>
        <p:spPr>
          <a:xfrm>
            <a:off x="1639323" y="1791553"/>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sp>
        <p:nvSpPr>
          <p:cNvPr id="155" name="Textfeld 154">
            <a:extLst>
              <a:ext uri="{FF2B5EF4-FFF2-40B4-BE49-F238E27FC236}">
                <a16:creationId xmlns:a16="http://schemas.microsoft.com/office/drawing/2014/main" id="{618FF533-A88A-2E4B-AC09-6406F3DA7A23}"/>
              </a:ext>
            </a:extLst>
          </p:cNvPr>
          <p:cNvSpPr txBox="1"/>
          <p:nvPr/>
        </p:nvSpPr>
        <p:spPr>
          <a:xfrm>
            <a:off x="395536" y="1205048"/>
            <a:ext cx="1217000" cy="369332"/>
          </a:xfrm>
          <a:prstGeom prst="rect">
            <a:avLst/>
          </a:prstGeom>
          <a:noFill/>
        </p:spPr>
        <p:txBody>
          <a:bodyPr wrap="square" rtlCol="0">
            <a:spAutoFit/>
          </a:bodyPr>
          <a:lstStyle/>
          <a:p>
            <a:r>
              <a:rPr lang="de-DE" dirty="0"/>
              <a:t>Input </a:t>
            </a:r>
            <a:r>
              <a:rPr lang="de-DE" dirty="0" err="1"/>
              <a:t>layer</a:t>
            </a:r>
            <a:endParaRPr lang="de-DE" dirty="0"/>
          </a:p>
        </p:txBody>
      </p:sp>
      <p:sp>
        <p:nvSpPr>
          <p:cNvPr id="156" name="Textfeld 155">
            <a:extLst>
              <a:ext uri="{FF2B5EF4-FFF2-40B4-BE49-F238E27FC236}">
                <a16:creationId xmlns:a16="http://schemas.microsoft.com/office/drawing/2014/main" id="{166459FF-E86B-3E4E-A193-EADBC4356590}"/>
              </a:ext>
            </a:extLst>
          </p:cNvPr>
          <p:cNvSpPr txBox="1"/>
          <p:nvPr/>
        </p:nvSpPr>
        <p:spPr>
          <a:xfrm>
            <a:off x="2995199" y="1141280"/>
            <a:ext cx="1630575" cy="369332"/>
          </a:xfrm>
          <a:prstGeom prst="rect">
            <a:avLst/>
          </a:prstGeom>
          <a:noFill/>
        </p:spPr>
        <p:txBody>
          <a:bodyPr wrap="square" rtlCol="0">
            <a:spAutoFit/>
          </a:bodyPr>
          <a:lstStyle/>
          <a:p>
            <a:r>
              <a:rPr lang="de-DE" dirty="0"/>
              <a:t>Hidden </a:t>
            </a:r>
            <a:r>
              <a:rPr lang="de-DE" dirty="0" err="1"/>
              <a:t>layer</a:t>
            </a:r>
            <a:r>
              <a:rPr lang="de-DE" dirty="0"/>
              <a:t>(s)</a:t>
            </a:r>
          </a:p>
        </p:txBody>
      </p:sp>
      <p:sp>
        <p:nvSpPr>
          <p:cNvPr id="157" name="Textfeld 156">
            <a:extLst>
              <a:ext uri="{FF2B5EF4-FFF2-40B4-BE49-F238E27FC236}">
                <a16:creationId xmlns:a16="http://schemas.microsoft.com/office/drawing/2014/main" id="{EAF2680D-8075-1548-85C9-3685B9695DBA}"/>
              </a:ext>
            </a:extLst>
          </p:cNvPr>
          <p:cNvSpPr txBox="1"/>
          <p:nvPr/>
        </p:nvSpPr>
        <p:spPr>
          <a:xfrm>
            <a:off x="6751416" y="1244907"/>
            <a:ext cx="1396536" cy="369332"/>
          </a:xfrm>
          <a:prstGeom prst="rect">
            <a:avLst/>
          </a:prstGeom>
          <a:noFill/>
        </p:spPr>
        <p:txBody>
          <a:bodyPr wrap="square" rtlCol="0">
            <a:spAutoFit/>
          </a:bodyPr>
          <a:lstStyle/>
          <a:p>
            <a:r>
              <a:rPr lang="de-DE" dirty="0"/>
              <a:t>Output </a:t>
            </a:r>
            <a:r>
              <a:rPr lang="de-DE" dirty="0" err="1"/>
              <a:t>layer</a:t>
            </a:r>
            <a:endParaRPr lang="de-DE" dirty="0"/>
          </a:p>
        </p:txBody>
      </p:sp>
      <p:grpSp>
        <p:nvGrpSpPr>
          <p:cNvPr id="18" name="Gruppieren 17">
            <a:extLst>
              <a:ext uri="{FF2B5EF4-FFF2-40B4-BE49-F238E27FC236}">
                <a16:creationId xmlns:a16="http://schemas.microsoft.com/office/drawing/2014/main" id="{7DD308EF-B5AA-6341-BC08-5B929B880805}"/>
              </a:ext>
            </a:extLst>
          </p:cNvPr>
          <p:cNvGrpSpPr/>
          <p:nvPr/>
        </p:nvGrpSpPr>
        <p:grpSpPr>
          <a:xfrm>
            <a:off x="2908680" y="1757991"/>
            <a:ext cx="452711" cy="438692"/>
            <a:chOff x="3995936" y="1889545"/>
            <a:chExt cx="452711" cy="438692"/>
          </a:xfrm>
        </p:grpSpPr>
        <p:sp>
          <p:nvSpPr>
            <p:cNvPr id="113" name="Oval 112">
              <a:extLst>
                <a:ext uri="{FF2B5EF4-FFF2-40B4-BE49-F238E27FC236}">
                  <a16:creationId xmlns:a16="http://schemas.microsoft.com/office/drawing/2014/main" id="{44A36CC2-56E9-FE4D-9125-EA62654E7054}"/>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4" name="Textfeld 173">
              <a:extLst>
                <a:ext uri="{FF2B5EF4-FFF2-40B4-BE49-F238E27FC236}">
                  <a16:creationId xmlns:a16="http://schemas.microsoft.com/office/drawing/2014/main" id="{B269E98E-9D5E-6845-B697-33B52DABF6F7}"/>
                </a:ext>
              </a:extLst>
            </p:cNvPr>
            <p:cNvSpPr txBox="1"/>
            <p:nvPr/>
          </p:nvSpPr>
          <p:spPr>
            <a:xfrm>
              <a:off x="4016599" y="1889545"/>
              <a:ext cx="432048" cy="369332"/>
            </a:xfrm>
            <a:prstGeom prst="rect">
              <a:avLst/>
            </a:prstGeom>
            <a:noFill/>
          </p:spPr>
          <p:txBody>
            <a:bodyPr wrap="square" rtlCol="0">
              <a:spAutoFit/>
            </a:bodyPr>
            <a:lstStyle/>
            <a:p>
              <a:r>
                <a:rPr lang="de-DE" dirty="0"/>
                <a:t>h</a:t>
              </a:r>
              <a:r>
                <a:rPr lang="de-DE" baseline="-25000" dirty="0"/>
                <a:t>1</a:t>
              </a:r>
            </a:p>
          </p:txBody>
        </p:sp>
      </p:grpSp>
      <p:grpSp>
        <p:nvGrpSpPr>
          <p:cNvPr id="21" name="Gruppieren 20">
            <a:extLst>
              <a:ext uri="{FF2B5EF4-FFF2-40B4-BE49-F238E27FC236}">
                <a16:creationId xmlns:a16="http://schemas.microsoft.com/office/drawing/2014/main" id="{BB870DCA-0B81-C64A-B5E3-2D22DCA52188}"/>
              </a:ext>
            </a:extLst>
          </p:cNvPr>
          <p:cNvGrpSpPr/>
          <p:nvPr/>
        </p:nvGrpSpPr>
        <p:grpSpPr>
          <a:xfrm>
            <a:off x="2912520" y="2325749"/>
            <a:ext cx="432048" cy="432048"/>
            <a:chOff x="3995936" y="2708920"/>
            <a:chExt cx="432048" cy="432048"/>
          </a:xfrm>
        </p:grpSpPr>
        <p:sp>
          <p:nvSpPr>
            <p:cNvPr id="14" name="Oval 13">
              <a:extLst>
                <a:ext uri="{FF2B5EF4-FFF2-40B4-BE49-F238E27FC236}">
                  <a16:creationId xmlns:a16="http://schemas.microsoft.com/office/drawing/2014/main" id="{456983DF-E177-C04E-9447-31EB42A14B75}"/>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5" name="Textfeld 174">
              <a:extLst>
                <a:ext uri="{FF2B5EF4-FFF2-40B4-BE49-F238E27FC236}">
                  <a16:creationId xmlns:a16="http://schemas.microsoft.com/office/drawing/2014/main" id="{AAC03FC4-7F9F-0C46-80A3-75F586CE032C}"/>
                </a:ext>
              </a:extLst>
            </p:cNvPr>
            <p:cNvSpPr txBox="1"/>
            <p:nvPr/>
          </p:nvSpPr>
          <p:spPr>
            <a:xfrm>
              <a:off x="4036530" y="2736678"/>
              <a:ext cx="391454" cy="369332"/>
            </a:xfrm>
            <a:prstGeom prst="rect">
              <a:avLst/>
            </a:prstGeom>
            <a:noFill/>
          </p:spPr>
          <p:txBody>
            <a:bodyPr wrap="square" rtlCol="0">
              <a:spAutoFit/>
            </a:bodyPr>
            <a:lstStyle/>
            <a:p>
              <a:r>
                <a:rPr lang="de-DE" dirty="0"/>
                <a:t>h</a:t>
              </a:r>
              <a:r>
                <a:rPr lang="de-DE" baseline="-25000" dirty="0"/>
                <a:t>2</a:t>
              </a:r>
            </a:p>
          </p:txBody>
        </p:sp>
      </p:grpSp>
      <p:grpSp>
        <p:nvGrpSpPr>
          <p:cNvPr id="13" name="Gruppieren 12">
            <a:extLst>
              <a:ext uri="{FF2B5EF4-FFF2-40B4-BE49-F238E27FC236}">
                <a16:creationId xmlns:a16="http://schemas.microsoft.com/office/drawing/2014/main" id="{9C78A432-9BE3-2146-AA14-B71429B2AC18}"/>
              </a:ext>
            </a:extLst>
          </p:cNvPr>
          <p:cNvGrpSpPr/>
          <p:nvPr/>
        </p:nvGrpSpPr>
        <p:grpSpPr>
          <a:xfrm>
            <a:off x="2912520" y="2880965"/>
            <a:ext cx="432048" cy="432048"/>
            <a:chOff x="3995936" y="3501008"/>
            <a:chExt cx="432048" cy="432048"/>
          </a:xfrm>
        </p:grpSpPr>
        <p:sp>
          <p:nvSpPr>
            <p:cNvPr id="15" name="Oval 14">
              <a:extLst>
                <a:ext uri="{FF2B5EF4-FFF2-40B4-BE49-F238E27FC236}">
                  <a16:creationId xmlns:a16="http://schemas.microsoft.com/office/drawing/2014/main" id="{8DAB23A7-F483-7547-B089-3453966AD024}"/>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6" name="Textfeld 175">
              <a:extLst>
                <a:ext uri="{FF2B5EF4-FFF2-40B4-BE49-F238E27FC236}">
                  <a16:creationId xmlns:a16="http://schemas.microsoft.com/office/drawing/2014/main" id="{441658A3-362B-6441-B46E-D0DAE73B01CF}"/>
                </a:ext>
              </a:extLst>
            </p:cNvPr>
            <p:cNvSpPr txBox="1"/>
            <p:nvPr/>
          </p:nvSpPr>
          <p:spPr>
            <a:xfrm>
              <a:off x="4036530" y="3516927"/>
              <a:ext cx="391454" cy="369332"/>
            </a:xfrm>
            <a:prstGeom prst="rect">
              <a:avLst/>
            </a:prstGeom>
            <a:noFill/>
          </p:spPr>
          <p:txBody>
            <a:bodyPr wrap="square" rtlCol="0">
              <a:spAutoFit/>
            </a:bodyPr>
            <a:lstStyle/>
            <a:p>
              <a:r>
                <a:rPr lang="de-DE" dirty="0"/>
                <a:t>h</a:t>
              </a:r>
              <a:r>
                <a:rPr lang="de-DE" baseline="-25000" dirty="0"/>
                <a:t>3</a:t>
              </a:r>
            </a:p>
          </p:txBody>
        </p:sp>
      </p:grpSp>
      <p:grpSp>
        <p:nvGrpSpPr>
          <p:cNvPr id="12" name="Gruppieren 11">
            <a:extLst>
              <a:ext uri="{FF2B5EF4-FFF2-40B4-BE49-F238E27FC236}">
                <a16:creationId xmlns:a16="http://schemas.microsoft.com/office/drawing/2014/main" id="{77DB7725-943E-8248-802D-1E612199B3DD}"/>
              </a:ext>
            </a:extLst>
          </p:cNvPr>
          <p:cNvGrpSpPr/>
          <p:nvPr/>
        </p:nvGrpSpPr>
        <p:grpSpPr>
          <a:xfrm>
            <a:off x="2915260" y="3455069"/>
            <a:ext cx="439728" cy="432048"/>
            <a:chOff x="3995936" y="4293096"/>
            <a:chExt cx="439728" cy="432048"/>
          </a:xfrm>
        </p:grpSpPr>
        <p:sp>
          <p:nvSpPr>
            <p:cNvPr id="16" name="Oval 15">
              <a:extLst>
                <a:ext uri="{FF2B5EF4-FFF2-40B4-BE49-F238E27FC236}">
                  <a16:creationId xmlns:a16="http://schemas.microsoft.com/office/drawing/2014/main" id="{23903C55-8145-0C48-9540-CF2607B9B3FD}"/>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7" name="Textfeld 176">
              <a:extLst>
                <a:ext uri="{FF2B5EF4-FFF2-40B4-BE49-F238E27FC236}">
                  <a16:creationId xmlns:a16="http://schemas.microsoft.com/office/drawing/2014/main" id="{AAD9EC29-7734-8440-B93F-A4474F1FF918}"/>
                </a:ext>
              </a:extLst>
            </p:cNvPr>
            <p:cNvSpPr txBox="1"/>
            <p:nvPr/>
          </p:nvSpPr>
          <p:spPr>
            <a:xfrm>
              <a:off x="4044210" y="4309015"/>
              <a:ext cx="391454" cy="369332"/>
            </a:xfrm>
            <a:prstGeom prst="rect">
              <a:avLst/>
            </a:prstGeom>
            <a:noFill/>
          </p:spPr>
          <p:txBody>
            <a:bodyPr wrap="square" rtlCol="0">
              <a:spAutoFit/>
            </a:bodyPr>
            <a:lstStyle/>
            <a:p>
              <a:r>
                <a:rPr lang="de-DE" dirty="0"/>
                <a:t>h</a:t>
              </a:r>
              <a:r>
                <a:rPr lang="de-DE" baseline="-25000" dirty="0"/>
                <a:t>4</a:t>
              </a:r>
            </a:p>
          </p:txBody>
        </p:sp>
      </p:grpSp>
      <p:grpSp>
        <p:nvGrpSpPr>
          <p:cNvPr id="11" name="Gruppieren 10">
            <a:extLst>
              <a:ext uri="{FF2B5EF4-FFF2-40B4-BE49-F238E27FC236}">
                <a16:creationId xmlns:a16="http://schemas.microsoft.com/office/drawing/2014/main" id="{02D86F7C-0C4D-9F40-88C2-7C02169A3270}"/>
              </a:ext>
            </a:extLst>
          </p:cNvPr>
          <p:cNvGrpSpPr/>
          <p:nvPr/>
        </p:nvGrpSpPr>
        <p:grpSpPr>
          <a:xfrm>
            <a:off x="2941156" y="4052878"/>
            <a:ext cx="436210" cy="432048"/>
            <a:chOff x="3995936" y="5085184"/>
            <a:chExt cx="436210" cy="432048"/>
          </a:xfrm>
        </p:grpSpPr>
        <p:sp>
          <p:nvSpPr>
            <p:cNvPr id="17" name="Oval 16">
              <a:extLst>
                <a:ext uri="{FF2B5EF4-FFF2-40B4-BE49-F238E27FC236}">
                  <a16:creationId xmlns:a16="http://schemas.microsoft.com/office/drawing/2014/main" id="{8D82B04A-79B3-4549-B915-20EF42833700}"/>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8" name="Textfeld 177">
              <a:extLst>
                <a:ext uri="{FF2B5EF4-FFF2-40B4-BE49-F238E27FC236}">
                  <a16:creationId xmlns:a16="http://schemas.microsoft.com/office/drawing/2014/main" id="{0AA325A4-BC2C-C74B-8DD2-F0909C3B95E4}"/>
                </a:ext>
              </a:extLst>
            </p:cNvPr>
            <p:cNvSpPr txBox="1"/>
            <p:nvPr/>
          </p:nvSpPr>
          <p:spPr>
            <a:xfrm>
              <a:off x="4040692" y="5114452"/>
              <a:ext cx="391454" cy="369332"/>
            </a:xfrm>
            <a:prstGeom prst="rect">
              <a:avLst/>
            </a:prstGeom>
            <a:noFill/>
          </p:spPr>
          <p:txBody>
            <a:bodyPr wrap="square" rtlCol="0">
              <a:spAutoFit/>
            </a:bodyPr>
            <a:lstStyle/>
            <a:p>
              <a:r>
                <a:rPr lang="de-DE" dirty="0"/>
                <a:t>h</a:t>
              </a:r>
              <a:r>
                <a:rPr lang="de-DE" baseline="-25000" dirty="0"/>
                <a:t>5</a:t>
              </a:r>
            </a:p>
          </p:txBody>
        </p:sp>
      </p:grpSp>
      <p:grpSp>
        <p:nvGrpSpPr>
          <p:cNvPr id="137" name="Gruppieren 136">
            <a:extLst>
              <a:ext uri="{FF2B5EF4-FFF2-40B4-BE49-F238E27FC236}">
                <a16:creationId xmlns:a16="http://schemas.microsoft.com/office/drawing/2014/main" id="{7727A9F7-617D-0E4F-8C9E-E9CF808C8A65}"/>
              </a:ext>
            </a:extLst>
          </p:cNvPr>
          <p:cNvGrpSpPr/>
          <p:nvPr/>
        </p:nvGrpSpPr>
        <p:grpSpPr>
          <a:xfrm>
            <a:off x="4072530" y="1764635"/>
            <a:ext cx="439728" cy="432048"/>
            <a:chOff x="3995936" y="1896189"/>
            <a:chExt cx="439728" cy="432048"/>
          </a:xfrm>
        </p:grpSpPr>
        <p:sp>
          <p:nvSpPr>
            <p:cNvPr id="138" name="Oval 137">
              <a:extLst>
                <a:ext uri="{FF2B5EF4-FFF2-40B4-BE49-F238E27FC236}">
                  <a16:creationId xmlns:a16="http://schemas.microsoft.com/office/drawing/2014/main" id="{D90A7692-C353-5143-AADC-7E4F3E9E3C3F}"/>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9" name="Textfeld 138">
              <a:extLst>
                <a:ext uri="{FF2B5EF4-FFF2-40B4-BE49-F238E27FC236}">
                  <a16:creationId xmlns:a16="http://schemas.microsoft.com/office/drawing/2014/main" id="{04FD2EA6-9F9C-0749-9AB6-CAB2E711DFAE}"/>
                </a:ext>
              </a:extLst>
            </p:cNvPr>
            <p:cNvSpPr txBox="1"/>
            <p:nvPr/>
          </p:nvSpPr>
          <p:spPr>
            <a:xfrm>
              <a:off x="4044210" y="1916832"/>
              <a:ext cx="391454" cy="369332"/>
            </a:xfrm>
            <a:prstGeom prst="rect">
              <a:avLst/>
            </a:prstGeom>
            <a:noFill/>
          </p:spPr>
          <p:txBody>
            <a:bodyPr wrap="square" rtlCol="0">
              <a:spAutoFit/>
            </a:bodyPr>
            <a:lstStyle/>
            <a:p>
              <a:r>
                <a:rPr lang="de-DE" dirty="0"/>
                <a:t>k</a:t>
              </a:r>
              <a:r>
                <a:rPr lang="de-DE" baseline="-25000" dirty="0"/>
                <a:t>1</a:t>
              </a:r>
            </a:p>
          </p:txBody>
        </p:sp>
      </p:grpSp>
      <p:grpSp>
        <p:nvGrpSpPr>
          <p:cNvPr id="140" name="Gruppieren 139">
            <a:extLst>
              <a:ext uri="{FF2B5EF4-FFF2-40B4-BE49-F238E27FC236}">
                <a16:creationId xmlns:a16="http://schemas.microsoft.com/office/drawing/2014/main" id="{9EB9BA75-BD3F-3049-B1D1-FBEBAD901C78}"/>
              </a:ext>
            </a:extLst>
          </p:cNvPr>
          <p:cNvGrpSpPr/>
          <p:nvPr/>
        </p:nvGrpSpPr>
        <p:grpSpPr>
          <a:xfrm>
            <a:off x="4076370" y="2325749"/>
            <a:ext cx="432048" cy="432048"/>
            <a:chOff x="3995936" y="2708920"/>
            <a:chExt cx="432048" cy="432048"/>
          </a:xfrm>
        </p:grpSpPr>
        <p:sp>
          <p:nvSpPr>
            <p:cNvPr id="141" name="Oval 140">
              <a:extLst>
                <a:ext uri="{FF2B5EF4-FFF2-40B4-BE49-F238E27FC236}">
                  <a16:creationId xmlns:a16="http://schemas.microsoft.com/office/drawing/2014/main" id="{E1D19F05-B119-994E-B346-3957130B40C4}"/>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2" name="Textfeld 141">
              <a:extLst>
                <a:ext uri="{FF2B5EF4-FFF2-40B4-BE49-F238E27FC236}">
                  <a16:creationId xmlns:a16="http://schemas.microsoft.com/office/drawing/2014/main" id="{A0BF5820-0439-F14E-BFA3-706484BDE760}"/>
                </a:ext>
              </a:extLst>
            </p:cNvPr>
            <p:cNvSpPr txBox="1"/>
            <p:nvPr/>
          </p:nvSpPr>
          <p:spPr>
            <a:xfrm>
              <a:off x="4036530" y="2736678"/>
              <a:ext cx="391454" cy="369332"/>
            </a:xfrm>
            <a:prstGeom prst="rect">
              <a:avLst/>
            </a:prstGeom>
            <a:noFill/>
          </p:spPr>
          <p:txBody>
            <a:bodyPr wrap="square" rtlCol="0">
              <a:spAutoFit/>
            </a:bodyPr>
            <a:lstStyle/>
            <a:p>
              <a:r>
                <a:rPr lang="de-DE" dirty="0"/>
                <a:t>k</a:t>
              </a:r>
              <a:r>
                <a:rPr lang="de-DE" baseline="-25000" dirty="0"/>
                <a:t>2</a:t>
              </a:r>
            </a:p>
          </p:txBody>
        </p:sp>
      </p:grpSp>
      <p:grpSp>
        <p:nvGrpSpPr>
          <p:cNvPr id="143" name="Gruppieren 142">
            <a:extLst>
              <a:ext uri="{FF2B5EF4-FFF2-40B4-BE49-F238E27FC236}">
                <a16:creationId xmlns:a16="http://schemas.microsoft.com/office/drawing/2014/main" id="{1A6102F1-1967-1C41-B076-4C8FD6F3FD10}"/>
              </a:ext>
            </a:extLst>
          </p:cNvPr>
          <p:cNvGrpSpPr/>
          <p:nvPr/>
        </p:nvGrpSpPr>
        <p:grpSpPr>
          <a:xfrm>
            <a:off x="4076370" y="2880965"/>
            <a:ext cx="432048" cy="432048"/>
            <a:chOff x="3995936" y="3501008"/>
            <a:chExt cx="432048" cy="432048"/>
          </a:xfrm>
        </p:grpSpPr>
        <p:sp>
          <p:nvSpPr>
            <p:cNvPr id="144" name="Oval 143">
              <a:extLst>
                <a:ext uri="{FF2B5EF4-FFF2-40B4-BE49-F238E27FC236}">
                  <a16:creationId xmlns:a16="http://schemas.microsoft.com/office/drawing/2014/main" id="{AA7185C6-6DC9-9F4E-BDDD-01F87E9405C7}"/>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5" name="Textfeld 144">
              <a:extLst>
                <a:ext uri="{FF2B5EF4-FFF2-40B4-BE49-F238E27FC236}">
                  <a16:creationId xmlns:a16="http://schemas.microsoft.com/office/drawing/2014/main" id="{5125D176-F1EB-5D47-8A36-B8E9307FCD83}"/>
                </a:ext>
              </a:extLst>
            </p:cNvPr>
            <p:cNvSpPr txBox="1"/>
            <p:nvPr/>
          </p:nvSpPr>
          <p:spPr>
            <a:xfrm>
              <a:off x="4036530" y="3516927"/>
              <a:ext cx="391454" cy="369332"/>
            </a:xfrm>
            <a:prstGeom prst="rect">
              <a:avLst/>
            </a:prstGeom>
            <a:noFill/>
          </p:spPr>
          <p:txBody>
            <a:bodyPr wrap="square" rtlCol="0">
              <a:spAutoFit/>
            </a:bodyPr>
            <a:lstStyle/>
            <a:p>
              <a:r>
                <a:rPr lang="de-DE" dirty="0"/>
                <a:t>k</a:t>
              </a:r>
              <a:r>
                <a:rPr lang="de-DE" baseline="-25000" dirty="0"/>
                <a:t>3</a:t>
              </a:r>
            </a:p>
          </p:txBody>
        </p:sp>
      </p:grpSp>
      <p:grpSp>
        <p:nvGrpSpPr>
          <p:cNvPr id="146" name="Gruppieren 145">
            <a:extLst>
              <a:ext uri="{FF2B5EF4-FFF2-40B4-BE49-F238E27FC236}">
                <a16:creationId xmlns:a16="http://schemas.microsoft.com/office/drawing/2014/main" id="{B6540798-1155-B34B-9705-F930264DD40B}"/>
              </a:ext>
            </a:extLst>
          </p:cNvPr>
          <p:cNvGrpSpPr/>
          <p:nvPr/>
        </p:nvGrpSpPr>
        <p:grpSpPr>
          <a:xfrm>
            <a:off x="4079110" y="3455069"/>
            <a:ext cx="439728" cy="432048"/>
            <a:chOff x="3995936" y="4293096"/>
            <a:chExt cx="439728" cy="432048"/>
          </a:xfrm>
        </p:grpSpPr>
        <p:sp>
          <p:nvSpPr>
            <p:cNvPr id="147" name="Oval 146">
              <a:extLst>
                <a:ext uri="{FF2B5EF4-FFF2-40B4-BE49-F238E27FC236}">
                  <a16:creationId xmlns:a16="http://schemas.microsoft.com/office/drawing/2014/main" id="{EA372E23-E0BB-E646-BF42-8FA726D9F1E9}"/>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9" name="Textfeld 148">
              <a:extLst>
                <a:ext uri="{FF2B5EF4-FFF2-40B4-BE49-F238E27FC236}">
                  <a16:creationId xmlns:a16="http://schemas.microsoft.com/office/drawing/2014/main" id="{3A588BCE-4A66-8542-9A2D-9BAB8929F682}"/>
                </a:ext>
              </a:extLst>
            </p:cNvPr>
            <p:cNvSpPr txBox="1"/>
            <p:nvPr/>
          </p:nvSpPr>
          <p:spPr>
            <a:xfrm>
              <a:off x="4044210" y="4309015"/>
              <a:ext cx="391454" cy="369332"/>
            </a:xfrm>
            <a:prstGeom prst="rect">
              <a:avLst/>
            </a:prstGeom>
            <a:noFill/>
          </p:spPr>
          <p:txBody>
            <a:bodyPr wrap="square" rtlCol="0">
              <a:spAutoFit/>
            </a:bodyPr>
            <a:lstStyle/>
            <a:p>
              <a:r>
                <a:rPr lang="de-DE" dirty="0"/>
                <a:t>k</a:t>
              </a:r>
              <a:r>
                <a:rPr lang="de-DE" baseline="-25000" dirty="0"/>
                <a:t>4</a:t>
              </a:r>
            </a:p>
          </p:txBody>
        </p:sp>
      </p:grpSp>
      <p:grpSp>
        <p:nvGrpSpPr>
          <p:cNvPr id="150" name="Gruppieren 149">
            <a:extLst>
              <a:ext uri="{FF2B5EF4-FFF2-40B4-BE49-F238E27FC236}">
                <a16:creationId xmlns:a16="http://schemas.microsoft.com/office/drawing/2014/main" id="{A4E58942-8481-0143-AD91-C92B082A1929}"/>
              </a:ext>
            </a:extLst>
          </p:cNvPr>
          <p:cNvGrpSpPr/>
          <p:nvPr/>
        </p:nvGrpSpPr>
        <p:grpSpPr>
          <a:xfrm>
            <a:off x="4105006" y="4052878"/>
            <a:ext cx="436210" cy="432048"/>
            <a:chOff x="3995936" y="5085184"/>
            <a:chExt cx="436210" cy="432048"/>
          </a:xfrm>
        </p:grpSpPr>
        <p:sp>
          <p:nvSpPr>
            <p:cNvPr id="161" name="Oval 160">
              <a:extLst>
                <a:ext uri="{FF2B5EF4-FFF2-40B4-BE49-F238E27FC236}">
                  <a16:creationId xmlns:a16="http://schemas.microsoft.com/office/drawing/2014/main" id="{75BB94FB-F3A0-064D-84D8-C98A3A5C9F94}"/>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2" name="Textfeld 161">
              <a:extLst>
                <a:ext uri="{FF2B5EF4-FFF2-40B4-BE49-F238E27FC236}">
                  <a16:creationId xmlns:a16="http://schemas.microsoft.com/office/drawing/2014/main" id="{D5BED36C-F381-AA43-9474-649A3F2509F5}"/>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5</a:t>
              </a:r>
            </a:p>
          </p:txBody>
        </p:sp>
      </p:grpSp>
      <p:sp>
        <p:nvSpPr>
          <p:cNvPr id="33" name="Textfeld 32">
            <a:extLst>
              <a:ext uri="{FF2B5EF4-FFF2-40B4-BE49-F238E27FC236}">
                <a16:creationId xmlns:a16="http://schemas.microsoft.com/office/drawing/2014/main" id="{E2E04EA9-CF94-9A4A-AB4A-6E4009CA69A4}"/>
              </a:ext>
            </a:extLst>
          </p:cNvPr>
          <p:cNvSpPr txBox="1"/>
          <p:nvPr/>
        </p:nvSpPr>
        <p:spPr>
          <a:xfrm>
            <a:off x="4862945" y="3034145"/>
            <a:ext cx="328936" cy="369332"/>
          </a:xfrm>
          <a:prstGeom prst="rect">
            <a:avLst/>
          </a:prstGeom>
          <a:noFill/>
        </p:spPr>
        <p:txBody>
          <a:bodyPr wrap="none" rtlCol="0">
            <a:spAutoFit/>
          </a:bodyPr>
          <a:lstStyle/>
          <a:p>
            <a:r>
              <a:rPr lang="de-DE" dirty="0"/>
              <a:t>...</a:t>
            </a:r>
          </a:p>
        </p:txBody>
      </p:sp>
      <p:cxnSp>
        <p:nvCxnSpPr>
          <p:cNvPr id="189" name="Gerade Verbindung mit Pfeil 188">
            <a:extLst>
              <a:ext uri="{FF2B5EF4-FFF2-40B4-BE49-F238E27FC236}">
                <a16:creationId xmlns:a16="http://schemas.microsoft.com/office/drawing/2014/main" id="{FBA8B783-32B0-734E-8FB2-473433C92D4B}"/>
              </a:ext>
            </a:extLst>
          </p:cNvPr>
          <p:cNvCxnSpPr>
            <a:cxnSpLocks/>
            <a:stCxn id="211" idx="6"/>
            <a:endCxn id="202" idx="2"/>
          </p:cNvCxnSpPr>
          <p:nvPr/>
        </p:nvCxnSpPr>
        <p:spPr>
          <a:xfrm>
            <a:off x="6016000" y="2549954"/>
            <a:ext cx="1364312" cy="19517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0" name="Gerade Verbindung mit Pfeil 189">
            <a:extLst>
              <a:ext uri="{FF2B5EF4-FFF2-40B4-BE49-F238E27FC236}">
                <a16:creationId xmlns:a16="http://schemas.microsoft.com/office/drawing/2014/main" id="{55F3371D-848A-D44A-BA14-8D2D4A36951B}"/>
              </a:ext>
            </a:extLst>
          </p:cNvPr>
          <p:cNvCxnSpPr>
            <a:cxnSpLocks/>
            <a:stCxn id="211" idx="6"/>
            <a:endCxn id="205" idx="2"/>
          </p:cNvCxnSpPr>
          <p:nvPr/>
        </p:nvCxnSpPr>
        <p:spPr>
          <a:xfrm>
            <a:off x="6016000" y="2549954"/>
            <a:ext cx="1391486" cy="98726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1" name="Gerade Verbindung mit Pfeil 190">
            <a:extLst>
              <a:ext uri="{FF2B5EF4-FFF2-40B4-BE49-F238E27FC236}">
                <a16:creationId xmlns:a16="http://schemas.microsoft.com/office/drawing/2014/main" id="{7DA88F98-066E-7444-BA81-A89C0FE1E166}"/>
              </a:ext>
            </a:extLst>
          </p:cNvPr>
          <p:cNvCxnSpPr>
            <a:cxnSpLocks/>
            <a:stCxn id="214" idx="6"/>
            <a:endCxn id="202" idx="2"/>
          </p:cNvCxnSpPr>
          <p:nvPr/>
        </p:nvCxnSpPr>
        <p:spPr>
          <a:xfrm flipV="1">
            <a:off x="6016000" y="2745130"/>
            <a:ext cx="1364312" cy="36004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Gerade Verbindung mit Pfeil 191">
            <a:extLst>
              <a:ext uri="{FF2B5EF4-FFF2-40B4-BE49-F238E27FC236}">
                <a16:creationId xmlns:a16="http://schemas.microsoft.com/office/drawing/2014/main" id="{B98D609B-A612-7F4C-942C-207A63D782ED}"/>
              </a:ext>
            </a:extLst>
          </p:cNvPr>
          <p:cNvCxnSpPr>
            <a:cxnSpLocks/>
            <a:stCxn id="214" idx="6"/>
            <a:endCxn id="205" idx="2"/>
          </p:cNvCxnSpPr>
          <p:nvPr/>
        </p:nvCxnSpPr>
        <p:spPr>
          <a:xfrm>
            <a:off x="6016000" y="3105170"/>
            <a:ext cx="1391486" cy="4320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Gerade Verbindung mit Pfeil 192">
            <a:extLst>
              <a:ext uri="{FF2B5EF4-FFF2-40B4-BE49-F238E27FC236}">
                <a16:creationId xmlns:a16="http://schemas.microsoft.com/office/drawing/2014/main" id="{A5F83BCF-B385-A543-891F-49323872D5E1}"/>
              </a:ext>
            </a:extLst>
          </p:cNvPr>
          <p:cNvCxnSpPr>
            <a:cxnSpLocks/>
            <a:stCxn id="217" idx="6"/>
            <a:endCxn id="202" idx="2"/>
          </p:cNvCxnSpPr>
          <p:nvPr/>
        </p:nvCxnSpPr>
        <p:spPr>
          <a:xfrm flipV="1">
            <a:off x="6018740" y="2745130"/>
            <a:ext cx="1361572" cy="93414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4" name="Gerade Verbindung mit Pfeil 193">
            <a:extLst>
              <a:ext uri="{FF2B5EF4-FFF2-40B4-BE49-F238E27FC236}">
                <a16:creationId xmlns:a16="http://schemas.microsoft.com/office/drawing/2014/main" id="{609D2CAD-B964-E842-9C8B-006F722B506B}"/>
              </a:ext>
            </a:extLst>
          </p:cNvPr>
          <p:cNvCxnSpPr>
            <a:cxnSpLocks/>
            <a:stCxn id="217" idx="6"/>
            <a:endCxn id="205" idx="2"/>
          </p:cNvCxnSpPr>
          <p:nvPr/>
        </p:nvCxnSpPr>
        <p:spPr>
          <a:xfrm flipV="1">
            <a:off x="6018740" y="3537218"/>
            <a:ext cx="1388746" cy="1420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Gerade Verbindung mit Pfeil 194">
            <a:extLst>
              <a:ext uri="{FF2B5EF4-FFF2-40B4-BE49-F238E27FC236}">
                <a16:creationId xmlns:a16="http://schemas.microsoft.com/office/drawing/2014/main" id="{98EBF679-742D-5D4A-A482-29AAEB3E10E4}"/>
              </a:ext>
            </a:extLst>
          </p:cNvPr>
          <p:cNvCxnSpPr>
            <a:cxnSpLocks/>
            <a:stCxn id="220" idx="6"/>
            <a:endCxn id="205" idx="2"/>
          </p:cNvCxnSpPr>
          <p:nvPr/>
        </p:nvCxnSpPr>
        <p:spPr>
          <a:xfrm flipV="1">
            <a:off x="6044636" y="3537218"/>
            <a:ext cx="1362850" cy="7398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6" name="Gerade Verbindung mit Pfeil 195">
            <a:extLst>
              <a:ext uri="{FF2B5EF4-FFF2-40B4-BE49-F238E27FC236}">
                <a16:creationId xmlns:a16="http://schemas.microsoft.com/office/drawing/2014/main" id="{302FADC6-2A0E-1E45-A7B0-7899E58AE220}"/>
              </a:ext>
            </a:extLst>
          </p:cNvPr>
          <p:cNvCxnSpPr>
            <a:cxnSpLocks/>
            <a:stCxn id="220" idx="6"/>
            <a:endCxn id="202" idx="2"/>
          </p:cNvCxnSpPr>
          <p:nvPr/>
        </p:nvCxnSpPr>
        <p:spPr>
          <a:xfrm flipV="1">
            <a:off x="6044636" y="2745130"/>
            <a:ext cx="1335676" cy="15319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7" name="Textfeld 196">
            <a:extLst>
              <a:ext uri="{FF2B5EF4-FFF2-40B4-BE49-F238E27FC236}">
                <a16:creationId xmlns:a16="http://schemas.microsoft.com/office/drawing/2014/main" id="{A877027F-62F0-5240-89AC-AC3ED8116167}"/>
              </a:ext>
            </a:extLst>
          </p:cNvPr>
          <p:cNvSpPr txBox="1"/>
          <p:nvPr/>
        </p:nvSpPr>
        <p:spPr>
          <a:xfrm>
            <a:off x="5714573" y="5048030"/>
            <a:ext cx="317716" cy="369332"/>
          </a:xfrm>
          <a:prstGeom prst="rect">
            <a:avLst/>
          </a:prstGeom>
          <a:noFill/>
        </p:spPr>
        <p:txBody>
          <a:bodyPr wrap="square" rtlCol="0">
            <a:spAutoFit/>
          </a:bodyPr>
          <a:lstStyle/>
          <a:p>
            <a:r>
              <a:rPr lang="de-DE" b="1" dirty="0"/>
              <a:t>l</a:t>
            </a:r>
          </a:p>
        </p:txBody>
      </p:sp>
      <p:cxnSp>
        <p:nvCxnSpPr>
          <p:cNvPr id="198" name="Gerade Verbindung mit Pfeil 197">
            <a:extLst>
              <a:ext uri="{FF2B5EF4-FFF2-40B4-BE49-F238E27FC236}">
                <a16:creationId xmlns:a16="http://schemas.microsoft.com/office/drawing/2014/main" id="{9AB73FB1-2DFF-584E-81A9-297124952825}"/>
              </a:ext>
            </a:extLst>
          </p:cNvPr>
          <p:cNvCxnSpPr>
            <a:cxnSpLocks/>
            <a:stCxn id="208" idx="6"/>
            <a:endCxn id="202" idx="2"/>
          </p:cNvCxnSpPr>
          <p:nvPr/>
        </p:nvCxnSpPr>
        <p:spPr>
          <a:xfrm>
            <a:off x="6012160" y="1988840"/>
            <a:ext cx="1368152" cy="7562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9" name="Gerade Verbindung mit Pfeil 198">
            <a:extLst>
              <a:ext uri="{FF2B5EF4-FFF2-40B4-BE49-F238E27FC236}">
                <a16:creationId xmlns:a16="http://schemas.microsoft.com/office/drawing/2014/main" id="{E44C42C8-E848-5940-9E40-B9370C3C7D21}"/>
              </a:ext>
            </a:extLst>
          </p:cNvPr>
          <p:cNvCxnSpPr>
            <a:cxnSpLocks/>
            <a:stCxn id="208" idx="6"/>
            <a:endCxn id="205" idx="2"/>
          </p:cNvCxnSpPr>
          <p:nvPr/>
        </p:nvCxnSpPr>
        <p:spPr>
          <a:xfrm>
            <a:off x="6012160" y="1988840"/>
            <a:ext cx="1395326" cy="15483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201" name="Gruppieren 200">
            <a:extLst>
              <a:ext uri="{FF2B5EF4-FFF2-40B4-BE49-F238E27FC236}">
                <a16:creationId xmlns:a16="http://schemas.microsoft.com/office/drawing/2014/main" id="{858CE01B-4B22-4141-A28A-FEC262B400A6}"/>
              </a:ext>
            </a:extLst>
          </p:cNvPr>
          <p:cNvGrpSpPr/>
          <p:nvPr/>
        </p:nvGrpSpPr>
        <p:grpSpPr>
          <a:xfrm>
            <a:off x="7380312" y="2529106"/>
            <a:ext cx="438970" cy="432048"/>
            <a:chOff x="6561050" y="3140968"/>
            <a:chExt cx="438970" cy="432048"/>
          </a:xfrm>
        </p:grpSpPr>
        <p:sp>
          <p:nvSpPr>
            <p:cNvPr id="202" name="Oval 201">
              <a:extLst>
                <a:ext uri="{FF2B5EF4-FFF2-40B4-BE49-F238E27FC236}">
                  <a16:creationId xmlns:a16="http://schemas.microsoft.com/office/drawing/2014/main" id="{0D0577A3-6AE4-D54E-8DA8-A2E72103203A}"/>
                </a:ext>
              </a:extLst>
            </p:cNvPr>
            <p:cNvSpPr/>
            <p:nvPr/>
          </p:nvSpPr>
          <p:spPr>
            <a:xfrm>
              <a:off x="6561050" y="3140968"/>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3" name="Textfeld 202">
              <a:extLst>
                <a:ext uri="{FF2B5EF4-FFF2-40B4-BE49-F238E27FC236}">
                  <a16:creationId xmlns:a16="http://schemas.microsoft.com/office/drawing/2014/main" id="{B0EBC26F-C29C-E242-921A-2F7F0863A2C7}"/>
                </a:ext>
              </a:extLst>
            </p:cNvPr>
            <p:cNvSpPr txBox="1"/>
            <p:nvPr/>
          </p:nvSpPr>
          <p:spPr>
            <a:xfrm>
              <a:off x="6610170" y="3147595"/>
              <a:ext cx="389850" cy="369332"/>
            </a:xfrm>
            <a:prstGeom prst="rect">
              <a:avLst/>
            </a:prstGeom>
            <a:noFill/>
          </p:spPr>
          <p:txBody>
            <a:bodyPr wrap="square" rtlCol="0">
              <a:spAutoFit/>
            </a:bodyPr>
            <a:lstStyle/>
            <a:p>
              <a:r>
                <a:rPr lang="de-DE" dirty="0"/>
                <a:t>o</a:t>
              </a:r>
              <a:r>
                <a:rPr lang="de-DE" baseline="-25000" dirty="0"/>
                <a:t>1</a:t>
              </a:r>
            </a:p>
          </p:txBody>
        </p:sp>
      </p:grpSp>
      <p:grpSp>
        <p:nvGrpSpPr>
          <p:cNvPr id="204" name="Gruppieren 203">
            <a:extLst>
              <a:ext uri="{FF2B5EF4-FFF2-40B4-BE49-F238E27FC236}">
                <a16:creationId xmlns:a16="http://schemas.microsoft.com/office/drawing/2014/main" id="{4AFD0469-6673-1C4A-BB46-04E2DE4E44B3}"/>
              </a:ext>
            </a:extLst>
          </p:cNvPr>
          <p:cNvGrpSpPr/>
          <p:nvPr/>
        </p:nvGrpSpPr>
        <p:grpSpPr>
          <a:xfrm>
            <a:off x="7407486" y="3321194"/>
            <a:ext cx="432048" cy="432048"/>
            <a:chOff x="6588224" y="3933056"/>
            <a:chExt cx="432048" cy="432048"/>
          </a:xfrm>
        </p:grpSpPr>
        <p:sp>
          <p:nvSpPr>
            <p:cNvPr id="205" name="Oval 204">
              <a:extLst>
                <a:ext uri="{FF2B5EF4-FFF2-40B4-BE49-F238E27FC236}">
                  <a16:creationId xmlns:a16="http://schemas.microsoft.com/office/drawing/2014/main" id="{DC74B7BC-3EDF-4F4C-A86F-5051EB549CCF}"/>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6" name="Textfeld 205">
              <a:extLst>
                <a:ext uri="{FF2B5EF4-FFF2-40B4-BE49-F238E27FC236}">
                  <a16:creationId xmlns:a16="http://schemas.microsoft.com/office/drawing/2014/main" id="{D68A1FF4-F664-DC4D-ADDA-645AA564CB87}"/>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207" name="Gruppieren 206">
            <a:extLst>
              <a:ext uri="{FF2B5EF4-FFF2-40B4-BE49-F238E27FC236}">
                <a16:creationId xmlns:a16="http://schemas.microsoft.com/office/drawing/2014/main" id="{992BDE0A-B167-8942-A496-BA071D68612F}"/>
              </a:ext>
            </a:extLst>
          </p:cNvPr>
          <p:cNvGrpSpPr/>
          <p:nvPr/>
        </p:nvGrpSpPr>
        <p:grpSpPr>
          <a:xfrm>
            <a:off x="5580112" y="1772816"/>
            <a:ext cx="439728" cy="432048"/>
            <a:chOff x="3995936" y="1896189"/>
            <a:chExt cx="439728" cy="432048"/>
          </a:xfrm>
        </p:grpSpPr>
        <p:sp>
          <p:nvSpPr>
            <p:cNvPr id="208" name="Oval 207">
              <a:extLst>
                <a:ext uri="{FF2B5EF4-FFF2-40B4-BE49-F238E27FC236}">
                  <a16:creationId xmlns:a16="http://schemas.microsoft.com/office/drawing/2014/main" id="{4AC9F7D5-31D2-7F40-A2DB-B6DC382697E0}"/>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9" name="Textfeld 208">
              <a:extLst>
                <a:ext uri="{FF2B5EF4-FFF2-40B4-BE49-F238E27FC236}">
                  <a16:creationId xmlns:a16="http://schemas.microsoft.com/office/drawing/2014/main" id="{65534561-A11B-8241-8AFF-1962BA91307A}"/>
                </a:ext>
              </a:extLst>
            </p:cNvPr>
            <p:cNvSpPr txBox="1"/>
            <p:nvPr/>
          </p:nvSpPr>
          <p:spPr>
            <a:xfrm>
              <a:off x="4044210" y="1916832"/>
              <a:ext cx="391454" cy="369332"/>
            </a:xfrm>
            <a:prstGeom prst="rect">
              <a:avLst/>
            </a:prstGeom>
            <a:noFill/>
          </p:spPr>
          <p:txBody>
            <a:bodyPr wrap="square" rtlCol="0">
              <a:spAutoFit/>
            </a:bodyPr>
            <a:lstStyle/>
            <a:p>
              <a:r>
                <a:rPr lang="de-DE" dirty="0"/>
                <a:t>l</a:t>
              </a:r>
              <a:r>
                <a:rPr lang="de-DE" baseline="-25000" dirty="0"/>
                <a:t>1</a:t>
              </a:r>
            </a:p>
          </p:txBody>
        </p:sp>
      </p:grpSp>
      <p:grpSp>
        <p:nvGrpSpPr>
          <p:cNvPr id="210" name="Gruppieren 209">
            <a:extLst>
              <a:ext uri="{FF2B5EF4-FFF2-40B4-BE49-F238E27FC236}">
                <a16:creationId xmlns:a16="http://schemas.microsoft.com/office/drawing/2014/main" id="{CD30CF74-6C5B-674F-9AA9-D73ADDAA94ED}"/>
              </a:ext>
            </a:extLst>
          </p:cNvPr>
          <p:cNvGrpSpPr/>
          <p:nvPr/>
        </p:nvGrpSpPr>
        <p:grpSpPr>
          <a:xfrm>
            <a:off x="5583952" y="2333930"/>
            <a:ext cx="432048" cy="432048"/>
            <a:chOff x="3995936" y="2708920"/>
            <a:chExt cx="432048" cy="432048"/>
          </a:xfrm>
        </p:grpSpPr>
        <p:sp>
          <p:nvSpPr>
            <p:cNvPr id="211" name="Oval 210">
              <a:extLst>
                <a:ext uri="{FF2B5EF4-FFF2-40B4-BE49-F238E27FC236}">
                  <a16:creationId xmlns:a16="http://schemas.microsoft.com/office/drawing/2014/main" id="{B9DA37F8-8437-0040-B2D9-47632F55A08E}"/>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2" name="Textfeld 211">
              <a:extLst>
                <a:ext uri="{FF2B5EF4-FFF2-40B4-BE49-F238E27FC236}">
                  <a16:creationId xmlns:a16="http://schemas.microsoft.com/office/drawing/2014/main" id="{2A3A0A94-E356-3348-9A05-E2789DECCE89}"/>
                </a:ext>
              </a:extLst>
            </p:cNvPr>
            <p:cNvSpPr txBox="1"/>
            <p:nvPr/>
          </p:nvSpPr>
          <p:spPr>
            <a:xfrm>
              <a:off x="4036530" y="2736678"/>
              <a:ext cx="391454" cy="369332"/>
            </a:xfrm>
            <a:prstGeom prst="rect">
              <a:avLst/>
            </a:prstGeom>
            <a:noFill/>
          </p:spPr>
          <p:txBody>
            <a:bodyPr wrap="square" rtlCol="0">
              <a:spAutoFit/>
            </a:bodyPr>
            <a:lstStyle/>
            <a:p>
              <a:r>
                <a:rPr lang="de-DE" dirty="0"/>
                <a:t>l</a:t>
              </a:r>
              <a:r>
                <a:rPr lang="de-DE" baseline="-25000" dirty="0"/>
                <a:t>2</a:t>
              </a:r>
            </a:p>
          </p:txBody>
        </p:sp>
      </p:grpSp>
      <p:grpSp>
        <p:nvGrpSpPr>
          <p:cNvPr id="213" name="Gruppieren 212">
            <a:extLst>
              <a:ext uri="{FF2B5EF4-FFF2-40B4-BE49-F238E27FC236}">
                <a16:creationId xmlns:a16="http://schemas.microsoft.com/office/drawing/2014/main" id="{FF252BF6-3ECA-8C4A-AC6F-8290429BC66D}"/>
              </a:ext>
            </a:extLst>
          </p:cNvPr>
          <p:cNvGrpSpPr/>
          <p:nvPr/>
        </p:nvGrpSpPr>
        <p:grpSpPr>
          <a:xfrm>
            <a:off x="5583952" y="2889146"/>
            <a:ext cx="432048" cy="432048"/>
            <a:chOff x="3995936" y="3501008"/>
            <a:chExt cx="432048" cy="432048"/>
          </a:xfrm>
        </p:grpSpPr>
        <p:sp>
          <p:nvSpPr>
            <p:cNvPr id="214" name="Oval 213">
              <a:extLst>
                <a:ext uri="{FF2B5EF4-FFF2-40B4-BE49-F238E27FC236}">
                  <a16:creationId xmlns:a16="http://schemas.microsoft.com/office/drawing/2014/main" id="{12CAEE01-70CA-0846-85CE-3983407383D9}"/>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5" name="Textfeld 214">
              <a:extLst>
                <a:ext uri="{FF2B5EF4-FFF2-40B4-BE49-F238E27FC236}">
                  <a16:creationId xmlns:a16="http://schemas.microsoft.com/office/drawing/2014/main" id="{8F0C89F1-6297-4049-832C-51FA25CC1BD1}"/>
                </a:ext>
              </a:extLst>
            </p:cNvPr>
            <p:cNvSpPr txBox="1"/>
            <p:nvPr/>
          </p:nvSpPr>
          <p:spPr>
            <a:xfrm>
              <a:off x="4036530" y="3516927"/>
              <a:ext cx="391454" cy="369332"/>
            </a:xfrm>
            <a:prstGeom prst="rect">
              <a:avLst/>
            </a:prstGeom>
            <a:noFill/>
          </p:spPr>
          <p:txBody>
            <a:bodyPr wrap="square" rtlCol="0">
              <a:spAutoFit/>
            </a:bodyPr>
            <a:lstStyle/>
            <a:p>
              <a:r>
                <a:rPr lang="de-DE" dirty="0"/>
                <a:t>l</a:t>
              </a:r>
              <a:r>
                <a:rPr lang="de-DE" baseline="-25000" dirty="0"/>
                <a:t>3</a:t>
              </a:r>
            </a:p>
          </p:txBody>
        </p:sp>
      </p:grpSp>
      <p:grpSp>
        <p:nvGrpSpPr>
          <p:cNvPr id="216" name="Gruppieren 215">
            <a:extLst>
              <a:ext uri="{FF2B5EF4-FFF2-40B4-BE49-F238E27FC236}">
                <a16:creationId xmlns:a16="http://schemas.microsoft.com/office/drawing/2014/main" id="{A06155C5-8F49-154B-AC27-D4B38EB0F44D}"/>
              </a:ext>
            </a:extLst>
          </p:cNvPr>
          <p:cNvGrpSpPr/>
          <p:nvPr/>
        </p:nvGrpSpPr>
        <p:grpSpPr>
          <a:xfrm>
            <a:off x="5586692" y="3463250"/>
            <a:ext cx="439728" cy="432048"/>
            <a:chOff x="3995936" y="4293096"/>
            <a:chExt cx="439728" cy="432048"/>
          </a:xfrm>
        </p:grpSpPr>
        <p:sp>
          <p:nvSpPr>
            <p:cNvPr id="217" name="Oval 216">
              <a:extLst>
                <a:ext uri="{FF2B5EF4-FFF2-40B4-BE49-F238E27FC236}">
                  <a16:creationId xmlns:a16="http://schemas.microsoft.com/office/drawing/2014/main" id="{F4A09791-EA19-B948-AAA0-08C1BB541A9F}"/>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8" name="Textfeld 217">
              <a:extLst>
                <a:ext uri="{FF2B5EF4-FFF2-40B4-BE49-F238E27FC236}">
                  <a16:creationId xmlns:a16="http://schemas.microsoft.com/office/drawing/2014/main" id="{43B3A236-ECD0-E545-AF45-60A7951AE746}"/>
                </a:ext>
              </a:extLst>
            </p:cNvPr>
            <p:cNvSpPr txBox="1"/>
            <p:nvPr/>
          </p:nvSpPr>
          <p:spPr>
            <a:xfrm>
              <a:off x="4044210" y="4309015"/>
              <a:ext cx="391454" cy="369332"/>
            </a:xfrm>
            <a:prstGeom prst="rect">
              <a:avLst/>
            </a:prstGeom>
            <a:noFill/>
          </p:spPr>
          <p:txBody>
            <a:bodyPr wrap="square" rtlCol="0">
              <a:spAutoFit/>
            </a:bodyPr>
            <a:lstStyle/>
            <a:p>
              <a:r>
                <a:rPr lang="de-DE" dirty="0"/>
                <a:t>l</a:t>
              </a:r>
              <a:r>
                <a:rPr lang="de-DE" baseline="-25000" dirty="0"/>
                <a:t>4</a:t>
              </a:r>
            </a:p>
          </p:txBody>
        </p:sp>
      </p:grpSp>
      <p:grpSp>
        <p:nvGrpSpPr>
          <p:cNvPr id="219" name="Gruppieren 218">
            <a:extLst>
              <a:ext uri="{FF2B5EF4-FFF2-40B4-BE49-F238E27FC236}">
                <a16:creationId xmlns:a16="http://schemas.microsoft.com/office/drawing/2014/main" id="{B2EE729E-B8D4-4441-9669-F91CD9E7109D}"/>
              </a:ext>
            </a:extLst>
          </p:cNvPr>
          <p:cNvGrpSpPr/>
          <p:nvPr/>
        </p:nvGrpSpPr>
        <p:grpSpPr>
          <a:xfrm>
            <a:off x="5612588" y="4061059"/>
            <a:ext cx="436210" cy="432048"/>
            <a:chOff x="3995936" y="5085184"/>
            <a:chExt cx="436210" cy="432048"/>
          </a:xfrm>
        </p:grpSpPr>
        <p:sp>
          <p:nvSpPr>
            <p:cNvPr id="220" name="Oval 219">
              <a:extLst>
                <a:ext uri="{FF2B5EF4-FFF2-40B4-BE49-F238E27FC236}">
                  <a16:creationId xmlns:a16="http://schemas.microsoft.com/office/drawing/2014/main" id="{3F5C3B4C-22A7-154C-86CC-B9B9769EF707}"/>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1" name="Textfeld 220">
              <a:extLst>
                <a:ext uri="{FF2B5EF4-FFF2-40B4-BE49-F238E27FC236}">
                  <a16:creationId xmlns:a16="http://schemas.microsoft.com/office/drawing/2014/main" id="{EA7279FA-546E-F846-818C-97A5769C4E35}"/>
                </a:ext>
              </a:extLst>
            </p:cNvPr>
            <p:cNvSpPr txBox="1"/>
            <p:nvPr/>
          </p:nvSpPr>
          <p:spPr>
            <a:xfrm>
              <a:off x="4040692" y="5114452"/>
              <a:ext cx="391454" cy="369332"/>
            </a:xfrm>
            <a:prstGeom prst="rect">
              <a:avLst/>
            </a:prstGeom>
            <a:noFill/>
          </p:spPr>
          <p:txBody>
            <a:bodyPr wrap="square" rtlCol="0">
              <a:spAutoFit/>
            </a:bodyPr>
            <a:lstStyle/>
            <a:p>
              <a:r>
                <a:rPr lang="de-DE" dirty="0"/>
                <a:t>l</a:t>
              </a:r>
              <a:r>
                <a:rPr lang="de-DE" baseline="-25000" dirty="0"/>
                <a:t>5</a:t>
              </a:r>
            </a:p>
          </p:txBody>
        </p:sp>
      </p:grpSp>
      <p:cxnSp>
        <p:nvCxnSpPr>
          <p:cNvPr id="108" name="Gerade Verbindung mit Pfeil 107">
            <a:extLst>
              <a:ext uri="{FF2B5EF4-FFF2-40B4-BE49-F238E27FC236}">
                <a16:creationId xmlns:a16="http://schemas.microsoft.com/office/drawing/2014/main" id="{D8B3FA82-D539-8A4E-8230-A0C9D2A51A9A}"/>
              </a:ext>
            </a:extLst>
          </p:cNvPr>
          <p:cNvCxnSpPr>
            <a:cxnSpLocks/>
            <a:stCxn id="174" idx="3"/>
            <a:endCxn id="138" idx="2"/>
          </p:cNvCxnSpPr>
          <p:nvPr/>
        </p:nvCxnSpPr>
        <p:spPr>
          <a:xfrm>
            <a:off x="3361391" y="1942657"/>
            <a:ext cx="711139" cy="3800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Gerade Verbindung mit Pfeil 111">
            <a:extLst>
              <a:ext uri="{FF2B5EF4-FFF2-40B4-BE49-F238E27FC236}">
                <a16:creationId xmlns:a16="http://schemas.microsoft.com/office/drawing/2014/main" id="{0C943795-1069-1243-8859-DF5FC71A5C5E}"/>
              </a:ext>
            </a:extLst>
          </p:cNvPr>
          <p:cNvCxnSpPr>
            <a:cxnSpLocks/>
            <a:stCxn id="174" idx="3"/>
            <a:endCxn id="142" idx="1"/>
          </p:cNvCxnSpPr>
          <p:nvPr/>
        </p:nvCxnSpPr>
        <p:spPr>
          <a:xfrm>
            <a:off x="3361391" y="1942657"/>
            <a:ext cx="755573" cy="5955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Gerade Verbindung mit Pfeil 114">
            <a:extLst>
              <a:ext uri="{FF2B5EF4-FFF2-40B4-BE49-F238E27FC236}">
                <a16:creationId xmlns:a16="http://schemas.microsoft.com/office/drawing/2014/main" id="{6C85124E-CA58-BE4A-83F5-CC483FC80CA7}"/>
              </a:ext>
            </a:extLst>
          </p:cNvPr>
          <p:cNvCxnSpPr>
            <a:cxnSpLocks/>
            <a:stCxn id="174" idx="3"/>
          </p:cNvCxnSpPr>
          <p:nvPr/>
        </p:nvCxnSpPr>
        <p:spPr>
          <a:xfrm>
            <a:off x="3361391" y="1942657"/>
            <a:ext cx="753599" cy="11030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Gerade Verbindung mit Pfeil 117">
            <a:extLst>
              <a:ext uri="{FF2B5EF4-FFF2-40B4-BE49-F238E27FC236}">
                <a16:creationId xmlns:a16="http://schemas.microsoft.com/office/drawing/2014/main" id="{E1B73583-51AE-7B4C-9E73-824D7660B384}"/>
              </a:ext>
            </a:extLst>
          </p:cNvPr>
          <p:cNvCxnSpPr>
            <a:cxnSpLocks/>
            <a:stCxn id="174" idx="3"/>
            <a:endCxn id="149" idx="1"/>
          </p:cNvCxnSpPr>
          <p:nvPr/>
        </p:nvCxnSpPr>
        <p:spPr>
          <a:xfrm>
            <a:off x="3361391" y="1942657"/>
            <a:ext cx="765993" cy="171299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Gerade Verbindung mit Pfeil 120">
            <a:extLst>
              <a:ext uri="{FF2B5EF4-FFF2-40B4-BE49-F238E27FC236}">
                <a16:creationId xmlns:a16="http://schemas.microsoft.com/office/drawing/2014/main" id="{3EDB5509-44A5-6E46-8524-E6DF2EA7C34E}"/>
              </a:ext>
            </a:extLst>
          </p:cNvPr>
          <p:cNvCxnSpPr>
            <a:cxnSpLocks/>
            <a:stCxn id="174" idx="3"/>
            <a:endCxn id="162" idx="1"/>
          </p:cNvCxnSpPr>
          <p:nvPr/>
        </p:nvCxnSpPr>
        <p:spPr>
          <a:xfrm>
            <a:off x="3361391" y="1942657"/>
            <a:ext cx="788371" cy="232415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Gerade Verbindung mit Pfeil 123">
            <a:extLst>
              <a:ext uri="{FF2B5EF4-FFF2-40B4-BE49-F238E27FC236}">
                <a16:creationId xmlns:a16="http://schemas.microsoft.com/office/drawing/2014/main" id="{B8C92D52-76AB-B94C-95BC-39455F89E5B4}"/>
              </a:ext>
            </a:extLst>
          </p:cNvPr>
          <p:cNvCxnSpPr>
            <a:cxnSpLocks/>
            <a:stCxn id="175" idx="3"/>
            <a:endCxn id="138" idx="2"/>
          </p:cNvCxnSpPr>
          <p:nvPr/>
        </p:nvCxnSpPr>
        <p:spPr>
          <a:xfrm flipV="1">
            <a:off x="3344568" y="1980659"/>
            <a:ext cx="727962" cy="5575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Gerade Verbindung mit Pfeil 124">
            <a:extLst>
              <a:ext uri="{FF2B5EF4-FFF2-40B4-BE49-F238E27FC236}">
                <a16:creationId xmlns:a16="http://schemas.microsoft.com/office/drawing/2014/main" id="{99EE49AE-DB8A-AF42-B6DD-B8EC70A3C47F}"/>
              </a:ext>
            </a:extLst>
          </p:cNvPr>
          <p:cNvCxnSpPr>
            <a:cxnSpLocks/>
            <a:stCxn id="175" idx="3"/>
            <a:endCxn id="141" idx="2"/>
          </p:cNvCxnSpPr>
          <p:nvPr/>
        </p:nvCxnSpPr>
        <p:spPr>
          <a:xfrm>
            <a:off x="3344568" y="2538173"/>
            <a:ext cx="731802" cy="360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Gerade Verbindung mit Pfeil 125">
            <a:extLst>
              <a:ext uri="{FF2B5EF4-FFF2-40B4-BE49-F238E27FC236}">
                <a16:creationId xmlns:a16="http://schemas.microsoft.com/office/drawing/2014/main" id="{CD8AF2DF-1870-104A-9566-7FEF343CD144}"/>
              </a:ext>
            </a:extLst>
          </p:cNvPr>
          <p:cNvCxnSpPr>
            <a:cxnSpLocks/>
            <a:stCxn id="175" idx="3"/>
            <a:endCxn id="144" idx="2"/>
          </p:cNvCxnSpPr>
          <p:nvPr/>
        </p:nvCxnSpPr>
        <p:spPr>
          <a:xfrm>
            <a:off x="3344568" y="2538173"/>
            <a:ext cx="731802" cy="5588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Gerade Verbindung mit Pfeil 126">
            <a:extLst>
              <a:ext uri="{FF2B5EF4-FFF2-40B4-BE49-F238E27FC236}">
                <a16:creationId xmlns:a16="http://schemas.microsoft.com/office/drawing/2014/main" id="{28BF751C-DDE4-B542-9935-4B4F915AFED8}"/>
              </a:ext>
            </a:extLst>
          </p:cNvPr>
          <p:cNvCxnSpPr>
            <a:cxnSpLocks/>
            <a:stCxn id="175" idx="3"/>
            <a:endCxn id="149" idx="1"/>
          </p:cNvCxnSpPr>
          <p:nvPr/>
        </p:nvCxnSpPr>
        <p:spPr>
          <a:xfrm>
            <a:off x="3344568" y="2538173"/>
            <a:ext cx="782816" cy="11174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8" name="Gerade Verbindung mit Pfeil 127">
            <a:extLst>
              <a:ext uri="{FF2B5EF4-FFF2-40B4-BE49-F238E27FC236}">
                <a16:creationId xmlns:a16="http://schemas.microsoft.com/office/drawing/2014/main" id="{2ECD6390-043C-EC44-9EE6-1AC2951D8D6C}"/>
              </a:ext>
            </a:extLst>
          </p:cNvPr>
          <p:cNvCxnSpPr>
            <a:cxnSpLocks/>
            <a:stCxn id="175" idx="3"/>
            <a:endCxn id="162" idx="1"/>
          </p:cNvCxnSpPr>
          <p:nvPr/>
        </p:nvCxnSpPr>
        <p:spPr>
          <a:xfrm>
            <a:off x="3344568" y="2538173"/>
            <a:ext cx="805194" cy="17286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8" name="Gerade Verbindung mit Pfeil 157">
            <a:extLst>
              <a:ext uri="{FF2B5EF4-FFF2-40B4-BE49-F238E27FC236}">
                <a16:creationId xmlns:a16="http://schemas.microsoft.com/office/drawing/2014/main" id="{21E8E420-D25C-1149-B4A7-C583200D4332}"/>
              </a:ext>
            </a:extLst>
          </p:cNvPr>
          <p:cNvCxnSpPr>
            <a:cxnSpLocks/>
            <a:stCxn id="176" idx="3"/>
            <a:endCxn id="138" idx="2"/>
          </p:cNvCxnSpPr>
          <p:nvPr/>
        </p:nvCxnSpPr>
        <p:spPr>
          <a:xfrm flipV="1">
            <a:off x="3344568" y="1980659"/>
            <a:ext cx="727962" cy="110089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Gerade Verbindung mit Pfeil 158">
            <a:extLst>
              <a:ext uri="{FF2B5EF4-FFF2-40B4-BE49-F238E27FC236}">
                <a16:creationId xmlns:a16="http://schemas.microsoft.com/office/drawing/2014/main" id="{F0F062DE-7BAB-8F4A-A788-68FFD59218CD}"/>
              </a:ext>
            </a:extLst>
          </p:cNvPr>
          <p:cNvCxnSpPr>
            <a:cxnSpLocks/>
            <a:stCxn id="176" idx="3"/>
            <a:endCxn id="141" idx="2"/>
          </p:cNvCxnSpPr>
          <p:nvPr/>
        </p:nvCxnSpPr>
        <p:spPr>
          <a:xfrm flipV="1">
            <a:off x="3344568" y="2541773"/>
            <a:ext cx="731802" cy="53977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0" name="Gerade Verbindung mit Pfeil 159">
            <a:extLst>
              <a:ext uri="{FF2B5EF4-FFF2-40B4-BE49-F238E27FC236}">
                <a16:creationId xmlns:a16="http://schemas.microsoft.com/office/drawing/2014/main" id="{356096C0-A975-864F-A56E-C3404B9A2642}"/>
              </a:ext>
            </a:extLst>
          </p:cNvPr>
          <p:cNvCxnSpPr>
            <a:cxnSpLocks/>
            <a:stCxn id="176" idx="3"/>
            <a:endCxn id="144" idx="2"/>
          </p:cNvCxnSpPr>
          <p:nvPr/>
        </p:nvCxnSpPr>
        <p:spPr>
          <a:xfrm>
            <a:off x="3344568" y="3081550"/>
            <a:ext cx="731802" cy="154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3" name="Gerade Verbindung mit Pfeil 162">
            <a:extLst>
              <a:ext uri="{FF2B5EF4-FFF2-40B4-BE49-F238E27FC236}">
                <a16:creationId xmlns:a16="http://schemas.microsoft.com/office/drawing/2014/main" id="{E45AEF62-992F-A341-A4CD-521FE04603D8}"/>
              </a:ext>
            </a:extLst>
          </p:cNvPr>
          <p:cNvCxnSpPr>
            <a:cxnSpLocks/>
            <a:stCxn id="176" idx="3"/>
            <a:endCxn id="149" idx="1"/>
          </p:cNvCxnSpPr>
          <p:nvPr/>
        </p:nvCxnSpPr>
        <p:spPr>
          <a:xfrm>
            <a:off x="3344568" y="3081550"/>
            <a:ext cx="782816" cy="57410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Gerade Verbindung mit Pfeil 163">
            <a:extLst>
              <a:ext uri="{FF2B5EF4-FFF2-40B4-BE49-F238E27FC236}">
                <a16:creationId xmlns:a16="http://schemas.microsoft.com/office/drawing/2014/main" id="{0D959BE6-8E5B-2A46-8135-8A2736F14B64}"/>
              </a:ext>
            </a:extLst>
          </p:cNvPr>
          <p:cNvCxnSpPr>
            <a:cxnSpLocks/>
            <a:stCxn id="176" idx="3"/>
            <a:endCxn id="162" idx="1"/>
          </p:cNvCxnSpPr>
          <p:nvPr/>
        </p:nvCxnSpPr>
        <p:spPr>
          <a:xfrm>
            <a:off x="3344568" y="3081550"/>
            <a:ext cx="805194"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5" name="Gerade Verbindung mit Pfeil 164">
            <a:extLst>
              <a:ext uri="{FF2B5EF4-FFF2-40B4-BE49-F238E27FC236}">
                <a16:creationId xmlns:a16="http://schemas.microsoft.com/office/drawing/2014/main" id="{695FC8F5-47D2-F447-B333-910FF7821C14}"/>
              </a:ext>
            </a:extLst>
          </p:cNvPr>
          <p:cNvCxnSpPr>
            <a:cxnSpLocks/>
            <a:stCxn id="177" idx="3"/>
          </p:cNvCxnSpPr>
          <p:nvPr/>
        </p:nvCxnSpPr>
        <p:spPr>
          <a:xfrm flipV="1">
            <a:off x="3354988" y="1988840"/>
            <a:ext cx="703682" cy="16668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6" name="Gerade Verbindung mit Pfeil 165">
            <a:extLst>
              <a:ext uri="{FF2B5EF4-FFF2-40B4-BE49-F238E27FC236}">
                <a16:creationId xmlns:a16="http://schemas.microsoft.com/office/drawing/2014/main" id="{B6851795-6950-ED40-B6D0-AE43B46AA84F}"/>
              </a:ext>
            </a:extLst>
          </p:cNvPr>
          <p:cNvCxnSpPr>
            <a:cxnSpLocks/>
            <a:stCxn id="177" idx="3"/>
            <a:endCxn id="141" idx="2"/>
          </p:cNvCxnSpPr>
          <p:nvPr/>
        </p:nvCxnSpPr>
        <p:spPr>
          <a:xfrm flipV="1">
            <a:off x="3354988" y="2541773"/>
            <a:ext cx="721382" cy="11138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7" name="Gerade Verbindung mit Pfeil 166">
            <a:extLst>
              <a:ext uri="{FF2B5EF4-FFF2-40B4-BE49-F238E27FC236}">
                <a16:creationId xmlns:a16="http://schemas.microsoft.com/office/drawing/2014/main" id="{14C21DDA-88D4-ED45-A377-24183B7608C6}"/>
              </a:ext>
            </a:extLst>
          </p:cNvPr>
          <p:cNvCxnSpPr>
            <a:cxnSpLocks/>
            <a:stCxn id="177" idx="3"/>
            <a:endCxn id="144" idx="2"/>
          </p:cNvCxnSpPr>
          <p:nvPr/>
        </p:nvCxnSpPr>
        <p:spPr>
          <a:xfrm flipV="1">
            <a:off x="3354988" y="3096989"/>
            <a:ext cx="721382" cy="5586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8" name="Gerade Verbindung mit Pfeil 167">
            <a:extLst>
              <a:ext uri="{FF2B5EF4-FFF2-40B4-BE49-F238E27FC236}">
                <a16:creationId xmlns:a16="http://schemas.microsoft.com/office/drawing/2014/main" id="{D5C9CF2C-1968-3547-8AC0-7F878BEA7552}"/>
              </a:ext>
            </a:extLst>
          </p:cNvPr>
          <p:cNvCxnSpPr>
            <a:cxnSpLocks/>
            <a:stCxn id="177" idx="3"/>
            <a:endCxn id="149" idx="1"/>
          </p:cNvCxnSpPr>
          <p:nvPr/>
        </p:nvCxnSpPr>
        <p:spPr>
          <a:xfrm>
            <a:off x="3354988" y="3655654"/>
            <a:ext cx="772396" cy="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9" name="Gerade Verbindung mit Pfeil 168">
            <a:extLst>
              <a:ext uri="{FF2B5EF4-FFF2-40B4-BE49-F238E27FC236}">
                <a16:creationId xmlns:a16="http://schemas.microsoft.com/office/drawing/2014/main" id="{56173C4C-57CE-1C4A-9DAC-36DB0AA9BD41}"/>
              </a:ext>
            </a:extLst>
          </p:cNvPr>
          <p:cNvCxnSpPr>
            <a:cxnSpLocks/>
            <a:stCxn id="177" idx="3"/>
            <a:endCxn id="161" idx="2"/>
          </p:cNvCxnSpPr>
          <p:nvPr/>
        </p:nvCxnSpPr>
        <p:spPr>
          <a:xfrm>
            <a:off x="3354988" y="3655654"/>
            <a:ext cx="750018" cy="6132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0" name="Gerade Verbindung mit Pfeil 169">
            <a:extLst>
              <a:ext uri="{FF2B5EF4-FFF2-40B4-BE49-F238E27FC236}">
                <a16:creationId xmlns:a16="http://schemas.microsoft.com/office/drawing/2014/main" id="{22A96116-CFC5-1D44-A37C-0E4DA85DE7F1}"/>
              </a:ext>
            </a:extLst>
          </p:cNvPr>
          <p:cNvCxnSpPr>
            <a:cxnSpLocks/>
            <a:stCxn id="178" idx="3"/>
            <a:endCxn id="138" idx="2"/>
          </p:cNvCxnSpPr>
          <p:nvPr/>
        </p:nvCxnSpPr>
        <p:spPr>
          <a:xfrm flipV="1">
            <a:off x="3377366" y="1980659"/>
            <a:ext cx="695164" cy="22861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1" name="Gerade Verbindung mit Pfeil 170">
            <a:extLst>
              <a:ext uri="{FF2B5EF4-FFF2-40B4-BE49-F238E27FC236}">
                <a16:creationId xmlns:a16="http://schemas.microsoft.com/office/drawing/2014/main" id="{8585736C-92CB-1241-BAA5-B9F4178B5AA5}"/>
              </a:ext>
            </a:extLst>
          </p:cNvPr>
          <p:cNvCxnSpPr>
            <a:cxnSpLocks/>
            <a:stCxn id="178" idx="3"/>
            <a:endCxn id="141" idx="2"/>
          </p:cNvCxnSpPr>
          <p:nvPr/>
        </p:nvCxnSpPr>
        <p:spPr>
          <a:xfrm flipV="1">
            <a:off x="3377366" y="2541773"/>
            <a:ext cx="699004" cy="17250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2" name="Gerade Verbindung mit Pfeil 171">
            <a:extLst>
              <a:ext uri="{FF2B5EF4-FFF2-40B4-BE49-F238E27FC236}">
                <a16:creationId xmlns:a16="http://schemas.microsoft.com/office/drawing/2014/main" id="{7B67DA4A-B6A7-DD4B-A809-EA2EEFAC1260}"/>
              </a:ext>
            </a:extLst>
          </p:cNvPr>
          <p:cNvCxnSpPr>
            <a:cxnSpLocks/>
            <a:stCxn id="178" idx="3"/>
            <a:endCxn id="145" idx="1"/>
          </p:cNvCxnSpPr>
          <p:nvPr/>
        </p:nvCxnSpPr>
        <p:spPr>
          <a:xfrm flipV="1">
            <a:off x="3377366" y="3081550"/>
            <a:ext cx="739598"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Gerade Verbindung mit Pfeil 172">
            <a:extLst>
              <a:ext uri="{FF2B5EF4-FFF2-40B4-BE49-F238E27FC236}">
                <a16:creationId xmlns:a16="http://schemas.microsoft.com/office/drawing/2014/main" id="{601606E3-8A18-2648-9911-9FFB8EDB3EA4}"/>
              </a:ext>
            </a:extLst>
          </p:cNvPr>
          <p:cNvCxnSpPr>
            <a:cxnSpLocks/>
            <a:stCxn id="178" idx="3"/>
            <a:endCxn id="147" idx="2"/>
          </p:cNvCxnSpPr>
          <p:nvPr/>
        </p:nvCxnSpPr>
        <p:spPr>
          <a:xfrm flipV="1">
            <a:off x="3377366" y="3671093"/>
            <a:ext cx="701744" cy="59571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9" name="Gerade Verbindung mit Pfeil 178">
            <a:extLst>
              <a:ext uri="{FF2B5EF4-FFF2-40B4-BE49-F238E27FC236}">
                <a16:creationId xmlns:a16="http://schemas.microsoft.com/office/drawing/2014/main" id="{F9A83B58-E760-1340-8556-7D0281CAAE3B}"/>
              </a:ext>
            </a:extLst>
          </p:cNvPr>
          <p:cNvCxnSpPr>
            <a:cxnSpLocks/>
            <a:stCxn id="178" idx="3"/>
            <a:endCxn id="161" idx="2"/>
          </p:cNvCxnSpPr>
          <p:nvPr/>
        </p:nvCxnSpPr>
        <p:spPr>
          <a:xfrm>
            <a:off x="3377366" y="4266812"/>
            <a:ext cx="727640" cy="20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3" name="Textfeld 182">
            <a:extLst>
              <a:ext uri="{FF2B5EF4-FFF2-40B4-BE49-F238E27FC236}">
                <a16:creationId xmlns:a16="http://schemas.microsoft.com/office/drawing/2014/main" id="{F6FBB843-E4DC-1548-84D5-2B95BB691E73}"/>
              </a:ext>
            </a:extLst>
          </p:cNvPr>
          <p:cNvSpPr txBox="1"/>
          <p:nvPr/>
        </p:nvSpPr>
        <p:spPr>
          <a:xfrm>
            <a:off x="4907003" y="1700870"/>
            <a:ext cx="694209" cy="369332"/>
          </a:xfrm>
          <a:prstGeom prst="rect">
            <a:avLst/>
          </a:prstGeom>
          <a:noFill/>
        </p:spPr>
        <p:txBody>
          <a:bodyPr wrap="square" rtlCol="0">
            <a:spAutoFit/>
          </a:bodyPr>
          <a:lstStyle/>
          <a:p>
            <a:r>
              <a:rPr lang="de-DE" dirty="0" err="1"/>
              <a:t>w</a:t>
            </a:r>
            <a:r>
              <a:rPr lang="de-DE" baseline="30000" dirty="0"/>
              <a:t>(</a:t>
            </a:r>
            <a:r>
              <a:rPr lang="de-DE" baseline="30000" dirty="0" err="1"/>
              <a:t>n</a:t>
            </a:r>
            <a:r>
              <a:rPr lang="de-DE" baseline="30000" dirty="0"/>
              <a:t>)</a:t>
            </a:r>
            <a:r>
              <a:rPr lang="de-DE" baseline="-25000" dirty="0" err="1"/>
              <a:t>ij</a:t>
            </a:r>
            <a:endParaRPr lang="de-DE" baseline="-25000" dirty="0"/>
          </a:p>
        </p:txBody>
      </p:sp>
      <p:grpSp>
        <p:nvGrpSpPr>
          <p:cNvPr id="222" name="Gruppieren 221">
            <a:extLst>
              <a:ext uri="{FF2B5EF4-FFF2-40B4-BE49-F238E27FC236}">
                <a16:creationId xmlns:a16="http://schemas.microsoft.com/office/drawing/2014/main" id="{D2C42C0A-06C4-F54C-94FC-335B9870B86C}"/>
              </a:ext>
            </a:extLst>
          </p:cNvPr>
          <p:cNvGrpSpPr/>
          <p:nvPr/>
        </p:nvGrpSpPr>
        <p:grpSpPr>
          <a:xfrm>
            <a:off x="4058670" y="4595158"/>
            <a:ext cx="436210" cy="432048"/>
            <a:chOff x="3995936" y="5085184"/>
            <a:chExt cx="436210" cy="432048"/>
          </a:xfrm>
        </p:grpSpPr>
        <p:sp>
          <p:nvSpPr>
            <p:cNvPr id="223" name="Oval 222">
              <a:extLst>
                <a:ext uri="{FF2B5EF4-FFF2-40B4-BE49-F238E27FC236}">
                  <a16:creationId xmlns:a16="http://schemas.microsoft.com/office/drawing/2014/main" id="{20E0C43B-7CAF-DE46-8094-84945FCB015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4" name="Textfeld 223">
              <a:extLst>
                <a:ext uri="{FF2B5EF4-FFF2-40B4-BE49-F238E27FC236}">
                  <a16:creationId xmlns:a16="http://schemas.microsoft.com/office/drawing/2014/main" id="{0FB18191-6ED0-A74F-8B6A-1D33C7E9788C}"/>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6</a:t>
              </a:r>
            </a:p>
          </p:txBody>
        </p:sp>
      </p:grpSp>
      <p:cxnSp>
        <p:nvCxnSpPr>
          <p:cNvPr id="225" name="Gerade Verbindung mit Pfeil 224">
            <a:extLst>
              <a:ext uri="{FF2B5EF4-FFF2-40B4-BE49-F238E27FC236}">
                <a16:creationId xmlns:a16="http://schemas.microsoft.com/office/drawing/2014/main" id="{82CED4B0-59C9-1D45-87F9-5D27EDED70E7}"/>
              </a:ext>
            </a:extLst>
          </p:cNvPr>
          <p:cNvCxnSpPr>
            <a:cxnSpLocks/>
            <a:stCxn id="174" idx="3"/>
            <a:endCxn id="224" idx="1"/>
          </p:cNvCxnSpPr>
          <p:nvPr/>
        </p:nvCxnSpPr>
        <p:spPr>
          <a:xfrm>
            <a:off x="3361391" y="1942657"/>
            <a:ext cx="742035" cy="2866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6" name="Gerade Verbindung mit Pfeil 225">
            <a:extLst>
              <a:ext uri="{FF2B5EF4-FFF2-40B4-BE49-F238E27FC236}">
                <a16:creationId xmlns:a16="http://schemas.microsoft.com/office/drawing/2014/main" id="{8169BC0D-51E4-C34D-9EA5-5A7C3996A26F}"/>
              </a:ext>
            </a:extLst>
          </p:cNvPr>
          <p:cNvCxnSpPr>
            <a:cxnSpLocks/>
            <a:stCxn id="175" idx="3"/>
            <a:endCxn id="223" idx="2"/>
          </p:cNvCxnSpPr>
          <p:nvPr/>
        </p:nvCxnSpPr>
        <p:spPr>
          <a:xfrm>
            <a:off x="3344568" y="2538173"/>
            <a:ext cx="714102" cy="227300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7" name="Gerade Verbindung mit Pfeil 226">
            <a:extLst>
              <a:ext uri="{FF2B5EF4-FFF2-40B4-BE49-F238E27FC236}">
                <a16:creationId xmlns:a16="http://schemas.microsoft.com/office/drawing/2014/main" id="{EA6CA016-E505-AF44-8B99-461ECE60A06D}"/>
              </a:ext>
            </a:extLst>
          </p:cNvPr>
          <p:cNvCxnSpPr>
            <a:cxnSpLocks/>
            <a:stCxn id="176" idx="3"/>
            <a:endCxn id="224" idx="1"/>
          </p:cNvCxnSpPr>
          <p:nvPr/>
        </p:nvCxnSpPr>
        <p:spPr>
          <a:xfrm>
            <a:off x="3344568" y="3081550"/>
            <a:ext cx="758858" cy="17275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8" name="Gerade Verbindung mit Pfeil 227">
            <a:extLst>
              <a:ext uri="{FF2B5EF4-FFF2-40B4-BE49-F238E27FC236}">
                <a16:creationId xmlns:a16="http://schemas.microsoft.com/office/drawing/2014/main" id="{09E8187B-0614-4344-9E26-5C421B7255EE}"/>
              </a:ext>
            </a:extLst>
          </p:cNvPr>
          <p:cNvCxnSpPr>
            <a:cxnSpLocks/>
            <a:stCxn id="177" idx="3"/>
            <a:endCxn id="224" idx="1"/>
          </p:cNvCxnSpPr>
          <p:nvPr/>
        </p:nvCxnSpPr>
        <p:spPr>
          <a:xfrm>
            <a:off x="3354988" y="3655654"/>
            <a:ext cx="748438" cy="115343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9" name="Gerade Verbindung mit Pfeil 228">
            <a:extLst>
              <a:ext uri="{FF2B5EF4-FFF2-40B4-BE49-F238E27FC236}">
                <a16:creationId xmlns:a16="http://schemas.microsoft.com/office/drawing/2014/main" id="{260C2AEF-A729-C24A-8542-E24E09B459B0}"/>
              </a:ext>
            </a:extLst>
          </p:cNvPr>
          <p:cNvCxnSpPr>
            <a:cxnSpLocks/>
            <a:stCxn id="178" idx="3"/>
            <a:endCxn id="224" idx="1"/>
          </p:cNvCxnSpPr>
          <p:nvPr/>
        </p:nvCxnSpPr>
        <p:spPr>
          <a:xfrm>
            <a:off x="3377366" y="4266812"/>
            <a:ext cx="726060" cy="5422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0" name="Textfeld 229">
            <a:extLst>
              <a:ext uri="{FF2B5EF4-FFF2-40B4-BE49-F238E27FC236}">
                <a16:creationId xmlns:a16="http://schemas.microsoft.com/office/drawing/2014/main" id="{DF78077E-E128-D344-A3C4-76326B3AC041}"/>
              </a:ext>
            </a:extLst>
          </p:cNvPr>
          <p:cNvSpPr txBox="1"/>
          <p:nvPr/>
        </p:nvSpPr>
        <p:spPr>
          <a:xfrm>
            <a:off x="4164253" y="5041926"/>
            <a:ext cx="296876" cy="369332"/>
          </a:xfrm>
          <a:prstGeom prst="rect">
            <a:avLst/>
          </a:prstGeom>
          <a:noFill/>
        </p:spPr>
        <p:txBody>
          <a:bodyPr wrap="square" rtlCol="0">
            <a:spAutoFit/>
          </a:bodyPr>
          <a:lstStyle/>
          <a:p>
            <a:r>
              <a:rPr lang="de-DE" b="1" dirty="0"/>
              <a:t>k</a:t>
            </a:r>
          </a:p>
        </p:txBody>
      </p:sp>
      <p:sp>
        <p:nvSpPr>
          <p:cNvPr id="180" name="Textfeld 179">
            <a:extLst>
              <a:ext uri="{FF2B5EF4-FFF2-40B4-BE49-F238E27FC236}">
                <a16:creationId xmlns:a16="http://schemas.microsoft.com/office/drawing/2014/main" id="{262FD520-EB46-2749-9E29-6DA42B95D9EC}"/>
              </a:ext>
            </a:extLst>
          </p:cNvPr>
          <p:cNvSpPr txBox="1"/>
          <p:nvPr/>
        </p:nvSpPr>
        <p:spPr>
          <a:xfrm>
            <a:off x="511909" y="5889535"/>
            <a:ext cx="4738798" cy="369332"/>
          </a:xfrm>
          <a:prstGeom prst="rect">
            <a:avLst/>
          </a:prstGeom>
          <a:solidFill>
            <a:srgbClr val="FFFF00">
              <a:alpha val="30000"/>
            </a:srgbClr>
          </a:solidFill>
        </p:spPr>
        <p:txBody>
          <a:bodyPr wrap="none" rtlCol="0">
            <a:spAutoFit/>
          </a:bodyPr>
          <a:lstStyle/>
          <a:p>
            <a:r>
              <a:rPr lang="de-DE" dirty="0"/>
              <a:t>Problem: </a:t>
            </a:r>
            <a:r>
              <a:rPr lang="de-DE" dirty="0" err="1"/>
              <a:t>Many</a:t>
            </a:r>
            <a:r>
              <a:rPr lang="de-DE" dirty="0"/>
              <a:t>, </a:t>
            </a:r>
            <a:r>
              <a:rPr lang="de-DE" dirty="0" err="1"/>
              <a:t>many</a:t>
            </a:r>
            <a:r>
              <a:rPr lang="de-DE" dirty="0"/>
              <a:t> </a:t>
            </a:r>
            <a:r>
              <a:rPr lang="de-DE" dirty="0" err="1"/>
              <a:t>parameters</a:t>
            </a:r>
            <a:r>
              <a:rPr lang="de-DE" dirty="0"/>
              <a:t>, </a:t>
            </a:r>
            <a:r>
              <a:rPr lang="de-DE" dirty="0" err="1"/>
              <a:t>no</a:t>
            </a:r>
            <a:r>
              <a:rPr lang="de-DE" dirty="0"/>
              <a:t> </a:t>
            </a:r>
            <a:r>
              <a:rPr lang="de-DE" dirty="0" err="1"/>
              <a:t>structure</a:t>
            </a:r>
            <a:r>
              <a:rPr lang="de-DE" dirty="0"/>
              <a:t> </a:t>
            </a:r>
          </a:p>
        </p:txBody>
      </p:sp>
    </p:spTree>
    <p:extLst>
      <p:ext uri="{BB962C8B-B14F-4D97-AF65-F5344CB8AC3E}">
        <p14:creationId xmlns:p14="http://schemas.microsoft.com/office/powerpoint/2010/main" val="350076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6DB63-88F1-DF4C-A883-6D8B2AE2B4B0}"/>
              </a:ext>
            </a:extLst>
          </p:cNvPr>
          <p:cNvSpPr>
            <a:spLocks noGrp="1"/>
          </p:cNvSpPr>
          <p:nvPr>
            <p:ph type="title"/>
          </p:nvPr>
        </p:nvSpPr>
        <p:spPr/>
        <p:txBody>
          <a:bodyPr/>
          <a:lstStyle/>
          <a:p>
            <a:r>
              <a:rPr lang="de-DE" dirty="0" err="1"/>
              <a:t>What</a:t>
            </a:r>
            <a:r>
              <a:rPr lang="de-DE" dirty="0"/>
              <a:t> </a:t>
            </a:r>
            <a:r>
              <a:rPr lang="de-DE" dirty="0" err="1"/>
              <a:t>this</a:t>
            </a:r>
            <a:r>
              <a:rPr lang="de-DE" dirty="0"/>
              <a:t> </a:t>
            </a:r>
            <a:r>
              <a:rPr lang="de-DE" dirty="0" err="1"/>
              <a:t>lecture</a:t>
            </a:r>
            <a:r>
              <a:rPr lang="de-DE" dirty="0"/>
              <a:t> V</a:t>
            </a:r>
            <a:r>
              <a:rPr lang="de-DE" baseline="-25000" dirty="0"/>
              <a:t>1</a:t>
            </a:r>
            <a:r>
              <a:rPr lang="de-DE" dirty="0"/>
              <a:t> </a:t>
            </a:r>
            <a:r>
              <a:rPr lang="de-DE" dirty="0" err="1"/>
              <a:t>is</a:t>
            </a:r>
            <a:r>
              <a:rPr lang="de-DE" dirty="0"/>
              <a:t> </a:t>
            </a:r>
            <a:r>
              <a:rPr lang="de-DE" dirty="0" err="1"/>
              <a:t>about</a:t>
            </a:r>
            <a:endParaRPr lang="de-DE" dirty="0"/>
          </a:p>
        </p:txBody>
      </p:sp>
      <p:sp>
        <p:nvSpPr>
          <p:cNvPr id="4" name="Foliennummernplatzhalter 3">
            <a:extLst>
              <a:ext uri="{FF2B5EF4-FFF2-40B4-BE49-F238E27FC236}">
                <a16:creationId xmlns:a16="http://schemas.microsoft.com/office/drawing/2014/main" id="{E688F494-ED03-6549-82C8-F81345CDC565}"/>
              </a:ext>
            </a:extLst>
          </p:cNvPr>
          <p:cNvSpPr>
            <a:spLocks noGrp="1"/>
          </p:cNvSpPr>
          <p:nvPr>
            <p:ph type="sldNum" sz="quarter" idx="12"/>
          </p:nvPr>
        </p:nvSpPr>
        <p:spPr/>
        <p:txBody>
          <a:bodyPr/>
          <a:lstStyle/>
          <a:p>
            <a:pPr>
              <a:defRPr/>
            </a:pPr>
            <a:fld id="{FD764AD2-5FB6-FB45-933B-235C7588DE60}" type="slidenum">
              <a:rPr lang="de-DE" smtClean="0"/>
              <a:pPr>
                <a:defRPr/>
              </a:pPr>
              <a:t>3</a:t>
            </a:fld>
            <a:endParaRPr lang="de-DE"/>
          </a:p>
        </p:txBody>
      </p:sp>
      <p:sp>
        <p:nvSpPr>
          <p:cNvPr id="5" name="Inhaltsplatzhalter 2">
            <a:extLst>
              <a:ext uri="{FF2B5EF4-FFF2-40B4-BE49-F238E27FC236}">
                <a16:creationId xmlns:a16="http://schemas.microsoft.com/office/drawing/2014/main" id="{AF93688A-462B-7040-A084-979119E699C5}"/>
              </a:ext>
            </a:extLst>
          </p:cNvPr>
          <p:cNvSpPr txBox="1">
            <a:spLocks/>
          </p:cNvSpPr>
          <p:nvPr/>
        </p:nvSpPr>
        <p:spPr bwMode="auto">
          <a:xfrm>
            <a:off x="2202998" y="2312987"/>
            <a:ext cx="6753944" cy="1439639"/>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r>
              <a:rPr lang="de-DE" kern="0" dirty="0" err="1"/>
              <a:t>Differentiable</a:t>
            </a:r>
            <a:r>
              <a:rPr lang="de-DE" kern="0" dirty="0"/>
              <a:t> </a:t>
            </a:r>
            <a:r>
              <a:rPr lang="de-DE" kern="0" dirty="0" err="1"/>
              <a:t>Programming</a:t>
            </a:r>
            <a:r>
              <a:rPr lang="de-DE" kern="0" dirty="0"/>
              <a:t> </a:t>
            </a:r>
            <a:r>
              <a:rPr lang="de-DE" kern="0" dirty="0" err="1"/>
              <a:t>and</a:t>
            </a:r>
            <a:r>
              <a:rPr lang="de-DE" kern="0" dirty="0"/>
              <a:t> </a:t>
            </a:r>
          </a:p>
          <a:p>
            <a:pPr marL="0" indent="0">
              <a:buNone/>
            </a:pPr>
            <a:r>
              <a:rPr lang="de-DE" kern="0" dirty="0" err="1"/>
              <a:t>Probabilistic</a:t>
            </a:r>
            <a:r>
              <a:rPr lang="de-DE" kern="0" dirty="0"/>
              <a:t> </a:t>
            </a:r>
            <a:r>
              <a:rPr lang="de-DE" kern="0" dirty="0" err="1"/>
              <a:t>Programming</a:t>
            </a:r>
            <a:r>
              <a:rPr lang="de-DE" kern="0" dirty="0"/>
              <a:t> </a:t>
            </a:r>
            <a:r>
              <a:rPr lang="de-DE" kern="0" dirty="0" err="1"/>
              <a:t>for</a:t>
            </a:r>
            <a:r>
              <a:rPr lang="de-DE" kern="0" dirty="0"/>
              <a:t> </a:t>
            </a:r>
          </a:p>
          <a:p>
            <a:pPr marL="0" indent="0">
              <a:buNone/>
            </a:pPr>
            <a:r>
              <a:rPr lang="de-DE" kern="0" dirty="0" err="1"/>
              <a:t>Machine</a:t>
            </a:r>
            <a:r>
              <a:rPr lang="de-DE" kern="0" dirty="0"/>
              <a:t> Learning</a:t>
            </a:r>
            <a:r>
              <a:rPr lang="de-DE" kern="0" baseline="30000" dirty="0"/>
              <a:t>1)</a:t>
            </a:r>
            <a:r>
              <a:rPr lang="de-DE" kern="0" dirty="0"/>
              <a:t> </a:t>
            </a:r>
          </a:p>
          <a:p>
            <a:pPr marL="0" indent="0">
              <a:buFontTx/>
              <a:buNone/>
            </a:pPr>
            <a:endParaRPr lang="de-DE" kern="0" dirty="0"/>
          </a:p>
          <a:p>
            <a:endParaRPr lang="de-DE" kern="0" dirty="0"/>
          </a:p>
          <a:p>
            <a:endParaRPr lang="de-DE" kern="0" dirty="0"/>
          </a:p>
          <a:p>
            <a:endParaRPr lang="de-DE" kern="0" dirty="0"/>
          </a:p>
        </p:txBody>
      </p:sp>
      <p:sp>
        <p:nvSpPr>
          <p:cNvPr id="6" name="Textfeld 5">
            <a:extLst>
              <a:ext uri="{FF2B5EF4-FFF2-40B4-BE49-F238E27FC236}">
                <a16:creationId xmlns:a16="http://schemas.microsoft.com/office/drawing/2014/main" id="{CB540533-3C52-314D-A3FD-E0971E908FC4}"/>
              </a:ext>
            </a:extLst>
          </p:cNvPr>
          <p:cNvSpPr txBox="1"/>
          <p:nvPr/>
        </p:nvSpPr>
        <p:spPr>
          <a:xfrm>
            <a:off x="566665" y="5766355"/>
            <a:ext cx="8032895" cy="553998"/>
          </a:xfrm>
          <a:prstGeom prst="rect">
            <a:avLst/>
          </a:prstGeom>
          <a:noFill/>
        </p:spPr>
        <p:txBody>
          <a:bodyPr wrap="square" rtlCol="0">
            <a:spAutoFit/>
          </a:bodyPr>
          <a:lstStyle/>
          <a:p>
            <a:r>
              <a:rPr lang="de-DE" sz="1000" dirty="0"/>
              <a:t>1) Yes, </a:t>
            </a:r>
            <a:r>
              <a:rPr lang="de-DE" sz="1000" dirty="0" err="1"/>
              <a:t>this</a:t>
            </a:r>
            <a:r>
              <a:rPr lang="de-DE" sz="1000" dirty="0"/>
              <a:t> </a:t>
            </a:r>
            <a:r>
              <a:rPr lang="de-DE" sz="1000" dirty="0" err="1"/>
              <a:t>is</a:t>
            </a:r>
            <a:r>
              <a:rPr lang="de-DE" sz="1000" dirty="0"/>
              <a:t> a </a:t>
            </a:r>
            <a:r>
              <a:rPr lang="de-DE" sz="1000" dirty="0" err="1"/>
              <a:t>footnote</a:t>
            </a:r>
            <a:r>
              <a:rPr lang="de-DE" sz="1000" dirty="0"/>
              <a:t> on a </a:t>
            </a:r>
            <a:r>
              <a:rPr lang="de-DE" sz="1000" dirty="0" err="1"/>
              <a:t>slide</a:t>
            </a:r>
            <a:r>
              <a:rPr lang="de-DE" sz="1000" dirty="0"/>
              <a:t>, </a:t>
            </a:r>
            <a:r>
              <a:rPr lang="de-DE" sz="1000" dirty="0" err="1"/>
              <a:t>believe</a:t>
            </a:r>
            <a:r>
              <a:rPr lang="de-DE" sz="1000" dirty="0"/>
              <a:t> </a:t>
            </a:r>
            <a:r>
              <a:rPr lang="de-DE" sz="1000" dirty="0" err="1"/>
              <a:t>it</a:t>
            </a:r>
            <a:r>
              <a:rPr lang="de-DE" sz="1000" dirty="0"/>
              <a:t> </a:t>
            </a:r>
            <a:r>
              <a:rPr lang="de-DE" sz="1000" dirty="0" err="1"/>
              <a:t>or</a:t>
            </a:r>
            <a:r>
              <a:rPr lang="de-DE" sz="1000" dirty="0"/>
              <a:t> not.  The </a:t>
            </a:r>
            <a:r>
              <a:rPr lang="de-DE" sz="1000" dirty="0" err="1"/>
              <a:t>three</a:t>
            </a:r>
            <a:r>
              <a:rPr lang="de-DE" sz="1000" dirty="0"/>
              <a:t> </a:t>
            </a:r>
            <a:r>
              <a:rPr lang="de-DE" sz="1000" dirty="0" err="1"/>
              <a:t>lines</a:t>
            </a:r>
            <a:r>
              <a:rPr lang="de-DE" sz="1000" dirty="0"/>
              <a:t>  </a:t>
            </a:r>
            <a:r>
              <a:rPr lang="de-DE" sz="1000" dirty="0" err="1"/>
              <a:t>summarizing</a:t>
            </a:r>
            <a:r>
              <a:rPr lang="de-DE" sz="1000" dirty="0"/>
              <a:t> </a:t>
            </a:r>
            <a:r>
              <a:rPr lang="de-DE" sz="1000" dirty="0" err="1"/>
              <a:t>the</a:t>
            </a:r>
            <a:r>
              <a:rPr lang="de-DE" sz="1000" dirty="0"/>
              <a:t> </a:t>
            </a:r>
            <a:r>
              <a:rPr lang="de-DE" sz="1000" dirty="0" err="1"/>
              <a:t>topic</a:t>
            </a:r>
            <a:r>
              <a:rPr lang="de-DE" sz="1000" dirty="0"/>
              <a:t> </a:t>
            </a:r>
            <a:r>
              <a:rPr lang="de-DE" sz="1000" dirty="0" err="1"/>
              <a:t>of</a:t>
            </a:r>
            <a:r>
              <a:rPr lang="de-DE" sz="1000" dirty="0"/>
              <a:t> </a:t>
            </a:r>
            <a:r>
              <a:rPr lang="de-DE" sz="1000" dirty="0" err="1"/>
              <a:t>the</a:t>
            </a:r>
            <a:r>
              <a:rPr lang="de-DE" sz="1000" dirty="0"/>
              <a:t> </a:t>
            </a:r>
            <a:r>
              <a:rPr lang="de-DE" sz="1000" dirty="0" err="1"/>
              <a:t>course</a:t>
            </a:r>
            <a:r>
              <a:rPr lang="de-DE" sz="1000" dirty="0"/>
              <a:t> </a:t>
            </a:r>
            <a:r>
              <a:rPr lang="de-DE" sz="1000" dirty="0" err="1"/>
              <a:t>is</a:t>
            </a:r>
            <a:r>
              <a:rPr lang="de-DE" sz="1000" dirty="0"/>
              <a:t> </a:t>
            </a:r>
            <a:r>
              <a:rPr lang="de-DE" sz="1000" dirty="0" err="1"/>
              <a:t>the</a:t>
            </a:r>
            <a:r>
              <a:rPr lang="de-DE" sz="1000" dirty="0"/>
              <a:t> optimal </a:t>
            </a:r>
            <a:r>
              <a:rPr lang="de-DE" sz="1000" dirty="0" err="1"/>
              <a:t>outcome</a:t>
            </a:r>
            <a:r>
              <a:rPr lang="de-DE" sz="1000" dirty="0"/>
              <a:t> </a:t>
            </a:r>
            <a:r>
              <a:rPr lang="de-DE" sz="1000" dirty="0" err="1"/>
              <a:t>w.r.t</a:t>
            </a:r>
            <a:r>
              <a:rPr lang="de-DE" sz="1000" dirty="0"/>
              <a:t> </a:t>
            </a:r>
            <a:r>
              <a:rPr lang="de-DE" sz="1000" dirty="0" err="1"/>
              <a:t>my</a:t>
            </a:r>
            <a:r>
              <a:rPr lang="de-DE" sz="1000" dirty="0"/>
              <a:t> </a:t>
            </a:r>
            <a:r>
              <a:rPr lang="de-DE" sz="1000" dirty="0" err="1"/>
              <a:t>subjective</a:t>
            </a:r>
            <a:r>
              <a:rPr lang="de-DE" sz="1000" dirty="0"/>
              <a:t> </a:t>
            </a:r>
            <a:r>
              <a:rPr lang="de-DE" sz="1000" dirty="0" err="1"/>
              <a:t>measure</a:t>
            </a:r>
            <a:r>
              <a:rPr lang="de-DE" sz="1000" dirty="0"/>
              <a:t> - </a:t>
            </a:r>
            <a:r>
              <a:rPr lang="de-DE" sz="1000" dirty="0" err="1"/>
              <a:t>using</a:t>
            </a:r>
            <a:r>
              <a:rPr lang="de-DE" sz="1000" dirty="0"/>
              <a:t> a non-gradient </a:t>
            </a:r>
            <a:r>
              <a:rPr lang="de-DE" sz="1000" dirty="0" err="1"/>
              <a:t>optimziation</a:t>
            </a:r>
            <a:r>
              <a:rPr lang="de-DE" sz="1000" dirty="0"/>
              <a:t> </a:t>
            </a:r>
            <a:r>
              <a:rPr lang="de-DE" sz="1000" dirty="0" err="1"/>
              <a:t>procedure</a:t>
            </a:r>
            <a:r>
              <a:rPr lang="de-DE" sz="1000" dirty="0"/>
              <a:t> </a:t>
            </a:r>
            <a:r>
              <a:rPr lang="de-DE" sz="1000" dirty="0" err="1"/>
              <a:t>starting</a:t>
            </a:r>
            <a:r>
              <a:rPr lang="de-DE" sz="1000" dirty="0"/>
              <a:t> </a:t>
            </a:r>
            <a:r>
              <a:rPr lang="de-DE" sz="1000" dirty="0" err="1"/>
              <a:t>from</a:t>
            </a:r>
            <a:r>
              <a:rPr lang="de-DE" sz="1000" dirty="0"/>
              <a:t> </a:t>
            </a:r>
            <a:r>
              <a:rPr lang="de-DE" sz="1000" dirty="0" err="1"/>
              <a:t>the</a:t>
            </a:r>
            <a:r>
              <a:rPr lang="de-DE" sz="1000" dirty="0"/>
              <a:t> original </a:t>
            </a:r>
            <a:r>
              <a:rPr lang="de-DE" sz="1000" dirty="0" err="1"/>
              <a:t>course</a:t>
            </a:r>
            <a:r>
              <a:rPr lang="de-DE" sz="1000" dirty="0"/>
              <a:t> </a:t>
            </a:r>
            <a:r>
              <a:rPr lang="de-DE" sz="1000" dirty="0" err="1"/>
              <a:t>name</a:t>
            </a:r>
            <a:r>
              <a:rPr lang="de-DE" sz="1000" dirty="0"/>
              <a:t>: </a:t>
            </a:r>
            <a:r>
              <a:rPr lang="de-DE" sz="1000" dirty="0" err="1"/>
              <a:t>Probabilistic</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a:t>
            </a:r>
            <a:r>
              <a:rPr lang="de-DE" sz="1000" dirty="0" err="1"/>
              <a:t>Differentiable</a:t>
            </a:r>
            <a:r>
              <a:rPr lang="de-DE" sz="1000" dirty="0"/>
              <a:t> </a:t>
            </a:r>
            <a:r>
              <a:rPr lang="de-DE" sz="1000" dirty="0" err="1"/>
              <a:t>Programming</a:t>
            </a:r>
            <a:r>
              <a:rPr lang="de-DE" sz="1000" dirty="0"/>
              <a:t> -&gt;</a:t>
            </a:r>
            <a:r>
              <a:rPr lang="de-DE" sz="1000" dirty="0" err="1"/>
              <a:t>Differentiable</a:t>
            </a:r>
            <a:r>
              <a:rPr lang="de-DE" sz="1000" dirty="0"/>
              <a:t> </a:t>
            </a:r>
            <a:r>
              <a:rPr lang="de-DE" sz="1000" dirty="0" err="1"/>
              <a:t>and</a:t>
            </a:r>
            <a:r>
              <a:rPr lang="de-DE" sz="1000" dirty="0"/>
              <a:t> </a:t>
            </a:r>
            <a:r>
              <a:rPr lang="de-DE" sz="1000" dirty="0" err="1"/>
              <a:t>Probabilistic</a:t>
            </a:r>
            <a:r>
              <a:rPr lang="de-DE" sz="1000" dirty="0"/>
              <a:t> </a:t>
            </a:r>
            <a:r>
              <a:rPr lang="de-DE" sz="1000" dirty="0" err="1"/>
              <a:t>Programming</a:t>
            </a:r>
            <a:r>
              <a:rPr lang="de-DE" sz="1000" dirty="0"/>
              <a:t> </a:t>
            </a:r>
          </a:p>
        </p:txBody>
      </p:sp>
      <p:cxnSp>
        <p:nvCxnSpPr>
          <p:cNvPr id="10" name="Gerade Verbindung 9">
            <a:extLst>
              <a:ext uri="{FF2B5EF4-FFF2-40B4-BE49-F238E27FC236}">
                <a16:creationId xmlns:a16="http://schemas.microsoft.com/office/drawing/2014/main" id="{1F12BEF1-606C-2242-A6E6-A0E8824B3B79}"/>
              </a:ext>
            </a:extLst>
          </p:cNvPr>
          <p:cNvCxnSpPr/>
          <p:nvPr/>
        </p:nvCxnSpPr>
        <p:spPr>
          <a:xfrm>
            <a:off x="566665" y="5766355"/>
            <a:ext cx="8064896" cy="0"/>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3" name="Textfeld 2">
            <a:extLst>
              <a:ext uri="{FF2B5EF4-FFF2-40B4-BE49-F238E27FC236}">
                <a16:creationId xmlns:a16="http://schemas.microsoft.com/office/drawing/2014/main" id="{75E62B60-5B9D-444E-A4CE-324230D2E1DC}"/>
              </a:ext>
            </a:extLst>
          </p:cNvPr>
          <p:cNvSpPr txBox="1"/>
          <p:nvPr/>
        </p:nvSpPr>
        <p:spPr>
          <a:xfrm>
            <a:off x="929893" y="1503105"/>
            <a:ext cx="1273105" cy="492443"/>
          </a:xfrm>
          <a:prstGeom prst="rect">
            <a:avLst/>
          </a:prstGeom>
          <a:noFill/>
        </p:spPr>
        <p:txBody>
          <a:bodyPr wrap="none" rtlCol="0">
            <a:spAutoFit/>
          </a:bodyPr>
          <a:lstStyle/>
          <a:p>
            <a:r>
              <a:rPr lang="de-DE" sz="2600" dirty="0"/>
              <a:t>Agenda</a:t>
            </a:r>
          </a:p>
        </p:txBody>
      </p:sp>
      <p:sp>
        <p:nvSpPr>
          <p:cNvPr id="7" name="Textfeld 6">
            <a:extLst>
              <a:ext uri="{FF2B5EF4-FFF2-40B4-BE49-F238E27FC236}">
                <a16:creationId xmlns:a16="http://schemas.microsoft.com/office/drawing/2014/main" id="{B27C7ED5-1E58-FF4B-A624-7BE719D5CAAF}"/>
              </a:ext>
            </a:extLst>
          </p:cNvPr>
          <p:cNvSpPr txBox="1"/>
          <p:nvPr/>
        </p:nvSpPr>
        <p:spPr>
          <a:xfrm>
            <a:off x="1665115" y="3270423"/>
            <a:ext cx="425116" cy="492443"/>
          </a:xfrm>
          <a:prstGeom prst="rect">
            <a:avLst/>
          </a:prstGeom>
          <a:noFill/>
        </p:spPr>
        <p:txBody>
          <a:bodyPr wrap="none" rtlCol="0">
            <a:spAutoFit/>
          </a:bodyPr>
          <a:lstStyle/>
          <a:p>
            <a:r>
              <a:rPr lang="de-DE" sz="2600" dirty="0"/>
              <a:t>1.</a:t>
            </a:r>
          </a:p>
        </p:txBody>
      </p:sp>
      <p:sp>
        <p:nvSpPr>
          <p:cNvPr id="9" name="Textfeld 8">
            <a:extLst>
              <a:ext uri="{FF2B5EF4-FFF2-40B4-BE49-F238E27FC236}">
                <a16:creationId xmlns:a16="http://schemas.microsoft.com/office/drawing/2014/main" id="{B06059B4-0766-B842-A809-10824270E374}"/>
              </a:ext>
            </a:extLst>
          </p:cNvPr>
          <p:cNvSpPr txBox="1"/>
          <p:nvPr/>
        </p:nvSpPr>
        <p:spPr>
          <a:xfrm>
            <a:off x="1665115" y="2312987"/>
            <a:ext cx="425116" cy="492443"/>
          </a:xfrm>
          <a:prstGeom prst="rect">
            <a:avLst/>
          </a:prstGeom>
          <a:noFill/>
        </p:spPr>
        <p:txBody>
          <a:bodyPr wrap="none" rtlCol="0">
            <a:spAutoFit/>
          </a:bodyPr>
          <a:lstStyle/>
          <a:p>
            <a:r>
              <a:rPr lang="de-DE" sz="2600" dirty="0"/>
              <a:t>2.</a:t>
            </a:r>
          </a:p>
        </p:txBody>
      </p:sp>
      <p:sp>
        <p:nvSpPr>
          <p:cNvPr id="11" name="Textfeld 10">
            <a:extLst>
              <a:ext uri="{FF2B5EF4-FFF2-40B4-BE49-F238E27FC236}">
                <a16:creationId xmlns:a16="http://schemas.microsoft.com/office/drawing/2014/main" id="{D97455C1-81A5-1E4C-ADF4-9BE16C677B0B}"/>
              </a:ext>
            </a:extLst>
          </p:cNvPr>
          <p:cNvSpPr txBox="1"/>
          <p:nvPr/>
        </p:nvSpPr>
        <p:spPr>
          <a:xfrm>
            <a:off x="1665115" y="2777317"/>
            <a:ext cx="425116" cy="492443"/>
          </a:xfrm>
          <a:prstGeom prst="rect">
            <a:avLst/>
          </a:prstGeom>
          <a:noFill/>
        </p:spPr>
        <p:txBody>
          <a:bodyPr wrap="none" rtlCol="0">
            <a:spAutoFit/>
          </a:bodyPr>
          <a:lstStyle/>
          <a:p>
            <a:r>
              <a:rPr lang="de-DE" sz="2600" dirty="0"/>
              <a:t>3.</a:t>
            </a:r>
          </a:p>
        </p:txBody>
      </p:sp>
      <p:sp>
        <p:nvSpPr>
          <p:cNvPr id="8" name="Textfeld 7">
            <a:extLst>
              <a:ext uri="{FF2B5EF4-FFF2-40B4-BE49-F238E27FC236}">
                <a16:creationId xmlns:a16="http://schemas.microsoft.com/office/drawing/2014/main" id="{065EAF50-1677-FC41-A1E5-0C9D59774DEE}"/>
              </a:ext>
            </a:extLst>
          </p:cNvPr>
          <p:cNvSpPr txBox="1"/>
          <p:nvPr/>
        </p:nvSpPr>
        <p:spPr>
          <a:xfrm>
            <a:off x="929893" y="4165063"/>
            <a:ext cx="4038285" cy="369332"/>
          </a:xfrm>
          <a:prstGeom prst="rect">
            <a:avLst/>
          </a:prstGeom>
          <a:noFill/>
        </p:spPr>
        <p:txBody>
          <a:bodyPr wrap="none" rtlCol="0">
            <a:spAutoFit/>
          </a:bodyPr>
          <a:lstStyle/>
          <a:p>
            <a:r>
              <a:rPr lang="de-DE" dirty="0"/>
              <a:t>Pointers </a:t>
            </a:r>
            <a:r>
              <a:rPr lang="de-DE" dirty="0" err="1"/>
              <a:t>to</a:t>
            </a:r>
            <a:r>
              <a:rPr lang="de-DE" dirty="0"/>
              <a:t> </a:t>
            </a:r>
            <a:r>
              <a:rPr lang="de-DE" dirty="0" err="1"/>
              <a:t>lectures</a:t>
            </a:r>
            <a:r>
              <a:rPr lang="de-DE" dirty="0"/>
              <a:t> in </a:t>
            </a:r>
            <a:r>
              <a:rPr lang="de-DE" dirty="0" err="1">
                <a:solidFill>
                  <a:schemeClr val="bg1"/>
                </a:solidFill>
                <a:highlight>
                  <a:srgbClr val="FF00FF"/>
                </a:highlight>
              </a:rPr>
              <a:t>this</a:t>
            </a:r>
            <a:r>
              <a:rPr lang="de-DE" dirty="0">
                <a:solidFill>
                  <a:schemeClr val="bg1"/>
                </a:solidFill>
                <a:highlight>
                  <a:srgbClr val="FF00FF"/>
                </a:highlight>
              </a:rPr>
              <a:t> </a:t>
            </a:r>
            <a:r>
              <a:rPr lang="de-DE" dirty="0" err="1">
                <a:solidFill>
                  <a:schemeClr val="bg1"/>
                </a:solidFill>
                <a:highlight>
                  <a:srgbClr val="FF00FF"/>
                </a:highlight>
              </a:rPr>
              <a:t>fancy</a:t>
            </a:r>
            <a:r>
              <a:rPr lang="de-DE" dirty="0">
                <a:solidFill>
                  <a:schemeClr val="bg1"/>
                </a:solidFill>
                <a:highlight>
                  <a:srgbClr val="FF00FF"/>
                </a:highlight>
              </a:rPr>
              <a:t> </a:t>
            </a:r>
            <a:r>
              <a:rPr lang="de-DE" dirty="0" err="1">
                <a:solidFill>
                  <a:schemeClr val="bg1"/>
                </a:solidFill>
                <a:highlight>
                  <a:srgbClr val="FF00FF"/>
                </a:highlight>
              </a:rPr>
              <a:t>format</a:t>
            </a:r>
            <a:r>
              <a:rPr lang="de-DE" dirty="0"/>
              <a:t>. </a:t>
            </a:r>
          </a:p>
        </p:txBody>
      </p:sp>
    </p:spTree>
    <p:extLst>
      <p:ext uri="{BB962C8B-B14F-4D97-AF65-F5344CB8AC3E}">
        <p14:creationId xmlns:p14="http://schemas.microsoft.com/office/powerpoint/2010/main" val="3254578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5D9AE-F3AB-384B-A698-D518B3710759}"/>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Deep</a:t>
            </a:r>
            <a:r>
              <a:rPr lang="de-DE" dirty="0"/>
              <a:t> Learning?</a:t>
            </a:r>
          </a:p>
        </p:txBody>
      </p:sp>
      <p:sp>
        <p:nvSpPr>
          <p:cNvPr id="3" name="Inhaltsplatzhalter 2">
            <a:extLst>
              <a:ext uri="{FF2B5EF4-FFF2-40B4-BE49-F238E27FC236}">
                <a16:creationId xmlns:a16="http://schemas.microsoft.com/office/drawing/2014/main" id="{721FAB06-468A-DA43-8444-6694C3A99512}"/>
              </a:ext>
            </a:extLst>
          </p:cNvPr>
          <p:cNvSpPr>
            <a:spLocks noGrp="1"/>
          </p:cNvSpPr>
          <p:nvPr>
            <p:ph idx="1"/>
          </p:nvPr>
        </p:nvSpPr>
        <p:spPr/>
        <p:txBody>
          <a:bodyPr/>
          <a:lstStyle/>
          <a:p>
            <a:r>
              <a:rPr lang="de-DE" i="1" dirty="0" err="1"/>
              <a:t>Deep</a:t>
            </a:r>
            <a:r>
              <a:rPr lang="de-DE" i="1" dirty="0"/>
              <a:t> </a:t>
            </a:r>
            <a:r>
              <a:rPr lang="de-DE" i="1" dirty="0" err="1"/>
              <a:t>learning</a:t>
            </a:r>
            <a:r>
              <a:rPr lang="de-DE" i="1" dirty="0"/>
              <a:t> </a:t>
            </a:r>
            <a:r>
              <a:rPr lang="de-DE" dirty="0" err="1"/>
              <a:t>systems</a:t>
            </a:r>
            <a:r>
              <a:rPr lang="de-DE" dirty="0"/>
              <a:t> </a:t>
            </a:r>
            <a:r>
              <a:rPr lang="de-DE" dirty="0" err="1"/>
              <a:t>are</a:t>
            </a:r>
            <a:r>
              <a:rPr lang="de-DE" dirty="0"/>
              <a:t> </a:t>
            </a:r>
            <a:r>
              <a:rPr lang="de-DE" dirty="0" err="1"/>
              <a:t>neural</a:t>
            </a:r>
            <a:r>
              <a:rPr lang="de-DE" dirty="0"/>
              <a:t> </a:t>
            </a:r>
            <a:r>
              <a:rPr lang="de-DE" dirty="0" err="1"/>
              <a:t>network</a:t>
            </a:r>
            <a:r>
              <a:rPr lang="de-DE" dirty="0"/>
              <a:t> </a:t>
            </a:r>
            <a:r>
              <a:rPr lang="de-DE" dirty="0" err="1"/>
              <a:t>models</a:t>
            </a:r>
            <a:r>
              <a:rPr lang="de-DE" dirty="0"/>
              <a:t> </a:t>
            </a:r>
            <a:r>
              <a:rPr lang="de-DE" dirty="0" err="1"/>
              <a:t>similar</a:t>
            </a:r>
            <a:r>
              <a:rPr lang="de-DE" dirty="0"/>
              <a:t> </a:t>
            </a:r>
            <a:r>
              <a:rPr lang="de-DE" dirty="0" err="1"/>
              <a:t>to</a:t>
            </a:r>
            <a:r>
              <a:rPr lang="de-DE" dirty="0"/>
              <a:t> </a:t>
            </a:r>
            <a:r>
              <a:rPr lang="de-DE" dirty="0" err="1"/>
              <a:t>those</a:t>
            </a:r>
            <a:r>
              <a:rPr lang="de-DE" dirty="0"/>
              <a:t> </a:t>
            </a:r>
            <a:r>
              <a:rPr lang="de-DE" dirty="0" err="1"/>
              <a:t>popular</a:t>
            </a:r>
            <a:r>
              <a:rPr lang="de-DE" dirty="0"/>
              <a:t> in </a:t>
            </a:r>
            <a:r>
              <a:rPr lang="de-DE" dirty="0" err="1"/>
              <a:t>the</a:t>
            </a:r>
            <a:r>
              <a:rPr lang="de-DE" dirty="0"/>
              <a:t> ’80s </a:t>
            </a:r>
            <a:r>
              <a:rPr lang="de-DE" dirty="0" err="1"/>
              <a:t>and</a:t>
            </a:r>
            <a:r>
              <a:rPr lang="de-DE" dirty="0"/>
              <a:t> ’90s, </a:t>
            </a:r>
            <a:r>
              <a:rPr lang="de-DE" dirty="0" err="1"/>
              <a:t>with</a:t>
            </a:r>
            <a:r>
              <a:rPr lang="de-DE" dirty="0"/>
              <a:t>: </a:t>
            </a:r>
          </a:p>
          <a:p>
            <a:pPr marL="914400" lvl="1" indent="-457200">
              <a:buFont typeface="+mj-lt"/>
              <a:buAutoNum type="arabicPeriod"/>
            </a:pPr>
            <a:r>
              <a:rPr lang="de-DE" dirty="0" err="1"/>
              <a:t>some</a:t>
            </a:r>
            <a:r>
              <a:rPr lang="de-DE" dirty="0"/>
              <a:t> </a:t>
            </a:r>
            <a:r>
              <a:rPr lang="de-DE" dirty="0" err="1"/>
              <a:t>architectural</a:t>
            </a:r>
            <a:r>
              <a:rPr lang="de-DE" dirty="0"/>
              <a:t> </a:t>
            </a:r>
            <a:r>
              <a:rPr lang="de-DE" dirty="0" err="1"/>
              <a:t>and</a:t>
            </a:r>
            <a:r>
              <a:rPr lang="de-DE" dirty="0"/>
              <a:t> </a:t>
            </a:r>
            <a:r>
              <a:rPr lang="de-DE" dirty="0" err="1"/>
              <a:t>algorithmic</a:t>
            </a:r>
            <a:r>
              <a:rPr lang="de-DE" dirty="0"/>
              <a:t> </a:t>
            </a:r>
            <a:r>
              <a:rPr lang="de-DE" dirty="0" err="1"/>
              <a:t>innovations</a:t>
            </a:r>
            <a:r>
              <a:rPr lang="de-DE" dirty="0"/>
              <a:t> (e.g. </a:t>
            </a:r>
            <a:r>
              <a:rPr lang="de-DE" dirty="0" err="1"/>
              <a:t>many</a:t>
            </a:r>
            <a:r>
              <a:rPr lang="de-DE" dirty="0"/>
              <a:t> </a:t>
            </a:r>
            <a:r>
              <a:rPr lang="de-DE" dirty="0" err="1"/>
              <a:t>layers</a:t>
            </a:r>
            <a:r>
              <a:rPr lang="de-DE" dirty="0"/>
              <a:t>, </a:t>
            </a:r>
            <a:r>
              <a:rPr lang="de-DE" dirty="0" err="1"/>
              <a:t>ReLUs</a:t>
            </a:r>
            <a:r>
              <a:rPr lang="de-DE" dirty="0"/>
              <a:t>, </a:t>
            </a:r>
            <a:r>
              <a:rPr lang="de-DE" dirty="0" err="1"/>
              <a:t>dropout</a:t>
            </a:r>
            <a:r>
              <a:rPr lang="de-DE" dirty="0"/>
              <a:t>, LSTMs) </a:t>
            </a:r>
          </a:p>
          <a:p>
            <a:pPr marL="914400" lvl="1" indent="-457200">
              <a:buFont typeface="+mj-lt"/>
              <a:buAutoNum type="arabicPeriod"/>
            </a:pPr>
            <a:r>
              <a:rPr lang="de-DE" dirty="0" err="1"/>
              <a:t>vastly</a:t>
            </a:r>
            <a:r>
              <a:rPr lang="de-DE" dirty="0"/>
              <a:t> larger </a:t>
            </a:r>
            <a:r>
              <a:rPr lang="de-DE" dirty="0" err="1"/>
              <a:t>data</a:t>
            </a:r>
            <a:r>
              <a:rPr lang="de-DE" dirty="0"/>
              <a:t> </a:t>
            </a:r>
            <a:r>
              <a:rPr lang="de-DE" dirty="0" err="1"/>
              <a:t>sets</a:t>
            </a:r>
            <a:r>
              <a:rPr lang="de-DE" dirty="0"/>
              <a:t> (web-</a:t>
            </a:r>
            <a:r>
              <a:rPr lang="de-DE" dirty="0" err="1"/>
              <a:t>scale</a:t>
            </a:r>
            <a:r>
              <a:rPr lang="de-DE" dirty="0"/>
              <a:t>) </a:t>
            </a:r>
          </a:p>
          <a:p>
            <a:pPr marL="914400" lvl="1" indent="-457200">
              <a:buFont typeface="+mj-lt"/>
              <a:buAutoNum type="arabicPeriod"/>
            </a:pPr>
            <a:r>
              <a:rPr lang="de-DE" dirty="0" err="1"/>
              <a:t>vastly</a:t>
            </a:r>
            <a:r>
              <a:rPr lang="de-DE" dirty="0"/>
              <a:t> larger-</a:t>
            </a:r>
            <a:r>
              <a:rPr lang="de-DE" dirty="0" err="1"/>
              <a:t>scale</a:t>
            </a:r>
            <a:r>
              <a:rPr lang="de-DE" dirty="0"/>
              <a:t> </a:t>
            </a:r>
            <a:r>
              <a:rPr lang="de-DE" dirty="0" err="1"/>
              <a:t>compute</a:t>
            </a:r>
            <a:r>
              <a:rPr lang="de-DE" dirty="0"/>
              <a:t> </a:t>
            </a:r>
            <a:r>
              <a:rPr lang="de-DE" dirty="0" err="1"/>
              <a:t>resources</a:t>
            </a:r>
            <a:r>
              <a:rPr lang="de-DE" dirty="0"/>
              <a:t> (GPU, </a:t>
            </a:r>
            <a:r>
              <a:rPr lang="de-DE" dirty="0" err="1"/>
              <a:t>cloud</a:t>
            </a:r>
            <a:r>
              <a:rPr lang="de-DE" dirty="0"/>
              <a:t>) </a:t>
            </a:r>
          </a:p>
          <a:p>
            <a:pPr marL="914400" lvl="1" indent="-457200">
              <a:buFont typeface="+mj-lt"/>
              <a:buAutoNum type="arabicPeriod"/>
            </a:pPr>
            <a:r>
              <a:rPr lang="de-DE" dirty="0" err="1"/>
              <a:t>much</a:t>
            </a:r>
            <a:r>
              <a:rPr lang="de-DE" dirty="0"/>
              <a:t> </a:t>
            </a:r>
            <a:r>
              <a:rPr lang="de-DE" dirty="0" err="1"/>
              <a:t>better</a:t>
            </a:r>
            <a:r>
              <a:rPr lang="de-DE" dirty="0"/>
              <a:t> </a:t>
            </a:r>
            <a:r>
              <a:rPr lang="de-DE" dirty="0" err="1"/>
              <a:t>software</a:t>
            </a:r>
            <a:r>
              <a:rPr lang="de-DE" dirty="0"/>
              <a:t> </a:t>
            </a:r>
            <a:r>
              <a:rPr lang="de-DE" dirty="0" err="1"/>
              <a:t>tools</a:t>
            </a:r>
            <a:r>
              <a:rPr lang="de-DE" dirty="0"/>
              <a:t> (Theano, </a:t>
            </a:r>
            <a:r>
              <a:rPr lang="de-DE" dirty="0" err="1"/>
              <a:t>Torch</a:t>
            </a:r>
            <a:r>
              <a:rPr lang="de-DE" dirty="0"/>
              <a:t>, </a:t>
            </a:r>
            <a:r>
              <a:rPr lang="de-DE" dirty="0" err="1"/>
              <a:t>TensorFlow</a:t>
            </a:r>
            <a:r>
              <a:rPr lang="de-DE" dirty="0"/>
              <a:t>) </a:t>
            </a:r>
          </a:p>
          <a:p>
            <a:pPr marL="914400" lvl="1" indent="-457200">
              <a:buFont typeface="+mj-lt"/>
              <a:buAutoNum type="arabicPeriod"/>
            </a:pPr>
            <a:r>
              <a:rPr lang="de-DE" dirty="0" err="1"/>
              <a:t>vastly</a:t>
            </a:r>
            <a:r>
              <a:rPr lang="de-DE" dirty="0"/>
              <a:t> </a:t>
            </a:r>
            <a:r>
              <a:rPr lang="de-DE" dirty="0" err="1"/>
              <a:t>increased</a:t>
            </a:r>
            <a:r>
              <a:rPr lang="de-DE" dirty="0"/>
              <a:t> </a:t>
            </a:r>
            <a:r>
              <a:rPr lang="de-DE" dirty="0" err="1"/>
              <a:t>industry</a:t>
            </a:r>
            <a:r>
              <a:rPr lang="de-DE" dirty="0"/>
              <a:t> </a:t>
            </a:r>
            <a:r>
              <a:rPr lang="de-DE" dirty="0" err="1"/>
              <a:t>investment</a:t>
            </a:r>
            <a:r>
              <a:rPr lang="de-DE" dirty="0"/>
              <a:t> </a:t>
            </a:r>
            <a:r>
              <a:rPr lang="de-DE" dirty="0" err="1"/>
              <a:t>and</a:t>
            </a:r>
            <a:r>
              <a:rPr lang="de-DE" dirty="0"/>
              <a:t> </a:t>
            </a:r>
            <a:r>
              <a:rPr lang="de-DE" dirty="0" err="1"/>
              <a:t>media</a:t>
            </a:r>
            <a:r>
              <a:rPr lang="de-DE" dirty="0"/>
              <a:t> </a:t>
            </a:r>
            <a:r>
              <a:rPr lang="de-DE" dirty="0" err="1"/>
              <a:t>hype</a:t>
            </a:r>
            <a:r>
              <a:rPr lang="de-DE" dirty="0"/>
              <a:t> </a:t>
            </a:r>
          </a:p>
          <a:p>
            <a:endParaRPr lang="de-DE" dirty="0"/>
          </a:p>
        </p:txBody>
      </p:sp>
      <p:sp>
        <p:nvSpPr>
          <p:cNvPr id="4" name="Foliennummernplatzhalter 3">
            <a:extLst>
              <a:ext uri="{FF2B5EF4-FFF2-40B4-BE49-F238E27FC236}">
                <a16:creationId xmlns:a16="http://schemas.microsoft.com/office/drawing/2014/main" id="{A39BC75E-7958-C744-97A8-F918F500B6CA}"/>
              </a:ext>
            </a:extLst>
          </p:cNvPr>
          <p:cNvSpPr>
            <a:spLocks noGrp="1"/>
          </p:cNvSpPr>
          <p:nvPr>
            <p:ph type="sldNum" sz="quarter" idx="12"/>
          </p:nvPr>
        </p:nvSpPr>
        <p:spPr/>
        <p:txBody>
          <a:bodyPr/>
          <a:lstStyle/>
          <a:p>
            <a:pPr>
              <a:defRPr/>
            </a:pPr>
            <a:fld id="{FD764AD2-5FB6-FB45-933B-235C7588DE60}" type="slidenum">
              <a:rPr lang="de-DE" smtClean="0"/>
              <a:pPr>
                <a:defRPr/>
              </a:pPr>
              <a:t>30</a:t>
            </a:fld>
            <a:endParaRPr lang="de-DE"/>
          </a:p>
        </p:txBody>
      </p:sp>
      <p:sp>
        <p:nvSpPr>
          <p:cNvPr id="5" name="Textfeld 4">
            <a:extLst>
              <a:ext uri="{FF2B5EF4-FFF2-40B4-BE49-F238E27FC236}">
                <a16:creationId xmlns:a16="http://schemas.microsoft.com/office/drawing/2014/main" id="{5A5E2891-6D88-734C-BDFC-4291655E3A56}"/>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V3</a:t>
            </a:r>
          </a:p>
        </p:txBody>
      </p:sp>
    </p:spTree>
    <p:extLst>
      <p:ext uri="{BB962C8B-B14F-4D97-AF65-F5344CB8AC3E}">
        <p14:creationId xmlns:p14="http://schemas.microsoft.com/office/powerpoint/2010/main" val="110344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chine-learning-vs-deep-lear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7" y="2204864"/>
            <a:ext cx="6890920" cy="3360939"/>
          </a:xfrm>
          <a:prstGeom prst="rect">
            <a:avLst/>
          </a:prstGeom>
        </p:spPr>
      </p:pic>
      <p:sp>
        <p:nvSpPr>
          <p:cNvPr id="2" name="Ορθογώνιο 1"/>
          <p:cNvSpPr/>
          <p:nvPr/>
        </p:nvSpPr>
        <p:spPr>
          <a:xfrm>
            <a:off x="1473102" y="6390029"/>
            <a:ext cx="6374361" cy="229135"/>
          </a:xfrm>
          <a:prstGeom prst="rect">
            <a:avLst/>
          </a:prstGeom>
        </p:spPr>
        <p:txBody>
          <a:bodyPr wrap="square">
            <a:spAutoFit/>
          </a:bodyPr>
          <a:lstStyle/>
          <a:p>
            <a:r>
              <a:rPr lang="en-US" sz="900" i="1" dirty="0"/>
              <a:t>Adapted from https://</a:t>
            </a:r>
            <a:r>
              <a:rPr lang="en-US" sz="900" i="1" dirty="0" err="1"/>
              <a:t>www.xenonstack.com</a:t>
            </a:r>
            <a:r>
              <a:rPr lang="en-US" sz="900" i="1" dirty="0"/>
              <a:t>/blog/static/public/uploads/media/machine-learning-vs-deep-</a:t>
            </a:r>
            <a:r>
              <a:rPr lang="en-US" sz="900" i="1" dirty="0" err="1"/>
              <a:t>learning.png</a:t>
            </a:r>
            <a:endParaRPr lang="en-US" sz="900" i="1" dirty="0"/>
          </a:p>
        </p:txBody>
      </p:sp>
      <p:sp>
        <p:nvSpPr>
          <p:cNvPr id="3" name="Textfeld 2">
            <a:extLst>
              <a:ext uri="{FF2B5EF4-FFF2-40B4-BE49-F238E27FC236}">
                <a16:creationId xmlns:a16="http://schemas.microsoft.com/office/drawing/2014/main" id="{F73A54BC-5346-CE45-A538-F936D1564950}"/>
              </a:ext>
            </a:extLst>
          </p:cNvPr>
          <p:cNvSpPr txBox="1"/>
          <p:nvPr/>
        </p:nvSpPr>
        <p:spPr>
          <a:xfrm>
            <a:off x="2699792" y="2118092"/>
            <a:ext cx="3744416" cy="461665"/>
          </a:xfrm>
          <a:prstGeom prst="rect">
            <a:avLst/>
          </a:prstGeom>
          <a:solidFill>
            <a:schemeClr val="bg1"/>
          </a:solidFill>
        </p:spPr>
        <p:txBody>
          <a:bodyPr wrap="square" rtlCol="0">
            <a:spAutoFit/>
          </a:bodyPr>
          <a:lstStyle/>
          <a:p>
            <a:r>
              <a:rPr lang="de-DE" sz="2400" dirty="0" err="1"/>
              <a:t>Classical</a:t>
            </a:r>
            <a:r>
              <a:rPr lang="de-DE" sz="2400" dirty="0"/>
              <a:t> </a:t>
            </a:r>
            <a:r>
              <a:rPr lang="de-DE" sz="2400" dirty="0" err="1"/>
              <a:t>Machine</a:t>
            </a:r>
            <a:r>
              <a:rPr lang="de-DE" sz="2400" dirty="0"/>
              <a:t> Learning</a:t>
            </a:r>
          </a:p>
        </p:txBody>
      </p:sp>
      <p:sp>
        <p:nvSpPr>
          <p:cNvPr id="8" name="Textfeld 7">
            <a:extLst>
              <a:ext uri="{FF2B5EF4-FFF2-40B4-BE49-F238E27FC236}">
                <a16:creationId xmlns:a16="http://schemas.microsoft.com/office/drawing/2014/main" id="{D1890AFB-C1C1-C342-BCEE-B1304EDD2C01}"/>
              </a:ext>
            </a:extLst>
          </p:cNvPr>
          <p:cNvSpPr txBox="1"/>
          <p:nvPr/>
        </p:nvSpPr>
        <p:spPr>
          <a:xfrm>
            <a:off x="2788074" y="4047411"/>
            <a:ext cx="3744416" cy="461665"/>
          </a:xfrm>
          <a:prstGeom prst="rect">
            <a:avLst/>
          </a:prstGeom>
          <a:solidFill>
            <a:schemeClr val="bg1"/>
          </a:solidFill>
        </p:spPr>
        <p:txBody>
          <a:bodyPr wrap="square" rtlCol="0">
            <a:spAutoFit/>
          </a:bodyPr>
          <a:lstStyle/>
          <a:p>
            <a:r>
              <a:rPr lang="de-DE" sz="2400" dirty="0" err="1"/>
              <a:t>Deep</a:t>
            </a:r>
            <a:r>
              <a:rPr lang="de-DE" sz="2400" dirty="0"/>
              <a:t> Learning</a:t>
            </a:r>
          </a:p>
        </p:txBody>
      </p:sp>
      <p:sp>
        <p:nvSpPr>
          <p:cNvPr id="4" name="Textfeld 3">
            <a:extLst>
              <a:ext uri="{FF2B5EF4-FFF2-40B4-BE49-F238E27FC236}">
                <a16:creationId xmlns:a16="http://schemas.microsoft.com/office/drawing/2014/main" id="{AADBD05B-A195-DE42-A35D-0473AAD8FD0A}"/>
              </a:ext>
            </a:extLst>
          </p:cNvPr>
          <p:cNvSpPr txBox="1"/>
          <p:nvPr/>
        </p:nvSpPr>
        <p:spPr>
          <a:xfrm>
            <a:off x="395537" y="1212794"/>
            <a:ext cx="2304256" cy="923330"/>
          </a:xfrm>
          <a:prstGeom prst="rect">
            <a:avLst/>
          </a:prstGeom>
          <a:solidFill>
            <a:srgbClr val="FFFF00">
              <a:alpha val="30000"/>
            </a:srgbClr>
          </a:solidFill>
        </p:spPr>
        <p:txBody>
          <a:bodyPr wrap="square" rtlCol="0">
            <a:spAutoFit/>
          </a:bodyPr>
          <a:lstStyle/>
          <a:p>
            <a:r>
              <a:rPr lang="de-DE" dirty="0" err="1"/>
              <a:t>Example</a:t>
            </a:r>
            <a:r>
              <a:rPr lang="de-DE" dirty="0"/>
              <a:t> </a:t>
            </a:r>
            <a:r>
              <a:rPr lang="de-DE" dirty="0" err="1"/>
              <a:t>family</a:t>
            </a:r>
            <a:r>
              <a:rPr lang="de-DE" dirty="0"/>
              <a:t> </a:t>
            </a:r>
            <a:r>
              <a:rPr lang="de-DE" dirty="0" err="1"/>
              <a:t>car</a:t>
            </a:r>
            <a:r>
              <a:rPr lang="de-DE" dirty="0"/>
              <a:t>: </a:t>
            </a:r>
            <a:r>
              <a:rPr lang="de-DE" dirty="0" err="1"/>
              <a:t>we</a:t>
            </a:r>
            <a:r>
              <a:rPr lang="de-DE" dirty="0"/>
              <a:t> </a:t>
            </a:r>
            <a:r>
              <a:rPr lang="de-DE" dirty="0" err="1"/>
              <a:t>presumed</a:t>
            </a:r>
            <a:r>
              <a:rPr lang="de-DE" dirty="0"/>
              <a:t> </a:t>
            </a:r>
            <a:r>
              <a:rPr lang="de-DE" dirty="0" err="1"/>
              <a:t>features</a:t>
            </a:r>
            <a:r>
              <a:rPr lang="de-DE" dirty="0"/>
              <a:t> </a:t>
            </a:r>
          </a:p>
          <a:p>
            <a:r>
              <a:rPr lang="de-DE" dirty="0" err="1"/>
              <a:t>price</a:t>
            </a:r>
            <a:r>
              <a:rPr lang="de-DE" dirty="0"/>
              <a:t> </a:t>
            </a:r>
            <a:r>
              <a:rPr lang="de-DE" dirty="0" err="1"/>
              <a:t>and</a:t>
            </a:r>
            <a:r>
              <a:rPr lang="de-DE" dirty="0"/>
              <a:t> </a:t>
            </a:r>
            <a:r>
              <a:rPr lang="de-DE" dirty="0" err="1"/>
              <a:t>mileage</a:t>
            </a:r>
            <a:endParaRPr lang="de-DE" dirty="0"/>
          </a:p>
        </p:txBody>
      </p:sp>
      <p:cxnSp>
        <p:nvCxnSpPr>
          <p:cNvPr id="6" name="Gerade Verbindung mit Pfeil 5">
            <a:extLst>
              <a:ext uri="{FF2B5EF4-FFF2-40B4-BE49-F238E27FC236}">
                <a16:creationId xmlns:a16="http://schemas.microsoft.com/office/drawing/2014/main" id="{1D631062-E7AE-E242-8C1D-4CDF44AB1A11}"/>
              </a:ext>
            </a:extLst>
          </p:cNvPr>
          <p:cNvCxnSpPr>
            <a:cxnSpLocks/>
            <a:stCxn id="4" idx="2"/>
          </p:cNvCxnSpPr>
          <p:nvPr/>
        </p:nvCxnSpPr>
        <p:spPr>
          <a:xfrm>
            <a:off x="1547665" y="2136124"/>
            <a:ext cx="1368151" cy="747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itel 1">
            <a:extLst>
              <a:ext uri="{FF2B5EF4-FFF2-40B4-BE49-F238E27FC236}">
                <a16:creationId xmlns:a16="http://schemas.microsoft.com/office/drawing/2014/main" id="{CBB29C19-AF99-CF48-9965-C29F37CF8BAC}"/>
              </a:ext>
            </a:extLst>
          </p:cNvPr>
          <p:cNvSpPr>
            <a:spLocks noGrp="1"/>
          </p:cNvSpPr>
          <p:nvPr>
            <p:ph type="title"/>
          </p:nvPr>
        </p:nvSpPr>
        <p:spPr>
          <a:xfrm>
            <a:off x="468313" y="260350"/>
            <a:ext cx="8229600" cy="503238"/>
          </a:xfrm>
        </p:spPr>
        <p:txBody>
          <a:bodyPr/>
          <a:lstStyle/>
          <a:p>
            <a:r>
              <a:rPr lang="de-DE" dirty="0" err="1"/>
              <a:t>Deep</a:t>
            </a:r>
            <a:r>
              <a:rPr lang="de-DE" dirty="0"/>
              <a:t> Learning (ad 1.)</a:t>
            </a:r>
          </a:p>
        </p:txBody>
      </p:sp>
      <p:sp>
        <p:nvSpPr>
          <p:cNvPr id="10" name="Textfeld 9">
            <a:extLst>
              <a:ext uri="{FF2B5EF4-FFF2-40B4-BE49-F238E27FC236}">
                <a16:creationId xmlns:a16="http://schemas.microsoft.com/office/drawing/2014/main" id="{7686D027-B4B2-F64E-9069-5AD86D23BAE9}"/>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V3</a:t>
            </a:r>
          </a:p>
        </p:txBody>
      </p:sp>
    </p:spTree>
    <p:extLst>
      <p:ext uri="{BB962C8B-B14F-4D97-AF65-F5344CB8AC3E}">
        <p14:creationId xmlns:p14="http://schemas.microsoft.com/office/powerpoint/2010/main" val="4070776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861" y="3395717"/>
            <a:ext cx="2450893" cy="1792444"/>
          </a:xfrm>
          <a:prstGeom prst="rect">
            <a:avLst/>
          </a:prstGeom>
        </p:spPr>
      </p:pic>
      <p:sp>
        <p:nvSpPr>
          <p:cNvPr id="9" name="Rectangle 8"/>
          <p:cNvSpPr/>
          <p:nvPr/>
        </p:nvSpPr>
        <p:spPr>
          <a:xfrm>
            <a:off x="762000" y="5366070"/>
            <a:ext cx="7830720" cy="230832"/>
          </a:xfrm>
          <a:prstGeom prst="rect">
            <a:avLst/>
          </a:prstGeom>
        </p:spPr>
        <p:txBody>
          <a:bodyPr wrap="square">
            <a:spAutoFit/>
          </a:bodyPr>
          <a:lstStyle/>
          <a:p>
            <a:pPr algn="ctr"/>
            <a:r>
              <a:rPr lang="en-US" sz="900" i="1" dirty="0"/>
              <a:t>http://</a:t>
            </a:r>
            <a:r>
              <a:rPr lang="en-US" sz="900" i="1" dirty="0" err="1"/>
              <a:t>deeplearning.stanford.edu</a:t>
            </a:r>
            <a:r>
              <a:rPr lang="en-US" sz="900" i="1" dirty="0"/>
              <a:t>/wiki/</a:t>
            </a:r>
            <a:r>
              <a:rPr lang="en-US" sz="900" i="1" dirty="0" err="1"/>
              <a:t>index.php</a:t>
            </a:r>
            <a:r>
              <a:rPr lang="en-US" sz="900" i="1" dirty="0"/>
              <a:t>/</a:t>
            </a:r>
            <a:r>
              <a:rPr lang="en-US" sz="900" i="1" dirty="0" err="1"/>
              <a:t>Feature_extraction_using_convolution</a:t>
            </a:r>
            <a:endParaRPr lang="en-US" sz="900" i="1" dirty="0"/>
          </a:p>
        </p:txBody>
      </p:sp>
      <p:sp>
        <p:nvSpPr>
          <p:cNvPr id="12" name="TextBox 11"/>
          <p:cNvSpPr txBox="1"/>
          <p:nvPr/>
        </p:nvSpPr>
        <p:spPr>
          <a:xfrm>
            <a:off x="137522" y="1771408"/>
            <a:ext cx="4738798" cy="1477328"/>
          </a:xfrm>
          <a:prstGeom prst="rect">
            <a:avLst/>
          </a:prstGeom>
          <a:noFill/>
        </p:spPr>
        <p:txBody>
          <a:bodyPr wrap="none" rtlCol="0">
            <a:spAutoFit/>
          </a:bodyPr>
          <a:lstStyle/>
          <a:p>
            <a:r>
              <a:rPr lang="en-US" dirty="0"/>
              <a:t>Example: Convolutional Neural Networks (CNN)</a:t>
            </a:r>
          </a:p>
          <a:p>
            <a:endParaRPr lang="en-US" dirty="0"/>
          </a:p>
          <a:p>
            <a:pPr marL="285750" indent="-285750">
              <a:buFont typeface="Arial" panose="020B0604020202020204" pitchFamily="34" charset="0"/>
              <a:buChar char="•"/>
            </a:pPr>
            <a:r>
              <a:rPr lang="en-US" dirty="0"/>
              <a:t>More structure</a:t>
            </a:r>
            <a:r>
              <a:rPr lang="en-US" dirty="0">
                <a:solidFill>
                  <a:srgbClr val="032EF0"/>
                </a:solidFill>
              </a:rPr>
              <a:t>: local receptive fields</a:t>
            </a:r>
          </a:p>
          <a:p>
            <a:pPr marL="285750" indent="-285750">
              <a:buFont typeface="Arial" panose="020B0604020202020204" pitchFamily="34" charset="0"/>
              <a:buChar char="•"/>
            </a:pPr>
            <a:r>
              <a:rPr lang="en-US" dirty="0"/>
              <a:t>Less parameters: </a:t>
            </a:r>
            <a:r>
              <a:rPr lang="en-US" dirty="0">
                <a:solidFill>
                  <a:srgbClr val="032EF0"/>
                </a:solidFill>
              </a:rPr>
              <a:t>weight tying, pooling</a:t>
            </a:r>
          </a:p>
          <a:p>
            <a:pPr marL="285750" indent="-285750">
              <a:buFont typeface="Arial" panose="020B0604020202020204" pitchFamily="34" charset="0"/>
              <a:buChar char="•"/>
            </a:pPr>
            <a:endParaRPr lang="en-US" dirty="0"/>
          </a:p>
        </p:txBody>
      </p:sp>
      <p:pic>
        <p:nvPicPr>
          <p:cNvPr id="13" name="Εικόνα 12"/>
          <p:cNvPicPr>
            <a:picLocks noChangeAspect="1"/>
          </p:cNvPicPr>
          <p:nvPr/>
        </p:nvPicPr>
        <p:blipFill>
          <a:blip r:embed="rId4"/>
          <a:stretch>
            <a:fillRect/>
          </a:stretch>
        </p:blipFill>
        <p:spPr>
          <a:xfrm>
            <a:off x="1248002" y="3531496"/>
            <a:ext cx="1447800" cy="1371600"/>
          </a:xfrm>
          <a:prstGeom prst="rect">
            <a:avLst/>
          </a:prstGeom>
        </p:spPr>
      </p:pic>
      <p:pic>
        <p:nvPicPr>
          <p:cNvPr id="14" name="Εικόνα 13"/>
          <p:cNvPicPr>
            <a:picLocks noChangeAspect="1"/>
          </p:cNvPicPr>
          <p:nvPr/>
        </p:nvPicPr>
        <p:blipFill>
          <a:blip r:embed="rId5"/>
          <a:stretch>
            <a:fillRect/>
          </a:stretch>
        </p:blipFill>
        <p:spPr>
          <a:xfrm>
            <a:off x="3185922" y="3817246"/>
            <a:ext cx="889000" cy="800100"/>
          </a:xfrm>
          <a:prstGeom prst="rect">
            <a:avLst/>
          </a:prstGeom>
        </p:spPr>
      </p:pic>
      <p:sp>
        <p:nvSpPr>
          <p:cNvPr id="15" name="TextBox 14"/>
          <p:cNvSpPr txBox="1"/>
          <p:nvPr/>
        </p:nvSpPr>
        <p:spPr>
          <a:xfrm>
            <a:off x="1248539" y="4864996"/>
            <a:ext cx="1497526" cy="369332"/>
          </a:xfrm>
          <a:prstGeom prst="rect">
            <a:avLst/>
          </a:prstGeom>
          <a:noFill/>
        </p:spPr>
        <p:txBody>
          <a:bodyPr wrap="none" rtlCol="0">
            <a:spAutoFit/>
          </a:bodyPr>
          <a:lstStyle/>
          <a:p>
            <a:r>
              <a:rPr lang="en-US"/>
              <a:t>Input matrix</a:t>
            </a:r>
            <a:endParaRPr lang="el-GR" dirty="0"/>
          </a:p>
        </p:txBody>
      </p:sp>
      <p:sp>
        <p:nvSpPr>
          <p:cNvPr id="16" name="TextBox 15"/>
          <p:cNvSpPr txBox="1"/>
          <p:nvPr/>
        </p:nvSpPr>
        <p:spPr>
          <a:xfrm>
            <a:off x="2722962" y="4541830"/>
            <a:ext cx="1814920" cy="646331"/>
          </a:xfrm>
          <a:prstGeom prst="rect">
            <a:avLst/>
          </a:prstGeom>
          <a:noFill/>
        </p:spPr>
        <p:txBody>
          <a:bodyPr wrap="none" rtlCol="0">
            <a:spAutoFit/>
          </a:bodyPr>
          <a:lstStyle/>
          <a:p>
            <a:pPr algn="ctr"/>
            <a:r>
              <a:rPr lang="en-US" dirty="0"/>
              <a:t>Convolutional </a:t>
            </a:r>
          </a:p>
          <a:p>
            <a:pPr algn="ctr"/>
            <a:r>
              <a:rPr lang="en-US" dirty="0"/>
              <a:t>3x3 filter</a:t>
            </a:r>
            <a:endParaRPr lang="el-GR" dirty="0"/>
          </a:p>
        </p:txBody>
      </p:sp>
      <p:sp>
        <p:nvSpPr>
          <p:cNvPr id="17" name="Δεξιό βέλος 16"/>
          <p:cNvSpPr/>
          <p:nvPr/>
        </p:nvSpPr>
        <p:spPr>
          <a:xfrm>
            <a:off x="4660900" y="3918446"/>
            <a:ext cx="742880"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18" name="Titel 1">
            <a:extLst>
              <a:ext uri="{FF2B5EF4-FFF2-40B4-BE49-F238E27FC236}">
                <a16:creationId xmlns:a16="http://schemas.microsoft.com/office/drawing/2014/main" id="{1F83C6BD-18C1-5846-967E-8B7BC672B6B9}"/>
              </a:ext>
            </a:extLst>
          </p:cNvPr>
          <p:cNvSpPr>
            <a:spLocks noGrp="1"/>
          </p:cNvSpPr>
          <p:nvPr>
            <p:ph type="title"/>
          </p:nvPr>
        </p:nvSpPr>
        <p:spPr>
          <a:xfrm>
            <a:off x="468313" y="260350"/>
            <a:ext cx="8229600" cy="503238"/>
          </a:xfrm>
        </p:spPr>
        <p:txBody>
          <a:bodyPr/>
          <a:lstStyle/>
          <a:p>
            <a:r>
              <a:rPr lang="de-DE" dirty="0" err="1"/>
              <a:t>Deep</a:t>
            </a:r>
            <a:r>
              <a:rPr lang="de-DE" dirty="0"/>
              <a:t> Learning (also ad 1.)</a:t>
            </a:r>
          </a:p>
        </p:txBody>
      </p:sp>
      <p:sp>
        <p:nvSpPr>
          <p:cNvPr id="11" name="Textfeld 10">
            <a:extLst>
              <a:ext uri="{FF2B5EF4-FFF2-40B4-BE49-F238E27FC236}">
                <a16:creationId xmlns:a16="http://schemas.microsoft.com/office/drawing/2014/main" id="{73065DC4-DF76-A949-8200-E800B057C306}"/>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V3</a:t>
            </a:r>
          </a:p>
        </p:txBody>
      </p:sp>
    </p:spTree>
    <p:extLst>
      <p:ext uri="{BB962C8B-B14F-4D97-AF65-F5344CB8AC3E}">
        <p14:creationId xmlns:p14="http://schemas.microsoft.com/office/powerpoint/2010/main" val="685124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5F04A6-4823-7749-A240-97564F899EB2}"/>
              </a:ext>
            </a:extLst>
          </p:cNvPr>
          <p:cNvSpPr>
            <a:spLocks noGrp="1"/>
          </p:cNvSpPr>
          <p:nvPr>
            <p:ph type="sldNum" sz="quarter" idx="12"/>
          </p:nvPr>
        </p:nvSpPr>
        <p:spPr/>
        <p:txBody>
          <a:bodyPr/>
          <a:lstStyle/>
          <a:p>
            <a:pPr>
              <a:defRPr/>
            </a:pPr>
            <a:fld id="{FD764AD2-5FB6-FB45-933B-235C7588DE60}" type="slidenum">
              <a:rPr lang="de-DE" smtClean="0"/>
              <a:pPr>
                <a:defRPr/>
              </a:pPr>
              <a:t>33</a:t>
            </a:fld>
            <a:endParaRPr lang="de-DE"/>
          </a:p>
        </p:txBody>
      </p:sp>
      <p:pic>
        <p:nvPicPr>
          <p:cNvPr id="6" name="Grafik 5">
            <a:extLst>
              <a:ext uri="{FF2B5EF4-FFF2-40B4-BE49-F238E27FC236}">
                <a16:creationId xmlns:a16="http://schemas.microsoft.com/office/drawing/2014/main" id="{446E2B6A-E678-A247-91C6-7CAED173A434}"/>
              </a:ext>
            </a:extLst>
          </p:cNvPr>
          <p:cNvPicPr>
            <a:picLocks noChangeAspect="1"/>
          </p:cNvPicPr>
          <p:nvPr/>
        </p:nvPicPr>
        <p:blipFill>
          <a:blip r:embed="rId2"/>
          <a:stretch>
            <a:fillRect/>
          </a:stretch>
        </p:blipFill>
        <p:spPr>
          <a:xfrm>
            <a:off x="2708216" y="260648"/>
            <a:ext cx="3473415" cy="5904656"/>
          </a:xfrm>
          <a:prstGeom prst="rect">
            <a:avLst/>
          </a:prstGeom>
        </p:spPr>
      </p:pic>
      <p:sp>
        <p:nvSpPr>
          <p:cNvPr id="7" name="Rechteck 6">
            <a:extLst>
              <a:ext uri="{FF2B5EF4-FFF2-40B4-BE49-F238E27FC236}">
                <a16:creationId xmlns:a16="http://schemas.microsoft.com/office/drawing/2014/main" id="{0FB87E5C-F703-5048-98AA-1D81AFAADF6B}"/>
              </a:ext>
            </a:extLst>
          </p:cNvPr>
          <p:cNvSpPr/>
          <p:nvPr/>
        </p:nvSpPr>
        <p:spPr>
          <a:xfrm>
            <a:off x="2555776" y="6165304"/>
            <a:ext cx="4572000" cy="276999"/>
          </a:xfrm>
          <a:prstGeom prst="rect">
            <a:avLst/>
          </a:prstGeom>
        </p:spPr>
        <p:txBody>
          <a:bodyPr>
            <a:spAutoFit/>
          </a:bodyPr>
          <a:lstStyle/>
          <a:p>
            <a:r>
              <a:rPr lang="de-DE" sz="1200" dirty="0"/>
              <a:t>https://</a:t>
            </a:r>
            <a:r>
              <a:rPr lang="de-DE" sz="1200" dirty="0" err="1"/>
              <a:t>www.asimovinstitute.org</a:t>
            </a:r>
            <a:r>
              <a:rPr lang="de-DE" sz="1200" dirty="0"/>
              <a:t>/neural-network-zoo/</a:t>
            </a:r>
          </a:p>
        </p:txBody>
      </p:sp>
      <p:sp>
        <p:nvSpPr>
          <p:cNvPr id="2" name="Rechteck 1">
            <a:extLst>
              <a:ext uri="{FF2B5EF4-FFF2-40B4-BE49-F238E27FC236}">
                <a16:creationId xmlns:a16="http://schemas.microsoft.com/office/drawing/2014/main" id="{1712024C-AE64-A24D-9375-E34A6D1E80EE}"/>
              </a:ext>
            </a:extLst>
          </p:cNvPr>
          <p:cNvSpPr/>
          <p:nvPr/>
        </p:nvSpPr>
        <p:spPr>
          <a:xfrm>
            <a:off x="6270331" y="2924944"/>
            <a:ext cx="2555776" cy="923330"/>
          </a:xfrm>
          <a:prstGeom prst="rect">
            <a:avLst/>
          </a:prstGeom>
        </p:spPr>
        <p:txBody>
          <a:bodyPr wrap="square">
            <a:spAutoFit/>
          </a:bodyPr>
          <a:lstStyle/>
          <a:p>
            <a:r>
              <a:rPr lang="de-DE" dirty="0" err="1"/>
              <a:t>Why</a:t>
            </a:r>
            <a:r>
              <a:rPr lang="de-DE" dirty="0"/>
              <a:t> care </a:t>
            </a:r>
            <a:r>
              <a:rPr lang="de-DE" dirty="0" err="1"/>
              <a:t>about</a:t>
            </a:r>
            <a:r>
              <a:rPr lang="de-DE" dirty="0"/>
              <a:t> DL </a:t>
            </a:r>
            <a:r>
              <a:rPr lang="de-DE" dirty="0" err="1"/>
              <a:t>and</a:t>
            </a:r>
            <a:r>
              <a:rPr lang="de-DE" dirty="0"/>
              <a:t> </a:t>
            </a:r>
            <a:r>
              <a:rPr lang="de-DE" dirty="0" err="1"/>
              <a:t>study</a:t>
            </a:r>
            <a:r>
              <a:rPr lang="de-DE" dirty="0"/>
              <a:t> </a:t>
            </a:r>
            <a:r>
              <a:rPr lang="de-DE" dirty="0" err="1"/>
              <a:t>those</a:t>
            </a:r>
            <a:r>
              <a:rPr lang="de-DE" dirty="0"/>
              <a:t> </a:t>
            </a:r>
            <a:r>
              <a:rPr lang="de-DE" dirty="0" err="1"/>
              <a:t>structures</a:t>
            </a:r>
            <a:r>
              <a:rPr lang="de-DE" dirty="0"/>
              <a:t>?</a:t>
            </a:r>
          </a:p>
          <a:p>
            <a:endParaRPr lang="de-DE" dirty="0"/>
          </a:p>
        </p:txBody>
      </p:sp>
      <p:sp>
        <p:nvSpPr>
          <p:cNvPr id="3" name="Textfeld 2">
            <a:extLst>
              <a:ext uri="{FF2B5EF4-FFF2-40B4-BE49-F238E27FC236}">
                <a16:creationId xmlns:a16="http://schemas.microsoft.com/office/drawing/2014/main" id="{342CEC6B-E9B3-F843-B5FE-099CD9F3A397}"/>
              </a:ext>
            </a:extLst>
          </p:cNvPr>
          <p:cNvSpPr txBox="1"/>
          <p:nvPr/>
        </p:nvSpPr>
        <p:spPr>
          <a:xfrm>
            <a:off x="6304758" y="3933056"/>
            <a:ext cx="2702984" cy="646331"/>
          </a:xfrm>
          <a:prstGeom prst="rect">
            <a:avLst/>
          </a:prstGeom>
          <a:noFill/>
        </p:spPr>
        <p:txBody>
          <a:bodyPr wrap="none" rtlCol="0">
            <a:spAutoFit/>
          </a:bodyPr>
          <a:lstStyle/>
          <a:p>
            <a:r>
              <a:rPr lang="de-DE" dirty="0" err="1"/>
              <a:t>Amazing</a:t>
            </a:r>
            <a:r>
              <a:rPr lang="de-DE" dirty="0"/>
              <a:t> </a:t>
            </a:r>
            <a:r>
              <a:rPr lang="de-DE" dirty="0" err="1"/>
              <a:t>performance</a:t>
            </a:r>
            <a:r>
              <a:rPr lang="de-DE" dirty="0"/>
              <a:t> </a:t>
            </a:r>
          </a:p>
          <a:p>
            <a:r>
              <a:rPr lang="de-DE" dirty="0"/>
              <a:t>on </a:t>
            </a:r>
            <a:r>
              <a:rPr lang="de-DE" dirty="0" err="1"/>
              <a:t>many</a:t>
            </a:r>
            <a:r>
              <a:rPr lang="de-DE" dirty="0"/>
              <a:t> </a:t>
            </a:r>
            <a:r>
              <a:rPr lang="de-DE" dirty="0" err="1"/>
              <a:t>benchmark</a:t>
            </a:r>
            <a:r>
              <a:rPr lang="de-DE" dirty="0"/>
              <a:t> </a:t>
            </a:r>
            <a:r>
              <a:rPr lang="de-DE" dirty="0" err="1"/>
              <a:t>tasks</a:t>
            </a:r>
            <a:endParaRPr lang="de-DE" dirty="0"/>
          </a:p>
        </p:txBody>
      </p:sp>
      <p:sp>
        <p:nvSpPr>
          <p:cNvPr id="8" name="Textfeld 7">
            <a:extLst>
              <a:ext uri="{FF2B5EF4-FFF2-40B4-BE49-F238E27FC236}">
                <a16:creationId xmlns:a16="http://schemas.microsoft.com/office/drawing/2014/main" id="{7DF7EE9B-3E8C-AA47-9E35-5F38522B727B}"/>
              </a:ext>
            </a:extLst>
          </p:cNvPr>
          <p:cNvSpPr txBox="1"/>
          <p:nvPr/>
        </p:nvSpPr>
        <p:spPr>
          <a:xfrm>
            <a:off x="8244928" y="394256"/>
            <a:ext cx="431528" cy="369332"/>
          </a:xfrm>
          <a:prstGeom prst="rect">
            <a:avLst/>
          </a:prstGeom>
          <a:noFill/>
        </p:spPr>
        <p:txBody>
          <a:bodyPr wrap="none" rtlCol="0">
            <a:spAutoFit/>
          </a:bodyPr>
          <a:lstStyle/>
          <a:p>
            <a:r>
              <a:rPr lang="de-DE" dirty="0">
                <a:solidFill>
                  <a:schemeClr val="bg1"/>
                </a:solidFill>
                <a:highlight>
                  <a:srgbClr val="FF00FF"/>
                </a:highlight>
              </a:rPr>
              <a:t>V4</a:t>
            </a:r>
          </a:p>
        </p:txBody>
      </p:sp>
    </p:spTree>
    <p:extLst>
      <p:ext uri="{BB962C8B-B14F-4D97-AF65-F5344CB8AC3E}">
        <p14:creationId xmlns:p14="http://schemas.microsoft.com/office/powerpoint/2010/main" val="23790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34</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
        <p:nvSpPr>
          <p:cNvPr id="6" name="Abgerundetes Rechteck 5">
            <a:extLst>
              <a:ext uri="{FF2B5EF4-FFF2-40B4-BE49-F238E27FC236}">
                <a16:creationId xmlns:a16="http://schemas.microsoft.com/office/drawing/2014/main" id="{0588CDF4-AACC-984B-9AE5-81C7387D6237}"/>
              </a:ext>
            </a:extLst>
          </p:cNvPr>
          <p:cNvSpPr/>
          <p:nvPr/>
        </p:nvSpPr>
        <p:spPr>
          <a:xfrm>
            <a:off x="566193" y="3452695"/>
            <a:ext cx="6886128" cy="60542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el 6">
            <a:extLst>
              <a:ext uri="{FF2B5EF4-FFF2-40B4-BE49-F238E27FC236}">
                <a16:creationId xmlns:a16="http://schemas.microsoft.com/office/drawing/2014/main" id="{881322FF-4193-AF49-A898-9ED003ADF465}"/>
              </a:ext>
            </a:extLst>
          </p:cNvPr>
          <p:cNvSpPr>
            <a:spLocks noGrp="1"/>
          </p:cNvSpPr>
          <p:nvPr>
            <p:ph type="title"/>
          </p:nvPr>
        </p:nvSpPr>
        <p:spPr/>
        <p:txBody>
          <a:bodyPr/>
          <a:lstStyle/>
          <a:p>
            <a:r>
              <a:rPr lang="de-DE" dirty="0"/>
              <a:t>DP </a:t>
            </a:r>
            <a:r>
              <a:rPr lang="de-DE" dirty="0" err="1"/>
              <a:t>uses</a:t>
            </a:r>
            <a:r>
              <a:rPr lang="de-DE" dirty="0"/>
              <a:t> </a:t>
            </a:r>
            <a:r>
              <a:rPr lang="de-DE" dirty="0" err="1"/>
              <a:t>automatic</a:t>
            </a:r>
            <a:r>
              <a:rPr lang="de-DE" dirty="0"/>
              <a:t> </a:t>
            </a:r>
            <a:r>
              <a:rPr lang="de-DE" dirty="0" err="1"/>
              <a:t>differentation</a:t>
            </a:r>
            <a:r>
              <a:rPr lang="de-DE" dirty="0"/>
              <a:t> (AD)</a:t>
            </a:r>
          </a:p>
        </p:txBody>
      </p:sp>
      <p:sp>
        <p:nvSpPr>
          <p:cNvPr id="9" name="Textfeld 8">
            <a:extLst>
              <a:ext uri="{FF2B5EF4-FFF2-40B4-BE49-F238E27FC236}">
                <a16:creationId xmlns:a16="http://schemas.microsoft.com/office/drawing/2014/main" id="{4AE6E663-65A8-6647-B8B6-5D2CC33269F0}"/>
              </a:ext>
            </a:extLst>
          </p:cNvPr>
          <p:cNvSpPr txBox="1"/>
          <p:nvPr/>
        </p:nvSpPr>
        <p:spPr>
          <a:xfrm>
            <a:off x="8244928" y="394256"/>
            <a:ext cx="628698" cy="369332"/>
          </a:xfrm>
          <a:prstGeom prst="rect">
            <a:avLst/>
          </a:prstGeom>
          <a:noFill/>
        </p:spPr>
        <p:txBody>
          <a:bodyPr wrap="none" rtlCol="0">
            <a:spAutoFit/>
          </a:bodyPr>
          <a:lstStyle/>
          <a:p>
            <a:r>
              <a:rPr lang="de-DE" dirty="0">
                <a:solidFill>
                  <a:schemeClr val="bg1"/>
                </a:solidFill>
                <a:highlight>
                  <a:srgbClr val="FF00FF"/>
                </a:highlight>
              </a:rPr>
              <a:t>V5/6</a:t>
            </a:r>
          </a:p>
        </p:txBody>
      </p:sp>
    </p:spTree>
    <p:extLst>
      <p:ext uri="{BB962C8B-B14F-4D97-AF65-F5344CB8AC3E}">
        <p14:creationId xmlns:p14="http://schemas.microsoft.com/office/powerpoint/2010/main" val="9357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a:extLst>
              <a:ext uri="{FF2B5EF4-FFF2-40B4-BE49-F238E27FC236}">
                <a16:creationId xmlns:a16="http://schemas.microsoft.com/office/drawing/2014/main" id="{188A9108-8EB4-C542-8139-FEC21B5B9F3E}"/>
              </a:ext>
            </a:extLst>
          </p:cNvPr>
          <p:cNvSpPr/>
          <p:nvPr/>
        </p:nvSpPr>
        <p:spPr>
          <a:xfrm>
            <a:off x="318293" y="3163017"/>
            <a:ext cx="8507413" cy="3359483"/>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buNone/>
            </a:pPr>
            <a:endParaRPr lang="tr-TR" sz="2400" kern="0" dirty="0">
              <a:ea typeface="ＭＳ Ｐゴシック" charset="0"/>
            </a:endParaRPr>
          </a:p>
          <a:p>
            <a:endParaRPr lang="de-DE" sz="2400" dirty="0"/>
          </a:p>
        </p:txBody>
      </p:sp>
      <p:sp>
        <p:nvSpPr>
          <p:cNvPr id="2" name="Titel 1">
            <a:extLst>
              <a:ext uri="{FF2B5EF4-FFF2-40B4-BE49-F238E27FC236}">
                <a16:creationId xmlns:a16="http://schemas.microsoft.com/office/drawing/2014/main" id="{455736D5-0F81-4D43-A409-5C434397979B}"/>
              </a:ext>
            </a:extLst>
          </p:cNvPr>
          <p:cNvSpPr>
            <a:spLocks noGrp="1"/>
          </p:cNvSpPr>
          <p:nvPr>
            <p:ph type="title"/>
          </p:nvPr>
        </p:nvSpPr>
        <p:spPr/>
        <p:txBody>
          <a:bodyPr/>
          <a:lstStyle/>
          <a:p>
            <a:r>
              <a:rPr lang="de-DE"/>
              <a:t>Automatic Differentiation (AD)</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C6A1438-D8B0-EE49-83F5-A36052C4B342}"/>
                  </a:ext>
                </a:extLst>
              </p:cNvPr>
              <p:cNvSpPr>
                <a:spLocks noGrp="1"/>
              </p:cNvSpPr>
              <p:nvPr>
                <p:ph idx="1"/>
              </p:nvPr>
            </p:nvSpPr>
            <p:spPr>
              <a:xfrm>
                <a:off x="457200" y="1196975"/>
                <a:ext cx="8229600" cy="1927721"/>
              </a:xfrm>
            </p:spPr>
            <p:txBody>
              <a:bodyPr/>
              <a:lstStyle/>
              <a:p>
                <a:r>
                  <a:rPr lang="de-DE" dirty="0"/>
                  <a:t>AD </a:t>
                </a:r>
                <a:r>
                  <a:rPr lang="de-DE" dirty="0" err="1"/>
                  <a:t>is</a:t>
                </a:r>
                <a:r>
                  <a:rPr lang="de-DE" dirty="0"/>
                  <a:t> a mix </a:t>
                </a:r>
                <a:r>
                  <a:rPr lang="de-DE" dirty="0" err="1"/>
                  <a:t>of</a:t>
                </a:r>
                <a:endParaRPr lang="de-DE" dirty="0"/>
              </a:p>
              <a:p>
                <a:pPr lvl="1"/>
                <a:r>
                  <a:rPr lang="de-DE" dirty="0"/>
                  <a:t> </a:t>
                </a:r>
                <a:r>
                  <a:rPr lang="de-DE" dirty="0" err="1"/>
                  <a:t>symbolic</a:t>
                </a:r>
                <a:r>
                  <a:rPr lang="de-DE" dirty="0"/>
                  <a:t> </a:t>
                </a:r>
                <a:r>
                  <a:rPr lang="de-DE" dirty="0" err="1"/>
                  <a:t>differentiation</a:t>
                </a:r>
                <a:r>
                  <a:rPr lang="de-DE" dirty="0"/>
                  <a:t> (SD) (</a:t>
                </a:r>
                <a:r>
                  <a:rPr lang="de-DE" dirty="0" err="1"/>
                  <a:t>rules</a:t>
                </a:r>
                <a:r>
                  <a:rPr lang="de-DE" dirty="0"/>
                  <a:t> s.a. </a:t>
                </a:r>
                <a:r>
                  <a:rPr lang="de-DE" dirty="0" err="1"/>
                  <a:t>chain</a:t>
                </a:r>
                <a:r>
                  <a:rPr lang="de-DE" dirty="0"/>
                  <a:t> </a:t>
                </a:r>
                <a:r>
                  <a:rPr lang="de-DE" dirty="0" err="1"/>
                  <a:t>rule</a:t>
                </a:r>
                <a:r>
                  <a:rPr lang="de-DE" dirty="0"/>
                  <a:t>, </a:t>
                </a:r>
                <a:r>
                  <a:rPr lang="de-DE" dirty="0" err="1"/>
                  <a:t>product</a:t>
                </a:r>
                <a:r>
                  <a:rPr lang="de-DE" dirty="0"/>
                  <a:t> </a:t>
                </a:r>
                <a:r>
                  <a:rPr lang="de-DE" dirty="0" err="1"/>
                  <a:t>rule</a:t>
                </a:r>
                <a:r>
                  <a:rPr lang="de-DE" dirty="0"/>
                  <a:t>)</a:t>
                </a:r>
              </a:p>
              <a:p>
                <a:pPr lvl="1"/>
                <a:r>
                  <a:rPr lang="de-DE" dirty="0" err="1"/>
                  <a:t>numerical</a:t>
                </a:r>
                <a:r>
                  <a:rPr lang="de-DE" dirty="0"/>
                  <a:t> </a:t>
                </a:r>
                <a:r>
                  <a:rPr lang="de-DE" dirty="0" err="1"/>
                  <a:t>differentiation</a:t>
                </a:r>
                <a:r>
                  <a:rPr lang="de-DE" dirty="0"/>
                  <a:t> (ND): </a:t>
                </a:r>
                <a:r>
                  <a:rPr lang="de-DE" dirty="0" err="1"/>
                  <a:t>use</a:t>
                </a:r>
                <a:r>
                  <a:rPr lang="de-DE" dirty="0"/>
                  <a:t>  </a:t>
                </a:r>
                <a14:m>
                  <m:oMath xmlns:m="http://schemas.openxmlformats.org/officeDocument/2006/math">
                    <m:f>
                      <m:fPr>
                        <m:ctrlPr>
                          <a:rPr lang="de-DE" i="1" smtClean="0">
                            <a:latin typeface="Cambria Math" panose="02040503050406030204" pitchFamily="18" charset="0"/>
                          </a:rPr>
                        </m:ctrlPr>
                      </m:fPr>
                      <m:num>
                        <m:r>
                          <a:rPr lang="de-DE" i="1" smtClean="0">
                            <a:latin typeface="Cambria Math" panose="02040503050406030204" pitchFamily="18" charset="0"/>
                          </a:rPr>
                          <m:t>𝑑𝑦</m:t>
                        </m:r>
                      </m:num>
                      <m:den>
                        <m:r>
                          <a:rPr lang="de-DE" i="1" smtClean="0">
                            <a:latin typeface="Cambria Math" panose="02040503050406030204" pitchFamily="18" charset="0"/>
                          </a:rPr>
                          <m:t>𝑑𝑥</m:t>
                        </m:r>
                      </m:den>
                    </m:f>
                    <m:r>
                      <a:rPr lang="de-DE" i="1" smtClean="0">
                        <a:latin typeface="Cambria Math" panose="02040503050406030204" pitchFamily="18" charset="0"/>
                        <a:ea typeface="Cambria Math" panose="02040503050406030204" pitchFamily="18" charset="0"/>
                      </a:rPr>
                      <m:t>≈</m:t>
                    </m:r>
                    <m:f>
                      <m:fPr>
                        <m:ctrlPr>
                          <a:rPr lang="de-DE" i="1" smtClean="0">
                            <a:latin typeface="Cambria Math" panose="02040503050406030204" pitchFamily="18" charset="0"/>
                            <a:ea typeface="Cambria Math" panose="02040503050406030204" pitchFamily="18" charset="0"/>
                          </a:rPr>
                        </m:ctrlPr>
                      </m:fPr>
                      <m:num>
                        <m:r>
                          <m:rPr>
                            <m:sty m:val="p"/>
                          </m:rPr>
                          <a:rPr lang="el-GR" i="0" smtClean="0">
                            <a:latin typeface="Cambria Math" panose="02040503050406030204" pitchFamily="18" charset="0"/>
                            <a:ea typeface="Cambria Math" panose="02040503050406030204" pitchFamily="18" charset="0"/>
                          </a:rPr>
                          <m:t>Δ</m:t>
                        </m:r>
                        <m:r>
                          <a:rPr lang="de-DE" i="1" smtClean="0">
                            <a:latin typeface="Cambria Math" panose="02040503050406030204" pitchFamily="18" charset="0"/>
                            <a:ea typeface="Cambria Math" panose="02040503050406030204" pitchFamily="18" charset="0"/>
                          </a:rPr>
                          <m:t>𝑦</m:t>
                        </m:r>
                      </m:num>
                      <m:den>
                        <m:r>
                          <m:rPr>
                            <m:sty m:val="p"/>
                          </m:rPr>
                          <a:rPr lang="el-GR" i="0" smtClean="0">
                            <a:latin typeface="Cambria Math" panose="02040503050406030204" pitchFamily="18" charset="0"/>
                            <a:ea typeface="Cambria Math" panose="02040503050406030204" pitchFamily="18" charset="0"/>
                          </a:rPr>
                          <m:t>Δ</m:t>
                        </m:r>
                        <m:r>
                          <a:rPr lang="de-DE" i="1" smtClean="0">
                            <a:latin typeface="Cambria Math" panose="02040503050406030204" pitchFamily="18" charset="0"/>
                            <a:ea typeface="Cambria Math" panose="02040503050406030204" pitchFamily="18" charset="0"/>
                          </a:rPr>
                          <m:t>𝑥</m:t>
                        </m:r>
                      </m:den>
                    </m:f>
                  </m:oMath>
                </a14:m>
                <a:endParaRPr lang="de-DE" dirty="0"/>
              </a:p>
              <a:p>
                <a:pPr marL="0" indent="0">
                  <a:buNone/>
                </a:pPr>
                <a:r>
                  <a:rPr lang="de-DE" dirty="0"/>
                  <a:t>	</a:t>
                </a:r>
              </a:p>
            </p:txBody>
          </p:sp>
        </mc:Choice>
        <mc:Fallback xmlns="">
          <p:sp>
            <p:nvSpPr>
              <p:cNvPr id="3" name="Inhaltsplatzhalter 2">
                <a:extLst>
                  <a:ext uri="{FF2B5EF4-FFF2-40B4-BE49-F238E27FC236}">
                    <a16:creationId xmlns:a16="http://schemas.microsoft.com/office/drawing/2014/main" id="{5C6A1438-D8B0-EE49-83F5-A36052C4B342}"/>
                  </a:ext>
                </a:extLst>
              </p:cNvPr>
              <p:cNvSpPr>
                <a:spLocks noGrp="1" noRot="1" noChangeAspect="1" noMove="1" noResize="1" noEditPoints="1" noAdjustHandles="1" noChangeArrowheads="1" noChangeShapeType="1" noTextEdit="1"/>
              </p:cNvSpPr>
              <p:nvPr>
                <p:ph idx="1"/>
              </p:nvPr>
            </p:nvSpPr>
            <p:spPr>
              <a:xfrm>
                <a:off x="457200" y="1196975"/>
                <a:ext cx="8229600" cy="1927721"/>
              </a:xfrm>
              <a:blipFill>
                <a:blip r:embed="rId2"/>
                <a:stretch>
                  <a:fillRect l="-1235" t="-3268" b="-2614"/>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D7BD9B81-BDC9-544E-84F8-E47B99BDC3FE}"/>
              </a:ext>
            </a:extLst>
          </p:cNvPr>
          <p:cNvSpPr>
            <a:spLocks noGrp="1"/>
          </p:cNvSpPr>
          <p:nvPr>
            <p:ph type="sldNum" sz="quarter" idx="12"/>
          </p:nvPr>
        </p:nvSpPr>
        <p:spPr/>
        <p:txBody>
          <a:bodyPr/>
          <a:lstStyle/>
          <a:p>
            <a:pPr>
              <a:defRPr/>
            </a:pPr>
            <a:fld id="{FD764AD2-5FB6-FB45-933B-235C7588DE60}" type="slidenum">
              <a:rPr lang="de-DE" smtClean="0"/>
              <a:pPr>
                <a:defRPr/>
              </a:pPr>
              <a:t>35</a:t>
            </a:fld>
            <a:endParaRPr lang="de-DE"/>
          </a:p>
        </p:txBody>
      </p:sp>
      <mc:AlternateContent xmlns:mc="http://schemas.openxmlformats.org/markup-compatibility/2006" xmlns:a14="http://schemas.microsoft.com/office/drawing/2010/main">
        <mc:Choice Requires="a14">
          <p:sp>
            <p:nvSpPr>
              <p:cNvPr id="5" name="Inhaltsplatzhalter 2">
                <a:extLst>
                  <a:ext uri="{FF2B5EF4-FFF2-40B4-BE49-F238E27FC236}">
                    <a16:creationId xmlns:a16="http://schemas.microsoft.com/office/drawing/2014/main" id="{0E601D1A-10E4-C741-8773-4254019454AD}"/>
                  </a:ext>
                </a:extLst>
              </p:cNvPr>
              <p:cNvSpPr txBox="1">
                <a:spLocks/>
              </p:cNvSpPr>
              <p:nvPr/>
            </p:nvSpPr>
            <p:spPr bwMode="auto">
              <a:xfrm>
                <a:off x="457200" y="3385046"/>
                <a:ext cx="8229600" cy="3472954"/>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14:m>
                  <m:oMath xmlns:m="http://schemas.openxmlformats.org/officeDocument/2006/math">
                    <m:f>
                      <m:fPr>
                        <m:ctrlPr>
                          <a:rPr lang="de-DE" i="1" kern="0" smtClean="0">
                            <a:latin typeface="Cambria Math" panose="02040503050406030204" pitchFamily="18" charset="0"/>
                          </a:rPr>
                        </m:ctrlPr>
                      </m:fPr>
                      <m:num>
                        <m:r>
                          <a:rPr lang="de-DE" i="1" kern="0">
                            <a:latin typeface="Cambria Math" panose="02040503050406030204" pitchFamily="18" charset="0"/>
                          </a:rPr>
                          <m:t>𝑑</m:t>
                        </m:r>
                        <m:r>
                          <a:rPr lang="de-DE" i="1" kern="0">
                            <a:latin typeface="Cambria Math" panose="02040503050406030204" pitchFamily="18" charset="0"/>
                          </a:rPr>
                          <m:t>(</m:t>
                        </m:r>
                        <m:r>
                          <a:rPr lang="de-DE" i="1" kern="0">
                            <a:latin typeface="Cambria Math" panose="02040503050406030204" pitchFamily="18" charset="0"/>
                          </a:rPr>
                          <m:t>𝑓</m:t>
                        </m:r>
                        <m:d>
                          <m:dPr>
                            <m:ctrlPr>
                              <a:rPr lang="de-DE" i="1" kern="0">
                                <a:latin typeface="Cambria Math" panose="02040503050406030204" pitchFamily="18" charset="0"/>
                              </a:rPr>
                            </m:ctrlPr>
                          </m:dPr>
                          <m:e>
                            <m:r>
                              <a:rPr lang="de-DE" i="1" kern="0">
                                <a:latin typeface="Cambria Math" panose="02040503050406030204" pitchFamily="18" charset="0"/>
                              </a:rPr>
                              <m:t>𝑥</m:t>
                            </m:r>
                          </m:e>
                        </m:d>
                        <m:r>
                          <a:rPr lang="de-DE" i="1" kern="0" smtClean="0">
                            <a:latin typeface="Cambria Math" panose="02040503050406030204" pitchFamily="18" charset="0"/>
                            <a:ea typeface="Cambria Math" panose="02040503050406030204" pitchFamily="18" charset="0"/>
                          </a:rPr>
                          <m:t>∙</m:t>
                        </m:r>
                        <m:r>
                          <a:rPr lang="de-DE" i="1" kern="0">
                            <a:latin typeface="Cambria Math" panose="02040503050406030204" pitchFamily="18" charset="0"/>
                          </a:rPr>
                          <m:t>𝑔</m:t>
                        </m:r>
                        <m:r>
                          <a:rPr lang="de-DE" i="1" kern="0">
                            <a:latin typeface="Cambria Math" panose="02040503050406030204" pitchFamily="18" charset="0"/>
                          </a:rPr>
                          <m:t>(</m:t>
                        </m:r>
                        <m:r>
                          <a:rPr lang="de-DE" i="1" kern="0">
                            <a:latin typeface="Cambria Math" panose="02040503050406030204" pitchFamily="18" charset="0"/>
                          </a:rPr>
                          <m:t>𝑥</m:t>
                        </m:r>
                        <m:r>
                          <a:rPr lang="de-DE" i="1" kern="0">
                            <a:latin typeface="Cambria Math" panose="02040503050406030204" pitchFamily="18" charset="0"/>
                          </a:rPr>
                          <m:t>))</m:t>
                        </m:r>
                      </m:num>
                      <m:den>
                        <m:r>
                          <a:rPr lang="de-DE" i="1" kern="0">
                            <a:latin typeface="Cambria Math" panose="02040503050406030204" pitchFamily="18" charset="0"/>
                          </a:rPr>
                          <m:t>𝑑𝑥</m:t>
                        </m:r>
                      </m:den>
                    </m:f>
                    <m:r>
                      <a:rPr lang="de-DE" i="1" kern="0" dirty="0" smtClean="0">
                        <a:latin typeface="Cambria Math" panose="02040503050406030204" pitchFamily="18" charset="0"/>
                      </a:rPr>
                      <m:t>=</m:t>
                    </m:r>
                    <m:f>
                      <m:fPr>
                        <m:ctrlPr>
                          <a:rPr lang="de-DE" i="1" kern="0" dirty="0" smtClean="0">
                            <a:latin typeface="Cambria Math" panose="02040503050406030204" pitchFamily="18" charset="0"/>
                          </a:rPr>
                        </m:ctrlPr>
                      </m:fPr>
                      <m:num>
                        <m:r>
                          <a:rPr lang="de-DE" i="1" kern="0" dirty="0" smtClean="0">
                            <a:latin typeface="Cambria Math" panose="02040503050406030204" pitchFamily="18" charset="0"/>
                          </a:rPr>
                          <m:t>𝑑</m:t>
                        </m:r>
                        <m:r>
                          <a:rPr lang="de-DE" i="1" kern="0" dirty="0" smtClean="0">
                            <a:latin typeface="Cambria Math" panose="02040503050406030204" pitchFamily="18" charset="0"/>
                          </a:rPr>
                          <m:t> </m:t>
                        </m:r>
                        <m:r>
                          <a:rPr lang="de-DE" i="1" kern="0" dirty="0" smtClean="0">
                            <a:latin typeface="Cambria Math" panose="02040503050406030204" pitchFamily="18" charset="0"/>
                          </a:rPr>
                          <m:t>𝑓</m:t>
                        </m:r>
                        <m:d>
                          <m:dPr>
                            <m:ctrlPr>
                              <a:rPr lang="de-DE" i="1" kern="0" dirty="0" smtClean="0">
                                <a:latin typeface="Cambria Math" panose="02040503050406030204" pitchFamily="18" charset="0"/>
                              </a:rPr>
                            </m:ctrlPr>
                          </m:dPr>
                          <m:e>
                            <m:r>
                              <a:rPr lang="de-DE" i="1" kern="0" dirty="0" smtClean="0">
                                <a:latin typeface="Cambria Math" panose="02040503050406030204" pitchFamily="18" charset="0"/>
                              </a:rPr>
                              <m:t>𝑥</m:t>
                            </m:r>
                          </m:e>
                        </m:d>
                      </m:num>
                      <m:den>
                        <m:r>
                          <a:rPr lang="de-DE" i="1" kern="0" dirty="0" smtClean="0">
                            <a:latin typeface="Cambria Math" panose="02040503050406030204" pitchFamily="18" charset="0"/>
                          </a:rPr>
                          <m:t>𝑑𝑥</m:t>
                        </m:r>
                      </m:den>
                    </m:f>
                    <m:r>
                      <a:rPr lang="de-DE" i="1" kern="0" dirty="0" smtClean="0">
                        <a:latin typeface="Cambria Math" panose="02040503050406030204" pitchFamily="18" charset="0"/>
                      </a:rPr>
                      <m:t>𝑔</m:t>
                    </m:r>
                    <m:d>
                      <m:dPr>
                        <m:ctrlPr>
                          <a:rPr lang="de-DE" i="1" kern="0" dirty="0" smtClean="0">
                            <a:latin typeface="Cambria Math" panose="02040503050406030204" pitchFamily="18" charset="0"/>
                          </a:rPr>
                        </m:ctrlPr>
                      </m:dPr>
                      <m:e>
                        <m:r>
                          <a:rPr lang="de-DE" i="1" kern="0" dirty="0" smtClean="0">
                            <a:latin typeface="Cambria Math" panose="02040503050406030204" pitchFamily="18" charset="0"/>
                          </a:rPr>
                          <m:t>𝑥</m:t>
                        </m:r>
                      </m:e>
                    </m:d>
                    <m:r>
                      <a:rPr lang="de-DE" i="1" kern="0" dirty="0" smtClean="0">
                        <a:latin typeface="Cambria Math" panose="02040503050406030204" pitchFamily="18" charset="0"/>
                      </a:rPr>
                      <m:t>+</m:t>
                    </m:r>
                    <m:f>
                      <m:fPr>
                        <m:ctrlPr>
                          <a:rPr lang="de-DE" i="1" kern="0" dirty="0">
                            <a:latin typeface="Cambria Math" panose="02040503050406030204" pitchFamily="18" charset="0"/>
                          </a:rPr>
                        </m:ctrlPr>
                      </m:fPr>
                      <m:num>
                        <m:r>
                          <a:rPr lang="de-DE" i="1" kern="0" dirty="0">
                            <a:latin typeface="Cambria Math" panose="02040503050406030204" pitchFamily="18" charset="0"/>
                          </a:rPr>
                          <m:t>𝑑</m:t>
                        </m:r>
                        <m:r>
                          <a:rPr lang="de-DE" i="1" kern="0" dirty="0">
                            <a:latin typeface="Cambria Math" panose="02040503050406030204" pitchFamily="18" charset="0"/>
                          </a:rPr>
                          <m:t> </m:t>
                        </m:r>
                        <m:r>
                          <a:rPr lang="de-DE" i="1" kern="0" dirty="0" smtClean="0">
                            <a:latin typeface="Cambria Math" panose="02040503050406030204" pitchFamily="18" charset="0"/>
                          </a:rPr>
                          <m:t>𝑔</m:t>
                        </m:r>
                        <m:d>
                          <m:dPr>
                            <m:ctrlPr>
                              <a:rPr lang="de-DE" i="1" kern="0" dirty="0">
                                <a:latin typeface="Cambria Math" panose="02040503050406030204" pitchFamily="18" charset="0"/>
                              </a:rPr>
                            </m:ctrlPr>
                          </m:dPr>
                          <m:e>
                            <m:r>
                              <a:rPr lang="de-DE" i="1" kern="0" dirty="0">
                                <a:latin typeface="Cambria Math" panose="02040503050406030204" pitchFamily="18" charset="0"/>
                              </a:rPr>
                              <m:t>𝑥</m:t>
                            </m:r>
                          </m:e>
                        </m:d>
                      </m:num>
                      <m:den>
                        <m:r>
                          <a:rPr lang="de-DE" i="1" kern="0" dirty="0">
                            <a:latin typeface="Cambria Math" panose="02040503050406030204" pitchFamily="18" charset="0"/>
                          </a:rPr>
                          <m:t>𝑑𝑥</m:t>
                        </m:r>
                      </m:den>
                    </m:f>
                    <m:r>
                      <a:rPr lang="de-DE" i="1" kern="0" dirty="0" smtClean="0">
                        <a:latin typeface="Cambria Math" panose="02040503050406030204" pitchFamily="18" charset="0"/>
                      </a:rPr>
                      <m:t>𝑓</m:t>
                    </m:r>
                    <m:d>
                      <m:dPr>
                        <m:ctrlPr>
                          <a:rPr lang="de-DE" i="1" kern="0" dirty="0">
                            <a:latin typeface="Cambria Math" panose="02040503050406030204" pitchFamily="18" charset="0"/>
                          </a:rPr>
                        </m:ctrlPr>
                      </m:dPr>
                      <m:e>
                        <m:r>
                          <a:rPr lang="de-DE" i="1" kern="0" dirty="0">
                            <a:latin typeface="Cambria Math" panose="02040503050406030204" pitchFamily="18" charset="0"/>
                          </a:rPr>
                          <m:t>𝑥</m:t>
                        </m:r>
                      </m:e>
                    </m:d>
                  </m:oMath>
                </a14:m>
                <a:r>
                  <a:rPr lang="de-DE" kern="0" dirty="0"/>
                  <a:t>    (</a:t>
                </a:r>
                <a:r>
                  <a:rPr lang="de-DE" kern="0" dirty="0" err="1"/>
                  <a:t>Product</a:t>
                </a:r>
                <a:r>
                  <a:rPr lang="de-DE" kern="0" dirty="0"/>
                  <a:t> </a:t>
                </a:r>
                <a:r>
                  <a:rPr lang="de-DE" kern="0" dirty="0" err="1"/>
                  <a:t>rule</a:t>
                </a:r>
                <a:r>
                  <a:rPr lang="de-DE" kern="0" dirty="0"/>
                  <a:t>)</a:t>
                </a:r>
              </a:p>
              <a:p>
                <a:pPr lvl="1"/>
                <a14:m>
                  <m:oMath xmlns:m="http://schemas.openxmlformats.org/officeDocument/2006/math">
                    <m:r>
                      <a:rPr lang="de-DE" i="1" kern="0" dirty="0" smtClean="0">
                        <a:latin typeface="Cambria Math" panose="02040503050406030204" pitchFamily="18" charset="0"/>
                      </a:rPr>
                      <m:t>h</m:t>
                    </m:r>
                    <m:r>
                      <a:rPr lang="de-DE" i="1" kern="0" dirty="0" smtClean="0">
                        <a:latin typeface="Cambria Math" panose="02040503050406030204" pitchFamily="18" charset="0"/>
                      </a:rPr>
                      <m:t>(</m:t>
                    </m:r>
                    <m:r>
                      <a:rPr lang="de-DE" i="1" kern="0" dirty="0" smtClean="0">
                        <a:latin typeface="Cambria Math" panose="02040503050406030204" pitchFamily="18" charset="0"/>
                      </a:rPr>
                      <m:t>𝑥</m:t>
                    </m:r>
                    <m:r>
                      <a:rPr lang="de-DE" i="1" kern="0" dirty="0" smtClean="0">
                        <a:latin typeface="Cambria Math" panose="02040503050406030204" pitchFamily="18" charset="0"/>
                      </a:rPr>
                      <m:t>) : = </m:t>
                    </m:r>
                    <m:r>
                      <a:rPr lang="de-DE" i="1" kern="0" dirty="0" err="1">
                        <a:latin typeface="Cambria Math" panose="02040503050406030204" pitchFamily="18" charset="0"/>
                      </a:rPr>
                      <m:t>𝑔</m:t>
                    </m:r>
                    <m:r>
                      <a:rPr lang="de-DE" i="1" kern="0" dirty="0">
                        <a:latin typeface="Cambria Math" panose="02040503050406030204" pitchFamily="18" charset="0"/>
                      </a:rPr>
                      <m:t>(</m:t>
                    </m:r>
                    <m:r>
                      <a:rPr lang="de-DE" i="1" kern="0" dirty="0">
                        <a:latin typeface="Cambria Math" panose="02040503050406030204" pitchFamily="18" charset="0"/>
                      </a:rPr>
                      <m:t>𝑥</m:t>
                    </m:r>
                    <m:r>
                      <a:rPr lang="de-DE" i="1" kern="0" dirty="0">
                        <a:latin typeface="Cambria Math" panose="02040503050406030204" pitchFamily="18" charset="0"/>
                      </a:rPr>
                      <m:t>)∙</m:t>
                    </m:r>
                    <m:r>
                      <a:rPr lang="de-DE" i="1" kern="0" dirty="0">
                        <a:latin typeface="Cambria Math" panose="02040503050406030204" pitchFamily="18" charset="0"/>
                      </a:rPr>
                      <m:t>𝑓</m:t>
                    </m:r>
                    <m:r>
                      <a:rPr lang="de-DE" i="1" kern="0" dirty="0">
                        <a:latin typeface="Cambria Math" panose="02040503050406030204" pitchFamily="18" charset="0"/>
                      </a:rPr>
                      <m:t>(</m:t>
                    </m:r>
                    <m:r>
                      <a:rPr lang="de-DE" i="1" kern="0" dirty="0">
                        <a:latin typeface="Cambria Math" panose="02040503050406030204" pitchFamily="18" charset="0"/>
                      </a:rPr>
                      <m:t>𝑥</m:t>
                    </m:r>
                    <m:r>
                      <a:rPr lang="de-DE" i="1" kern="0" dirty="0" smtClean="0">
                        <a:latin typeface="Cambria Math" panose="02040503050406030204" pitchFamily="18" charset="0"/>
                      </a:rPr>
                      <m:t>)</m:t>
                    </m:r>
                  </m:oMath>
                </a14:m>
                <a:endParaRPr lang="de-DE" kern="0" dirty="0"/>
              </a:p>
              <a:p>
                <a:pPr lvl="1"/>
                <a14:m>
                  <m:oMath xmlns:m="http://schemas.openxmlformats.org/officeDocument/2006/math">
                    <m:f>
                      <m:fPr>
                        <m:ctrlPr>
                          <a:rPr lang="de-DE" i="1" kern="0" dirty="0" smtClean="0">
                            <a:latin typeface="Cambria Math" panose="02040503050406030204" pitchFamily="18" charset="0"/>
                          </a:rPr>
                        </m:ctrlPr>
                      </m:fPr>
                      <m:num>
                        <m:r>
                          <a:rPr lang="de-DE" i="1" kern="0" dirty="0" smtClean="0">
                            <a:latin typeface="Cambria Math" panose="02040503050406030204" pitchFamily="18" charset="0"/>
                          </a:rPr>
                          <m:t>𝑑</m:t>
                        </m:r>
                        <m:r>
                          <a:rPr lang="de-DE" b="0" i="1" kern="0" dirty="0" smtClean="0">
                            <a:latin typeface="Cambria Math" panose="02040503050406030204" pitchFamily="18" charset="0"/>
                          </a:rPr>
                          <m:t>h</m:t>
                        </m:r>
                        <m:r>
                          <a:rPr lang="de-DE" b="0" i="1" kern="0" dirty="0" smtClean="0">
                            <a:latin typeface="Cambria Math" panose="02040503050406030204" pitchFamily="18" charset="0"/>
                          </a:rPr>
                          <m:t>(</m:t>
                        </m:r>
                        <m:r>
                          <a:rPr lang="de-DE" b="0" i="1" kern="0" dirty="0" smtClean="0">
                            <a:latin typeface="Cambria Math" panose="02040503050406030204" pitchFamily="18" charset="0"/>
                          </a:rPr>
                          <m:t>𝑥</m:t>
                        </m:r>
                        <m:r>
                          <a:rPr lang="de-DE" b="0" i="1" kern="0" dirty="0" smtClean="0">
                            <a:latin typeface="Cambria Math" panose="02040503050406030204" pitchFamily="18" charset="0"/>
                          </a:rPr>
                          <m:t>)</m:t>
                        </m:r>
                      </m:num>
                      <m:den>
                        <m:r>
                          <a:rPr lang="de-DE" i="1" kern="0" dirty="0" smtClean="0">
                            <a:latin typeface="Cambria Math" panose="02040503050406030204" pitchFamily="18" charset="0"/>
                          </a:rPr>
                          <m:t>𝑑𝑥</m:t>
                        </m:r>
                      </m:den>
                    </m:f>
                    <m:r>
                      <a:rPr lang="de-DE" b="0" i="1" kern="0" dirty="0" smtClean="0">
                        <a:latin typeface="Cambria Math" panose="02040503050406030204" pitchFamily="18" charset="0"/>
                      </a:rPr>
                      <m:t> </m:t>
                    </m:r>
                  </m:oMath>
                </a14:m>
                <a:r>
                  <a:rPr lang="de-DE" kern="0" dirty="0"/>
                  <a:t> </a:t>
                </a:r>
                <a:r>
                  <a:rPr lang="de-DE" kern="0" dirty="0" err="1"/>
                  <a:t>and</a:t>
                </a:r>
                <a:r>
                  <a:rPr lang="de-DE" kern="0" dirty="0"/>
                  <a:t> </a:t>
                </a:r>
                <a14:m>
                  <m:oMath xmlns:m="http://schemas.openxmlformats.org/officeDocument/2006/math">
                    <m:r>
                      <a:rPr lang="de-DE" i="1" kern="0" dirty="0" smtClean="0">
                        <a:latin typeface="Cambria Math" panose="02040503050406030204" pitchFamily="18" charset="0"/>
                      </a:rPr>
                      <m:t>h</m:t>
                    </m:r>
                  </m:oMath>
                </a14:m>
                <a:r>
                  <a:rPr lang="de-DE" kern="0" dirty="0"/>
                  <a:t> </a:t>
                </a:r>
                <a:r>
                  <a:rPr lang="de-DE" kern="0" dirty="0" err="1"/>
                  <a:t>have</a:t>
                </a:r>
                <a:r>
                  <a:rPr lang="de-DE" kern="0" dirty="0"/>
                  <a:t> </a:t>
                </a:r>
                <a:r>
                  <a:rPr lang="de-DE" kern="0" dirty="0" err="1"/>
                  <a:t>two</a:t>
                </a:r>
                <a:r>
                  <a:rPr lang="de-DE" kern="0" dirty="0"/>
                  <a:t> </a:t>
                </a:r>
                <a:r>
                  <a:rPr lang="de-DE" kern="0" dirty="0" err="1"/>
                  <a:t>components</a:t>
                </a:r>
                <a:r>
                  <a:rPr lang="de-DE" kern="0" dirty="0"/>
                  <a:t> in </a:t>
                </a:r>
                <a:r>
                  <a:rPr lang="de-DE" kern="0" dirty="0" err="1"/>
                  <a:t>common</a:t>
                </a:r>
                <a:r>
                  <a:rPr lang="de-DE" kern="0" dirty="0"/>
                  <a:t> </a:t>
                </a:r>
              </a:p>
              <a:p>
                <a:pPr lvl="1"/>
                <a:r>
                  <a:rPr lang="de-DE" kern="0" dirty="0"/>
                  <a:t>This </a:t>
                </a:r>
                <a:r>
                  <a:rPr lang="de-DE" kern="0" dirty="0" err="1"/>
                  <a:t>may</a:t>
                </a:r>
                <a:r>
                  <a:rPr lang="de-DE" kern="0" dirty="0"/>
                  <a:t> also </a:t>
                </a:r>
                <a:r>
                  <a:rPr lang="de-DE" kern="0" dirty="0" err="1"/>
                  <a:t>be</a:t>
                </a:r>
                <a:r>
                  <a:rPr lang="de-DE" kern="0" dirty="0"/>
                  <a:t> </a:t>
                </a:r>
                <a:r>
                  <a:rPr lang="de-DE" kern="0" dirty="0" err="1"/>
                  <a:t>the</a:t>
                </a:r>
                <a:r>
                  <a:rPr lang="de-DE" kern="0" dirty="0"/>
                  <a:t> </a:t>
                </a:r>
                <a:r>
                  <a:rPr lang="de-DE" kern="0" dirty="0" err="1"/>
                  <a:t>case</a:t>
                </a:r>
                <a:r>
                  <a:rPr lang="de-DE" kern="0" dirty="0"/>
                  <a:t> for</a:t>
                </a:r>
                <a14:m>
                  <m:oMath xmlns:m="http://schemas.openxmlformats.org/officeDocument/2006/math">
                    <m:r>
                      <a:rPr lang="de-DE" i="1" kern="0" dirty="0" smtClean="0">
                        <a:latin typeface="Cambria Math" panose="02040503050406030204" pitchFamily="18" charset="0"/>
                      </a:rPr>
                      <m:t> </m:t>
                    </m:r>
                    <m:r>
                      <a:rPr lang="de-DE" i="1" kern="0" dirty="0" smtClean="0">
                        <a:latin typeface="Cambria Math" panose="02040503050406030204" pitchFamily="18" charset="0"/>
                      </a:rPr>
                      <m:t>𝑓</m:t>
                    </m:r>
                  </m:oMath>
                </a14:m>
                <a:r>
                  <a:rPr lang="de-DE" kern="0" dirty="0"/>
                  <a:t>. </a:t>
                </a:r>
              </a:p>
              <a:p>
                <a:pPr lvl="1"/>
                <a:r>
                  <a:rPr lang="de-DE" kern="0" dirty="0" err="1"/>
                  <a:t>Symbollicaly</a:t>
                </a:r>
                <a:r>
                  <a:rPr lang="de-DE" kern="0" dirty="0"/>
                  <a:t> </a:t>
                </a:r>
                <a:r>
                  <a:rPr lang="de-DE" kern="0" dirty="0" err="1"/>
                  <a:t>calculating</a:t>
                </a:r>
                <a:r>
                  <a:rPr lang="de-DE" kern="0" dirty="0"/>
                  <a:t> </a:t>
                </a:r>
                <a14:m>
                  <m:oMath xmlns:m="http://schemas.openxmlformats.org/officeDocument/2006/math">
                    <m:r>
                      <a:rPr lang="de-DE" i="1" kern="0" dirty="0" smtClean="0">
                        <a:latin typeface="Cambria Math" panose="02040503050406030204" pitchFamily="18" charset="0"/>
                      </a:rPr>
                      <m:t>𝑓</m:t>
                    </m:r>
                  </m:oMath>
                </a14:m>
                <a:r>
                  <a:rPr lang="de-DE" kern="0" dirty="0"/>
                  <a:t> </a:t>
                </a:r>
                <a:r>
                  <a:rPr lang="de-DE" kern="0" dirty="0" err="1"/>
                  <a:t>won‘t</a:t>
                </a:r>
                <a:r>
                  <a:rPr lang="de-DE" kern="0" dirty="0"/>
                  <a:t> </a:t>
                </a:r>
                <a:r>
                  <a:rPr lang="de-DE" kern="0" dirty="0" err="1"/>
                  <a:t>profit</a:t>
                </a:r>
                <a:r>
                  <a:rPr lang="de-DE" kern="0" dirty="0"/>
                  <a:t> </a:t>
                </a:r>
                <a:r>
                  <a:rPr lang="de-DE" kern="0" dirty="0" err="1"/>
                  <a:t>from</a:t>
                </a:r>
                <a:r>
                  <a:rPr lang="de-DE" kern="0" dirty="0"/>
                  <a:t> </a:t>
                </a:r>
                <a:r>
                  <a:rPr lang="de-DE" kern="0" dirty="0" err="1"/>
                  <a:t>common</a:t>
                </a:r>
                <a:r>
                  <a:rPr lang="de-DE" kern="0" dirty="0"/>
                  <a:t> </a:t>
                </a:r>
                <a:r>
                  <a:rPr lang="de-DE" kern="0" dirty="0" err="1"/>
                  <a:t>parts</a:t>
                </a:r>
                <a:r>
                  <a:rPr lang="de-DE" kern="0" dirty="0"/>
                  <a:t> </a:t>
                </a:r>
                <a:r>
                  <a:rPr lang="de-DE" kern="0" dirty="0" err="1"/>
                  <a:t>of</a:t>
                </a:r>
                <a:r>
                  <a:rPr lang="de-DE" kern="0" dirty="0"/>
                  <a:t> </a:t>
                </a:r>
                <a14:m>
                  <m:oMath xmlns:m="http://schemas.openxmlformats.org/officeDocument/2006/math">
                    <m:r>
                      <a:rPr lang="de-DE" i="1" kern="0" dirty="0" smtClean="0">
                        <a:latin typeface="Cambria Math" panose="02040503050406030204" pitchFamily="18" charset="0"/>
                      </a:rPr>
                      <m:t>𝑓</m:t>
                    </m:r>
                    <m:r>
                      <a:rPr lang="de-DE" i="1" kern="0" dirty="0" smtClean="0">
                        <a:latin typeface="Cambria Math" panose="02040503050406030204" pitchFamily="18" charset="0"/>
                      </a:rPr>
                      <m:t> </m:t>
                    </m:r>
                  </m:oMath>
                </a14:m>
                <a:r>
                  <a:rPr lang="de-DE" kern="0" dirty="0" err="1"/>
                  <a:t>and</a:t>
                </a:r>
                <a:r>
                  <a:rPr lang="de-DE" kern="0" dirty="0"/>
                  <a:t> </a:t>
                </a:r>
                <a14:m>
                  <m:oMath xmlns:m="http://schemas.openxmlformats.org/officeDocument/2006/math">
                    <m:f>
                      <m:fPr>
                        <m:ctrlPr>
                          <a:rPr lang="de-DE" i="1" kern="0" dirty="0" smtClean="0">
                            <a:latin typeface="Cambria Math" panose="02040503050406030204" pitchFamily="18" charset="0"/>
                          </a:rPr>
                        </m:ctrlPr>
                      </m:fPr>
                      <m:num>
                        <m:r>
                          <a:rPr lang="de-DE" i="1" kern="0" dirty="0" smtClean="0">
                            <a:latin typeface="Cambria Math" panose="02040503050406030204" pitchFamily="18" charset="0"/>
                          </a:rPr>
                          <m:t>𝑑</m:t>
                        </m:r>
                        <m:r>
                          <a:rPr lang="de-DE" b="0" i="1" kern="0" dirty="0" smtClean="0">
                            <a:latin typeface="Cambria Math" panose="02040503050406030204" pitchFamily="18" charset="0"/>
                          </a:rPr>
                          <m:t>𝑓</m:t>
                        </m:r>
                        <m:r>
                          <a:rPr lang="de-DE" b="0" i="1" kern="0" dirty="0" smtClean="0">
                            <a:latin typeface="Cambria Math" panose="02040503050406030204" pitchFamily="18" charset="0"/>
                          </a:rPr>
                          <m:t>(</m:t>
                        </m:r>
                        <m:r>
                          <a:rPr lang="de-DE" b="0" i="1" kern="0" dirty="0" smtClean="0">
                            <a:latin typeface="Cambria Math" panose="02040503050406030204" pitchFamily="18" charset="0"/>
                          </a:rPr>
                          <m:t>𝑥</m:t>
                        </m:r>
                        <m:r>
                          <a:rPr lang="de-DE" b="0" i="1" kern="0" dirty="0" smtClean="0">
                            <a:latin typeface="Cambria Math" panose="02040503050406030204" pitchFamily="18" charset="0"/>
                          </a:rPr>
                          <m:t>)</m:t>
                        </m:r>
                      </m:num>
                      <m:den>
                        <m:r>
                          <a:rPr lang="de-DE" i="1" kern="0" dirty="0" smtClean="0">
                            <a:latin typeface="Cambria Math" panose="02040503050406030204" pitchFamily="18" charset="0"/>
                          </a:rPr>
                          <m:t>𝑑𝑥</m:t>
                        </m:r>
                      </m:den>
                    </m:f>
                  </m:oMath>
                </a14:m>
                <a:endParaRPr lang="de-DE" kern="0" dirty="0"/>
              </a:p>
              <a:p>
                <a:pPr marL="0" indent="0">
                  <a:buNone/>
                </a:pPr>
                <a:r>
                  <a:rPr lang="de-DE" kern="0" dirty="0"/>
                  <a:t>	</a:t>
                </a:r>
              </a:p>
            </p:txBody>
          </p:sp>
        </mc:Choice>
        <mc:Fallback xmlns="">
          <p:sp>
            <p:nvSpPr>
              <p:cNvPr id="5" name="Inhaltsplatzhalter 2">
                <a:extLst>
                  <a:ext uri="{FF2B5EF4-FFF2-40B4-BE49-F238E27FC236}">
                    <a16:creationId xmlns:a16="http://schemas.microsoft.com/office/drawing/2014/main" id="{0E601D1A-10E4-C741-8773-4254019454AD}"/>
                  </a:ext>
                </a:extLst>
              </p:cNvPr>
              <p:cNvSpPr txBox="1">
                <a:spLocks noRot="1" noChangeAspect="1" noMove="1" noResize="1" noEditPoints="1" noAdjustHandles="1" noChangeArrowheads="1" noChangeShapeType="1" noTextEdit="1"/>
              </p:cNvSpPr>
              <p:nvPr/>
            </p:nvSpPr>
            <p:spPr bwMode="auto">
              <a:xfrm>
                <a:off x="457200" y="3385046"/>
                <a:ext cx="8229600" cy="3472954"/>
              </a:xfrm>
              <a:prstGeom prst="rect">
                <a:avLst/>
              </a:prstGeom>
              <a:blipFill>
                <a:blip r:embed="rId3"/>
                <a:stretch>
                  <a:fillRect/>
                </a:stretch>
              </a:blipFill>
              <a:ln>
                <a:noFill/>
              </a:ln>
              <a:effectLst/>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p:sp>
        <p:nvSpPr>
          <p:cNvPr id="7" name="Textfeld 6">
            <a:extLst>
              <a:ext uri="{FF2B5EF4-FFF2-40B4-BE49-F238E27FC236}">
                <a16:creationId xmlns:a16="http://schemas.microsoft.com/office/drawing/2014/main" id="{6C7B9EFD-7A72-E348-8759-023C7B946EAE}"/>
              </a:ext>
            </a:extLst>
          </p:cNvPr>
          <p:cNvSpPr txBox="1"/>
          <p:nvPr/>
        </p:nvSpPr>
        <p:spPr>
          <a:xfrm>
            <a:off x="8244928" y="394256"/>
            <a:ext cx="628698" cy="369332"/>
          </a:xfrm>
          <a:prstGeom prst="rect">
            <a:avLst/>
          </a:prstGeom>
          <a:noFill/>
        </p:spPr>
        <p:txBody>
          <a:bodyPr wrap="none" rtlCol="0">
            <a:spAutoFit/>
          </a:bodyPr>
          <a:lstStyle/>
          <a:p>
            <a:r>
              <a:rPr lang="de-DE" dirty="0">
                <a:solidFill>
                  <a:schemeClr val="bg1"/>
                </a:solidFill>
                <a:highlight>
                  <a:srgbClr val="FF00FF"/>
                </a:highlight>
              </a:rPr>
              <a:t>V5/6</a:t>
            </a:r>
          </a:p>
        </p:txBody>
      </p:sp>
    </p:spTree>
    <p:extLst>
      <p:ext uri="{BB962C8B-B14F-4D97-AF65-F5344CB8AC3E}">
        <p14:creationId xmlns:p14="http://schemas.microsoft.com/office/powerpoint/2010/main" val="6875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5D6E7-8D87-F947-9E78-F381C412E18A}"/>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3C216FC4-689C-0744-A70D-4BE519747695}"/>
              </a:ext>
            </a:extLst>
          </p:cNvPr>
          <p:cNvPicPr>
            <a:picLocks noGrp="1" noChangeAspect="1"/>
          </p:cNvPicPr>
          <p:nvPr>
            <p:ph idx="1"/>
          </p:nvPr>
        </p:nvPicPr>
        <p:blipFill>
          <a:blip r:embed="rId2"/>
          <a:stretch>
            <a:fillRect/>
          </a:stretch>
        </p:blipFill>
        <p:spPr>
          <a:xfrm>
            <a:off x="1403648" y="1144054"/>
            <a:ext cx="6007709" cy="5256746"/>
          </a:xfrm>
        </p:spPr>
      </p:pic>
      <p:sp>
        <p:nvSpPr>
          <p:cNvPr id="4" name="Foliennummernplatzhalter 3">
            <a:extLst>
              <a:ext uri="{FF2B5EF4-FFF2-40B4-BE49-F238E27FC236}">
                <a16:creationId xmlns:a16="http://schemas.microsoft.com/office/drawing/2014/main" id="{AB39BFF7-2B4A-EB47-9F2A-A80F339DAFE7}"/>
              </a:ext>
            </a:extLst>
          </p:cNvPr>
          <p:cNvSpPr>
            <a:spLocks noGrp="1"/>
          </p:cNvSpPr>
          <p:nvPr>
            <p:ph type="sldNum" sz="quarter" idx="12"/>
          </p:nvPr>
        </p:nvSpPr>
        <p:spPr/>
        <p:txBody>
          <a:bodyPr/>
          <a:lstStyle/>
          <a:p>
            <a:pPr>
              <a:defRPr/>
            </a:pPr>
            <a:fld id="{FD764AD2-5FB6-FB45-933B-235C7588DE60}" type="slidenum">
              <a:rPr lang="de-DE" smtClean="0"/>
              <a:pPr>
                <a:defRPr/>
              </a:pPr>
              <a:t>36</a:t>
            </a:fld>
            <a:endParaRPr lang="de-DE"/>
          </a:p>
        </p:txBody>
      </p:sp>
      <p:sp>
        <p:nvSpPr>
          <p:cNvPr id="5" name="Textfeld 4">
            <a:extLst>
              <a:ext uri="{FF2B5EF4-FFF2-40B4-BE49-F238E27FC236}">
                <a16:creationId xmlns:a16="http://schemas.microsoft.com/office/drawing/2014/main" id="{72ED2C46-1967-2A4C-A7C3-2CDB0769F4B8}"/>
              </a:ext>
            </a:extLst>
          </p:cNvPr>
          <p:cNvSpPr txBox="1"/>
          <p:nvPr/>
        </p:nvSpPr>
        <p:spPr>
          <a:xfrm>
            <a:off x="8244928" y="394256"/>
            <a:ext cx="628698" cy="369332"/>
          </a:xfrm>
          <a:prstGeom prst="rect">
            <a:avLst/>
          </a:prstGeom>
          <a:noFill/>
        </p:spPr>
        <p:txBody>
          <a:bodyPr wrap="none" rtlCol="0">
            <a:spAutoFit/>
          </a:bodyPr>
          <a:lstStyle/>
          <a:p>
            <a:r>
              <a:rPr lang="de-DE" dirty="0">
                <a:solidFill>
                  <a:schemeClr val="bg1"/>
                </a:solidFill>
                <a:highlight>
                  <a:srgbClr val="FF00FF"/>
                </a:highlight>
              </a:rPr>
              <a:t>V5/6</a:t>
            </a:r>
          </a:p>
        </p:txBody>
      </p:sp>
    </p:spTree>
    <p:extLst>
      <p:ext uri="{BB962C8B-B14F-4D97-AF65-F5344CB8AC3E}">
        <p14:creationId xmlns:p14="http://schemas.microsoft.com/office/powerpoint/2010/main" val="6676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PROBABILITIES</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37</a:t>
            </a:fld>
            <a:endParaRPr lang="de-DE"/>
          </a:p>
        </p:txBody>
      </p:sp>
    </p:spTree>
    <p:extLst>
      <p:ext uri="{BB962C8B-B14F-4D97-AF65-F5344CB8AC3E}">
        <p14:creationId xmlns:p14="http://schemas.microsoft.com/office/powerpoint/2010/main" val="3552995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7F32CE9-B7BE-FA45-9524-89AC60C95CA1}"/>
              </a:ext>
            </a:extLst>
          </p:cNvPr>
          <p:cNvSpPr>
            <a:spLocks noGrp="1"/>
          </p:cNvSpPr>
          <p:nvPr>
            <p:ph type="sldNum" sz="quarter" idx="12"/>
          </p:nvPr>
        </p:nvSpPr>
        <p:spPr/>
        <p:txBody>
          <a:bodyPr/>
          <a:lstStyle/>
          <a:p>
            <a:pPr>
              <a:defRPr/>
            </a:pPr>
            <a:fld id="{4D5151C9-7839-C041-ABB8-39E89BE5946D}" type="slidenum">
              <a:rPr lang="de-DE" smtClean="0"/>
              <a:pPr>
                <a:defRPr/>
              </a:pPr>
              <a:t>38</a:t>
            </a:fld>
            <a:endParaRPr lang="de-DE"/>
          </a:p>
        </p:txBody>
      </p:sp>
      <p:pic>
        <p:nvPicPr>
          <p:cNvPr id="6" name="Grafik 5">
            <a:extLst>
              <a:ext uri="{FF2B5EF4-FFF2-40B4-BE49-F238E27FC236}">
                <a16:creationId xmlns:a16="http://schemas.microsoft.com/office/drawing/2014/main" id="{4DE445AF-5AD5-9043-B1B0-166B6DFC558B}"/>
              </a:ext>
            </a:extLst>
          </p:cNvPr>
          <p:cNvPicPr>
            <a:picLocks noChangeAspect="1"/>
          </p:cNvPicPr>
          <p:nvPr/>
        </p:nvPicPr>
        <p:blipFill>
          <a:blip r:embed="rId2"/>
          <a:stretch>
            <a:fillRect/>
          </a:stretch>
        </p:blipFill>
        <p:spPr>
          <a:xfrm>
            <a:off x="1778259" y="1634284"/>
            <a:ext cx="4608512" cy="3262535"/>
          </a:xfrm>
          <a:prstGeom prst="rect">
            <a:avLst/>
          </a:prstGeom>
        </p:spPr>
      </p:pic>
      <p:sp>
        <p:nvSpPr>
          <p:cNvPr id="8" name="Abgerundetes Rechteck 7">
            <a:extLst>
              <a:ext uri="{FF2B5EF4-FFF2-40B4-BE49-F238E27FC236}">
                <a16:creationId xmlns:a16="http://schemas.microsoft.com/office/drawing/2014/main" id="{581FDE6E-A332-244E-A044-BA91898C035E}"/>
              </a:ext>
            </a:extLst>
          </p:cNvPr>
          <p:cNvSpPr/>
          <p:nvPr/>
        </p:nvSpPr>
        <p:spPr>
          <a:xfrm rot="1878111">
            <a:off x="2355852" y="3654863"/>
            <a:ext cx="1357403" cy="369332"/>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F86ACA39-634A-1D46-9BAB-52D6FCE22FAC}"/>
              </a:ext>
            </a:extLst>
          </p:cNvPr>
          <p:cNvSpPr txBox="1"/>
          <p:nvPr/>
        </p:nvSpPr>
        <p:spPr>
          <a:xfrm>
            <a:off x="1778259" y="1525541"/>
            <a:ext cx="223779" cy="646331"/>
          </a:xfrm>
          <a:prstGeom prst="rect">
            <a:avLst/>
          </a:prstGeom>
          <a:noFill/>
        </p:spPr>
        <p:txBody>
          <a:bodyPr wrap="square" rtlCol="0">
            <a:spAutoFit/>
          </a:bodyPr>
          <a:lstStyle/>
          <a:p>
            <a:r>
              <a:rPr lang="de-DE" sz="3600" dirty="0"/>
              <a:t>„ </a:t>
            </a:r>
          </a:p>
        </p:txBody>
      </p:sp>
      <p:sp>
        <p:nvSpPr>
          <p:cNvPr id="12" name="Textfeld 11">
            <a:extLst>
              <a:ext uri="{FF2B5EF4-FFF2-40B4-BE49-F238E27FC236}">
                <a16:creationId xmlns:a16="http://schemas.microsoft.com/office/drawing/2014/main" id="{37EF3F3D-3F59-EE43-B881-9165E821EE60}"/>
              </a:ext>
            </a:extLst>
          </p:cNvPr>
          <p:cNvSpPr txBox="1"/>
          <p:nvPr/>
        </p:nvSpPr>
        <p:spPr>
          <a:xfrm>
            <a:off x="5683880" y="4034905"/>
            <a:ext cx="867545" cy="646331"/>
          </a:xfrm>
          <a:prstGeom prst="rect">
            <a:avLst/>
          </a:prstGeom>
          <a:noFill/>
        </p:spPr>
        <p:txBody>
          <a:bodyPr wrap="none" rtlCol="0">
            <a:spAutoFit/>
          </a:bodyPr>
          <a:lstStyle/>
          <a:p>
            <a:r>
              <a:rPr lang="de-DE" sz="3600" dirty="0" err="1">
                <a:solidFill>
                  <a:schemeClr val="bg1"/>
                </a:solidFill>
              </a:rPr>
              <a:t>ph</a:t>
            </a:r>
            <a:r>
              <a:rPr lang="de-DE" sz="3600" dirty="0"/>
              <a:t>“</a:t>
            </a:r>
          </a:p>
        </p:txBody>
      </p:sp>
      <p:sp>
        <p:nvSpPr>
          <p:cNvPr id="2" name="Textfeld 1">
            <a:extLst>
              <a:ext uri="{FF2B5EF4-FFF2-40B4-BE49-F238E27FC236}">
                <a16:creationId xmlns:a16="http://schemas.microsoft.com/office/drawing/2014/main" id="{1898093C-4D7F-1345-875E-D9A39EA0619B}"/>
              </a:ext>
            </a:extLst>
          </p:cNvPr>
          <p:cNvSpPr txBox="1"/>
          <p:nvPr/>
        </p:nvSpPr>
        <p:spPr>
          <a:xfrm>
            <a:off x="619120" y="5802826"/>
            <a:ext cx="1739579" cy="246221"/>
          </a:xfrm>
          <a:prstGeom prst="rect">
            <a:avLst/>
          </a:prstGeom>
          <a:noFill/>
        </p:spPr>
        <p:txBody>
          <a:bodyPr wrap="none" rtlCol="0">
            <a:spAutoFit/>
          </a:bodyPr>
          <a:lstStyle/>
          <a:p>
            <a:r>
              <a:rPr lang="de-DE" sz="1000" dirty="0"/>
              <a:t>1) Yes, a </a:t>
            </a:r>
            <a:r>
              <a:rPr lang="de-DE" sz="1000" dirty="0" err="1"/>
              <a:t>slide</a:t>
            </a:r>
            <a:r>
              <a:rPr lang="de-DE" sz="1000" dirty="0"/>
              <a:t>, </a:t>
            </a:r>
            <a:r>
              <a:rPr lang="de-DE" sz="1000" dirty="0" err="1"/>
              <a:t>quoting</a:t>
            </a:r>
            <a:r>
              <a:rPr lang="de-DE" sz="1000" dirty="0"/>
              <a:t> a </a:t>
            </a:r>
            <a:r>
              <a:rPr lang="de-DE" sz="1000" dirty="0" err="1"/>
              <a:t>slide</a:t>
            </a:r>
            <a:endParaRPr lang="de-DE" sz="1000" dirty="0"/>
          </a:p>
        </p:txBody>
      </p:sp>
      <p:sp>
        <p:nvSpPr>
          <p:cNvPr id="3" name="Textfeld 2">
            <a:extLst>
              <a:ext uri="{FF2B5EF4-FFF2-40B4-BE49-F238E27FC236}">
                <a16:creationId xmlns:a16="http://schemas.microsoft.com/office/drawing/2014/main" id="{D277BC2F-F456-2443-AC37-D2DCDCBBB408}"/>
              </a:ext>
            </a:extLst>
          </p:cNvPr>
          <p:cNvSpPr txBox="1"/>
          <p:nvPr/>
        </p:nvSpPr>
        <p:spPr>
          <a:xfrm>
            <a:off x="6386771" y="4132471"/>
            <a:ext cx="369012" cy="369332"/>
          </a:xfrm>
          <a:prstGeom prst="rect">
            <a:avLst/>
          </a:prstGeom>
          <a:noFill/>
        </p:spPr>
        <p:txBody>
          <a:bodyPr wrap="none" rtlCol="0">
            <a:spAutoFit/>
          </a:bodyPr>
          <a:lstStyle/>
          <a:p>
            <a:r>
              <a:rPr lang="de-DE" dirty="0"/>
              <a:t>1)</a:t>
            </a:r>
          </a:p>
        </p:txBody>
      </p:sp>
      <p:cxnSp>
        <p:nvCxnSpPr>
          <p:cNvPr id="13" name="Gerade Verbindung 12">
            <a:extLst>
              <a:ext uri="{FF2B5EF4-FFF2-40B4-BE49-F238E27FC236}">
                <a16:creationId xmlns:a16="http://schemas.microsoft.com/office/drawing/2014/main" id="{50D62A00-B96C-A447-9C34-639E2E67199C}"/>
              </a:ext>
            </a:extLst>
          </p:cNvPr>
          <p:cNvCxnSpPr/>
          <p:nvPr/>
        </p:nvCxnSpPr>
        <p:spPr>
          <a:xfrm>
            <a:off x="566665" y="5766355"/>
            <a:ext cx="8064896" cy="0"/>
          </a:xfrm>
          <a:prstGeom prst="line">
            <a:avLst/>
          </a:prstGeom>
          <a:ln w="12700"/>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06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EA341C-6386-544E-9377-9725CC433B89}"/>
              </a:ext>
            </a:extLst>
          </p:cNvPr>
          <p:cNvSpPr>
            <a:spLocks noGrp="1"/>
          </p:cNvSpPr>
          <p:nvPr>
            <p:ph type="title"/>
          </p:nvPr>
        </p:nvSpPr>
        <p:spPr/>
        <p:txBody>
          <a:bodyPr/>
          <a:lstStyle/>
          <a:p>
            <a:r>
              <a:rPr lang="de-DE" sz="2800" dirty="0"/>
              <a:t>Problems </a:t>
            </a:r>
            <a:r>
              <a:rPr lang="de-DE" sz="2800" dirty="0" err="1"/>
              <a:t>with</a:t>
            </a:r>
            <a:r>
              <a:rPr lang="de-DE" sz="2800" dirty="0"/>
              <a:t> </a:t>
            </a:r>
            <a:r>
              <a:rPr lang="de-DE" sz="2800" dirty="0" err="1"/>
              <a:t>deep</a:t>
            </a:r>
            <a:r>
              <a:rPr lang="de-DE" sz="2800" dirty="0"/>
              <a:t> (</a:t>
            </a:r>
            <a:r>
              <a:rPr lang="de-DE" sz="2800" dirty="0" err="1"/>
              <a:t>neural</a:t>
            </a:r>
            <a:r>
              <a:rPr lang="de-DE" sz="2800" dirty="0"/>
              <a:t>) </a:t>
            </a:r>
            <a:r>
              <a:rPr lang="de-DE" sz="2800" dirty="0" err="1"/>
              <a:t>networks</a:t>
            </a:r>
            <a:r>
              <a:rPr lang="de-DE" sz="2800" dirty="0"/>
              <a:t> (</a:t>
            </a:r>
            <a:r>
              <a:rPr lang="de-DE" sz="2800" dirty="0" err="1"/>
              <a:t>Ghahramani</a:t>
            </a:r>
            <a:r>
              <a:rPr lang="de-DE" sz="2800" dirty="0"/>
              <a:t>)</a:t>
            </a:r>
          </a:p>
        </p:txBody>
      </p:sp>
      <p:sp>
        <p:nvSpPr>
          <p:cNvPr id="6" name="Inhaltsplatzhalter 5">
            <a:extLst>
              <a:ext uri="{FF2B5EF4-FFF2-40B4-BE49-F238E27FC236}">
                <a16:creationId xmlns:a16="http://schemas.microsoft.com/office/drawing/2014/main" id="{532B553C-F93B-4243-885D-C84FEFA65D29}"/>
              </a:ext>
            </a:extLst>
          </p:cNvPr>
          <p:cNvSpPr>
            <a:spLocks noGrp="1"/>
          </p:cNvSpPr>
          <p:nvPr>
            <p:ph idx="1"/>
          </p:nvPr>
        </p:nvSpPr>
        <p:spPr/>
        <p:txBody>
          <a:bodyPr/>
          <a:lstStyle/>
          <a:p>
            <a:r>
              <a:rPr lang="de-DE" dirty="0" err="1"/>
              <a:t>Very</a:t>
            </a:r>
            <a:r>
              <a:rPr lang="de-DE" dirty="0"/>
              <a:t> </a:t>
            </a:r>
            <a:r>
              <a:rPr lang="de-DE" dirty="0" err="1"/>
              <a:t>data</a:t>
            </a:r>
            <a:r>
              <a:rPr lang="de-DE" dirty="0"/>
              <a:t> </a:t>
            </a:r>
            <a:r>
              <a:rPr lang="de-DE" dirty="0" err="1"/>
              <a:t>hungry</a:t>
            </a:r>
            <a:r>
              <a:rPr lang="de-DE" dirty="0"/>
              <a:t> (e.g. </a:t>
            </a:r>
            <a:r>
              <a:rPr lang="de-DE" dirty="0" err="1"/>
              <a:t>often</a:t>
            </a:r>
            <a:r>
              <a:rPr lang="de-DE" dirty="0"/>
              <a:t> </a:t>
            </a:r>
            <a:r>
              <a:rPr lang="de-DE" dirty="0" err="1"/>
              <a:t>millions</a:t>
            </a:r>
            <a:r>
              <a:rPr lang="de-DE" dirty="0"/>
              <a:t> </a:t>
            </a:r>
            <a:r>
              <a:rPr lang="de-DE" dirty="0" err="1"/>
              <a:t>of</a:t>
            </a:r>
            <a:r>
              <a:rPr lang="de-DE" dirty="0"/>
              <a:t> </a:t>
            </a:r>
            <a:r>
              <a:rPr lang="de-DE" dirty="0" err="1"/>
              <a:t>examples</a:t>
            </a:r>
            <a:r>
              <a:rPr lang="de-DE" dirty="0"/>
              <a:t>) </a:t>
            </a:r>
          </a:p>
          <a:p>
            <a:r>
              <a:rPr lang="de-DE" dirty="0" err="1"/>
              <a:t>Very</a:t>
            </a:r>
            <a:r>
              <a:rPr lang="de-DE" dirty="0"/>
              <a:t> </a:t>
            </a:r>
            <a:r>
              <a:rPr lang="de-DE" dirty="0" err="1"/>
              <a:t>compute</a:t>
            </a:r>
            <a:r>
              <a:rPr lang="de-DE" dirty="0"/>
              <a:t>-intensive </a:t>
            </a:r>
            <a:r>
              <a:rPr lang="de-DE" dirty="0" err="1"/>
              <a:t>to</a:t>
            </a:r>
            <a:r>
              <a:rPr lang="de-DE" dirty="0"/>
              <a:t> </a:t>
            </a:r>
            <a:r>
              <a:rPr lang="de-DE" dirty="0" err="1"/>
              <a:t>train</a:t>
            </a:r>
            <a:r>
              <a:rPr lang="de-DE" dirty="0"/>
              <a:t> </a:t>
            </a:r>
            <a:r>
              <a:rPr lang="de-DE" dirty="0" err="1"/>
              <a:t>and</a:t>
            </a:r>
            <a:r>
              <a:rPr lang="de-DE" dirty="0"/>
              <a:t> </a:t>
            </a:r>
            <a:r>
              <a:rPr lang="de-DE" dirty="0" err="1"/>
              <a:t>deploy</a:t>
            </a:r>
            <a:r>
              <a:rPr lang="de-DE" dirty="0"/>
              <a:t> (</a:t>
            </a:r>
            <a:r>
              <a:rPr lang="de-DE" dirty="0" err="1"/>
              <a:t>cloud</a:t>
            </a:r>
            <a:r>
              <a:rPr lang="de-DE" dirty="0"/>
              <a:t> GPU </a:t>
            </a:r>
            <a:r>
              <a:rPr lang="de-DE" dirty="0" err="1"/>
              <a:t>resources</a:t>
            </a:r>
            <a:r>
              <a:rPr lang="de-DE" dirty="0"/>
              <a:t>) </a:t>
            </a:r>
          </a:p>
          <a:p>
            <a:r>
              <a:rPr lang="de-DE" dirty="0"/>
              <a:t>Poor at </a:t>
            </a:r>
            <a:r>
              <a:rPr lang="de-DE" dirty="0" err="1"/>
              <a:t>representing</a:t>
            </a:r>
            <a:r>
              <a:rPr lang="de-DE" dirty="0"/>
              <a:t> </a:t>
            </a:r>
            <a:r>
              <a:rPr lang="de-DE" dirty="0" err="1"/>
              <a:t>uncertainty</a:t>
            </a:r>
            <a:r>
              <a:rPr lang="de-DE" dirty="0"/>
              <a:t> </a:t>
            </a:r>
          </a:p>
          <a:p>
            <a:r>
              <a:rPr lang="de-DE" dirty="0" err="1"/>
              <a:t>Easily</a:t>
            </a:r>
            <a:r>
              <a:rPr lang="de-DE" dirty="0"/>
              <a:t> </a:t>
            </a:r>
            <a:r>
              <a:rPr lang="de-DE" dirty="0" err="1"/>
              <a:t>fooled</a:t>
            </a:r>
            <a:r>
              <a:rPr lang="de-DE" dirty="0"/>
              <a:t> </a:t>
            </a:r>
            <a:r>
              <a:rPr lang="de-DE" dirty="0" err="1"/>
              <a:t>by</a:t>
            </a:r>
            <a:r>
              <a:rPr lang="de-DE" dirty="0"/>
              <a:t> </a:t>
            </a:r>
            <a:r>
              <a:rPr lang="de-DE" dirty="0" err="1"/>
              <a:t>adversarial</a:t>
            </a:r>
            <a:r>
              <a:rPr lang="de-DE" dirty="0"/>
              <a:t> </a:t>
            </a:r>
            <a:r>
              <a:rPr lang="de-DE" dirty="0" err="1"/>
              <a:t>examples</a:t>
            </a:r>
            <a:r>
              <a:rPr lang="de-DE" dirty="0"/>
              <a:t> </a:t>
            </a:r>
          </a:p>
          <a:p>
            <a:r>
              <a:rPr lang="de-DE" dirty="0" err="1"/>
              <a:t>Finicky</a:t>
            </a:r>
            <a:r>
              <a:rPr lang="de-DE" dirty="0"/>
              <a:t> </a:t>
            </a:r>
            <a:r>
              <a:rPr lang="de-DE" dirty="0" err="1"/>
              <a:t>to</a:t>
            </a:r>
            <a:r>
              <a:rPr lang="de-DE" dirty="0"/>
              <a:t> </a:t>
            </a:r>
            <a:r>
              <a:rPr lang="de-DE" dirty="0" err="1"/>
              <a:t>optimise</a:t>
            </a:r>
            <a:r>
              <a:rPr lang="de-DE" dirty="0"/>
              <a:t>: non-</a:t>
            </a:r>
            <a:r>
              <a:rPr lang="de-DE" dirty="0" err="1"/>
              <a:t>convex</a:t>
            </a:r>
            <a:r>
              <a:rPr lang="de-DE" dirty="0"/>
              <a:t> + </a:t>
            </a:r>
            <a:r>
              <a:rPr lang="de-DE" dirty="0" err="1"/>
              <a:t>choice</a:t>
            </a:r>
            <a:r>
              <a:rPr lang="de-DE" dirty="0"/>
              <a:t> </a:t>
            </a:r>
            <a:r>
              <a:rPr lang="de-DE" dirty="0" err="1"/>
              <a:t>of</a:t>
            </a:r>
            <a:r>
              <a:rPr lang="de-DE" dirty="0"/>
              <a:t> </a:t>
            </a:r>
            <a:r>
              <a:rPr lang="de-DE" dirty="0" err="1"/>
              <a:t>architecture</a:t>
            </a:r>
            <a:r>
              <a:rPr lang="de-DE" dirty="0"/>
              <a:t>, </a:t>
            </a:r>
            <a:r>
              <a:rPr lang="de-DE" dirty="0" err="1"/>
              <a:t>learning</a:t>
            </a:r>
            <a:r>
              <a:rPr lang="de-DE" dirty="0"/>
              <a:t> </a:t>
            </a:r>
            <a:r>
              <a:rPr lang="de-DE" dirty="0" err="1"/>
              <a:t>procedure</a:t>
            </a:r>
            <a:r>
              <a:rPr lang="de-DE" dirty="0"/>
              <a:t>, </a:t>
            </a:r>
            <a:r>
              <a:rPr lang="de-DE" dirty="0" err="1"/>
              <a:t>initialisation</a:t>
            </a:r>
            <a:r>
              <a:rPr lang="de-DE" dirty="0"/>
              <a:t>, </a:t>
            </a:r>
            <a:r>
              <a:rPr lang="de-DE" dirty="0" err="1"/>
              <a:t>etc</a:t>
            </a:r>
            <a:r>
              <a:rPr lang="de-DE" dirty="0"/>
              <a:t>, </a:t>
            </a:r>
            <a:r>
              <a:rPr lang="de-DE" dirty="0" err="1"/>
              <a:t>require</a:t>
            </a:r>
            <a:r>
              <a:rPr lang="de-DE" dirty="0"/>
              <a:t> expert </a:t>
            </a:r>
            <a:r>
              <a:rPr lang="de-DE" dirty="0" err="1"/>
              <a:t>knowledge</a:t>
            </a:r>
            <a:r>
              <a:rPr lang="de-DE" dirty="0"/>
              <a:t> </a:t>
            </a:r>
            <a:r>
              <a:rPr lang="de-DE" dirty="0" err="1"/>
              <a:t>and</a:t>
            </a:r>
            <a:r>
              <a:rPr lang="de-DE" dirty="0"/>
              <a:t> </a:t>
            </a:r>
            <a:r>
              <a:rPr lang="de-DE" dirty="0" err="1"/>
              <a:t>experimentation</a:t>
            </a:r>
            <a:r>
              <a:rPr lang="de-DE" dirty="0"/>
              <a:t> </a:t>
            </a:r>
          </a:p>
          <a:p>
            <a:r>
              <a:rPr lang="de-DE" dirty="0" err="1"/>
              <a:t>Uninterpretable</a:t>
            </a:r>
            <a:r>
              <a:rPr lang="de-DE" dirty="0"/>
              <a:t> </a:t>
            </a:r>
            <a:r>
              <a:rPr lang="de-DE" dirty="0" err="1"/>
              <a:t>black</a:t>
            </a:r>
            <a:r>
              <a:rPr lang="de-DE" dirty="0"/>
              <a:t>-boxes, </a:t>
            </a:r>
            <a:r>
              <a:rPr lang="de-DE" dirty="0" err="1"/>
              <a:t>lacking</a:t>
            </a:r>
            <a:r>
              <a:rPr lang="de-DE" dirty="0"/>
              <a:t> in </a:t>
            </a:r>
            <a:r>
              <a:rPr lang="de-DE" dirty="0" err="1"/>
              <a:t>trasparency</a:t>
            </a:r>
            <a:r>
              <a:rPr lang="de-DE" dirty="0"/>
              <a:t>, </a:t>
            </a:r>
            <a:r>
              <a:rPr lang="de-DE" dirty="0" err="1"/>
              <a:t>difficult</a:t>
            </a:r>
            <a:r>
              <a:rPr lang="de-DE" dirty="0"/>
              <a:t> </a:t>
            </a:r>
            <a:r>
              <a:rPr lang="de-DE" dirty="0" err="1"/>
              <a:t>to</a:t>
            </a:r>
            <a:r>
              <a:rPr lang="de-DE" dirty="0"/>
              <a:t> </a:t>
            </a:r>
            <a:r>
              <a:rPr lang="de-DE" dirty="0" err="1"/>
              <a:t>trust</a:t>
            </a:r>
            <a:r>
              <a:rPr lang="de-DE" dirty="0"/>
              <a:t> </a:t>
            </a:r>
          </a:p>
          <a:p>
            <a:endParaRPr lang="de-DE" dirty="0"/>
          </a:p>
        </p:txBody>
      </p:sp>
      <p:sp>
        <p:nvSpPr>
          <p:cNvPr id="4" name="Foliennummernplatzhalter 3">
            <a:extLst>
              <a:ext uri="{FF2B5EF4-FFF2-40B4-BE49-F238E27FC236}">
                <a16:creationId xmlns:a16="http://schemas.microsoft.com/office/drawing/2014/main" id="{4542E249-5227-C84A-BDCF-D12A12105EB3}"/>
              </a:ext>
            </a:extLst>
          </p:cNvPr>
          <p:cNvSpPr>
            <a:spLocks noGrp="1"/>
          </p:cNvSpPr>
          <p:nvPr>
            <p:ph type="sldNum" sz="quarter" idx="12"/>
          </p:nvPr>
        </p:nvSpPr>
        <p:spPr/>
        <p:txBody>
          <a:bodyPr/>
          <a:lstStyle/>
          <a:p>
            <a:pPr>
              <a:defRPr/>
            </a:pPr>
            <a:fld id="{4D5151C9-7839-C041-ABB8-39E89BE5946D}" type="slidenum">
              <a:rPr lang="de-DE" smtClean="0"/>
              <a:pPr>
                <a:defRPr/>
              </a:pPr>
              <a:t>39</a:t>
            </a:fld>
            <a:endParaRPr lang="de-DE"/>
          </a:p>
        </p:txBody>
      </p:sp>
    </p:spTree>
    <p:extLst>
      <p:ext uri="{BB962C8B-B14F-4D97-AF65-F5344CB8AC3E}">
        <p14:creationId xmlns:p14="http://schemas.microsoft.com/office/powerpoint/2010/main" val="293794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MACHINE LEARNING</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a:t>
            </a:fld>
            <a:endParaRPr lang="de-DE"/>
          </a:p>
        </p:txBody>
      </p:sp>
    </p:spTree>
    <p:extLst>
      <p:ext uri="{BB962C8B-B14F-4D97-AF65-F5344CB8AC3E}">
        <p14:creationId xmlns:p14="http://schemas.microsoft.com/office/powerpoint/2010/main" val="3665252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92425F64-8679-264A-A4BD-8F76375987A5}"/>
              </a:ext>
            </a:extLst>
          </p:cNvPr>
          <p:cNvSpPr/>
          <p:nvPr/>
        </p:nvSpPr>
        <p:spPr>
          <a:xfrm>
            <a:off x="894743" y="3861048"/>
            <a:ext cx="7579071" cy="2356442"/>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5" name="Titel 4">
            <a:extLst>
              <a:ext uri="{FF2B5EF4-FFF2-40B4-BE49-F238E27FC236}">
                <a16:creationId xmlns:a16="http://schemas.microsoft.com/office/drawing/2014/main" id="{EBC98B13-2486-1B4D-A870-C200B033890B}"/>
              </a:ext>
            </a:extLst>
          </p:cNvPr>
          <p:cNvSpPr>
            <a:spLocks noGrp="1"/>
          </p:cNvSpPr>
          <p:nvPr>
            <p:ph type="title"/>
          </p:nvPr>
        </p:nvSpPr>
        <p:spPr/>
        <p:txBody>
          <a:bodyPr/>
          <a:lstStyle/>
          <a:p>
            <a:r>
              <a:rPr lang="de-DE" dirty="0" err="1"/>
              <a:t>Bayes</a:t>
            </a:r>
            <a:r>
              <a:rPr lang="de-DE" dirty="0"/>
              <a:t> </a:t>
            </a:r>
            <a:r>
              <a:rPr lang="de-DE" dirty="0" err="1"/>
              <a:t>rule</a:t>
            </a:r>
            <a:r>
              <a:rPr lang="de-DE" dirty="0"/>
              <a:t> </a:t>
            </a:r>
            <a:r>
              <a:rPr lang="de-DE" dirty="0" err="1"/>
              <a:t>to</a:t>
            </a:r>
            <a:r>
              <a:rPr lang="de-DE" dirty="0"/>
              <a:t> </a:t>
            </a:r>
            <a:r>
              <a:rPr lang="de-DE" dirty="0" err="1"/>
              <a:t>rule</a:t>
            </a:r>
            <a:r>
              <a:rPr lang="de-DE" dirty="0"/>
              <a:t> </a:t>
            </a:r>
            <a:r>
              <a:rPr lang="de-DE" dirty="0" err="1"/>
              <a:t>them</a:t>
            </a:r>
            <a:r>
              <a:rPr lang="de-DE" dirty="0"/>
              <a:t> all ...</a:t>
            </a:r>
          </a:p>
        </p:txBody>
      </p:sp>
      <p:sp>
        <p:nvSpPr>
          <p:cNvPr id="3" name="Inhaltsplatzhalter 2">
            <a:extLst>
              <a:ext uri="{FF2B5EF4-FFF2-40B4-BE49-F238E27FC236}">
                <a16:creationId xmlns:a16="http://schemas.microsoft.com/office/drawing/2014/main" id="{F48D55D7-8564-714D-9A90-906455235328}"/>
              </a:ext>
            </a:extLst>
          </p:cNvPr>
          <p:cNvSpPr>
            <a:spLocks noGrp="1"/>
          </p:cNvSpPr>
          <p:nvPr>
            <p:ph idx="1"/>
          </p:nvPr>
        </p:nvSpPr>
        <p:spPr>
          <a:xfrm>
            <a:off x="457200" y="1196975"/>
            <a:ext cx="8229600" cy="2664073"/>
          </a:xfrm>
        </p:spPr>
        <p:txBody>
          <a:bodyPr/>
          <a:lstStyle/>
          <a:p>
            <a:r>
              <a:rPr lang="de-DE" dirty="0"/>
              <a:t>If </a:t>
            </a:r>
            <a:r>
              <a:rPr lang="de-DE" dirty="0" err="1"/>
              <a:t>we</a:t>
            </a:r>
            <a:r>
              <a:rPr lang="de-DE" dirty="0"/>
              <a:t> </a:t>
            </a:r>
            <a:r>
              <a:rPr lang="de-DE" dirty="0" err="1"/>
              <a:t>use</a:t>
            </a:r>
            <a:r>
              <a:rPr lang="de-DE" dirty="0"/>
              <a:t> </a:t>
            </a:r>
            <a:r>
              <a:rPr lang="de-DE" dirty="0" err="1"/>
              <a:t>the</a:t>
            </a:r>
            <a:r>
              <a:rPr lang="de-DE" dirty="0"/>
              <a:t> </a:t>
            </a:r>
            <a:r>
              <a:rPr lang="de-DE" dirty="0" err="1"/>
              <a:t>mathematics</a:t>
            </a:r>
            <a:r>
              <a:rPr lang="de-DE" dirty="0"/>
              <a:t> </a:t>
            </a:r>
            <a:r>
              <a:rPr lang="de-DE" dirty="0" err="1"/>
              <a:t>of</a:t>
            </a:r>
            <a:r>
              <a:rPr lang="de-DE" dirty="0"/>
              <a:t> </a:t>
            </a:r>
            <a:r>
              <a:rPr lang="de-DE" dirty="0" err="1">
                <a:solidFill>
                  <a:srgbClr val="032EF0"/>
                </a:solidFill>
              </a:rPr>
              <a:t>probability</a:t>
            </a:r>
            <a:r>
              <a:rPr lang="de-DE" dirty="0">
                <a:solidFill>
                  <a:srgbClr val="032EF0"/>
                </a:solidFill>
              </a:rPr>
              <a:t> </a:t>
            </a:r>
            <a:r>
              <a:rPr lang="de-DE" dirty="0" err="1">
                <a:solidFill>
                  <a:srgbClr val="032EF0"/>
                </a:solidFill>
              </a:rPr>
              <a:t>theory</a:t>
            </a:r>
            <a:r>
              <a:rPr lang="de-DE" dirty="0">
                <a:solidFill>
                  <a:srgbClr val="032EF0"/>
                </a:solidFill>
              </a:rPr>
              <a:t>  </a:t>
            </a:r>
            <a:r>
              <a:rPr lang="de-DE" dirty="0" err="1"/>
              <a:t>to</a:t>
            </a:r>
            <a:r>
              <a:rPr lang="de-DE" dirty="0"/>
              <a:t> express all </a:t>
            </a:r>
            <a:r>
              <a:rPr lang="de-DE" dirty="0" err="1"/>
              <a:t>forms</a:t>
            </a:r>
            <a:r>
              <a:rPr lang="de-DE" dirty="0"/>
              <a:t> </a:t>
            </a:r>
            <a:r>
              <a:rPr lang="de-DE" dirty="0" err="1"/>
              <a:t>of</a:t>
            </a:r>
            <a:r>
              <a:rPr lang="de-DE" dirty="0"/>
              <a:t> </a:t>
            </a:r>
            <a:r>
              <a:rPr lang="de-DE" dirty="0" err="1"/>
              <a:t>uncertainty</a:t>
            </a:r>
            <a:r>
              <a:rPr lang="de-DE" dirty="0"/>
              <a:t> </a:t>
            </a:r>
            <a:r>
              <a:rPr lang="de-DE" dirty="0" err="1"/>
              <a:t>and</a:t>
            </a:r>
            <a:r>
              <a:rPr lang="de-DE" dirty="0"/>
              <a:t> </a:t>
            </a:r>
            <a:r>
              <a:rPr lang="de-DE" dirty="0" err="1"/>
              <a:t>noise</a:t>
            </a:r>
            <a:r>
              <a:rPr lang="de-DE" dirty="0"/>
              <a:t> </a:t>
            </a:r>
            <a:r>
              <a:rPr lang="de-DE" dirty="0" err="1"/>
              <a:t>associated</a:t>
            </a:r>
            <a:r>
              <a:rPr lang="de-DE" dirty="0"/>
              <a:t> </a:t>
            </a:r>
            <a:r>
              <a:rPr lang="de-DE" dirty="0" err="1"/>
              <a:t>with</a:t>
            </a:r>
            <a:r>
              <a:rPr lang="de-DE" dirty="0"/>
              <a:t> </a:t>
            </a:r>
            <a:r>
              <a:rPr lang="de-DE" dirty="0" err="1"/>
              <a:t>our</a:t>
            </a:r>
            <a:r>
              <a:rPr lang="de-DE" dirty="0"/>
              <a:t> </a:t>
            </a:r>
            <a:r>
              <a:rPr lang="de-DE" dirty="0" err="1"/>
              <a:t>model</a:t>
            </a:r>
            <a:r>
              <a:rPr lang="de-DE" dirty="0"/>
              <a:t>... </a:t>
            </a:r>
          </a:p>
          <a:p>
            <a:r>
              <a:rPr lang="de-DE" dirty="0"/>
              <a:t>  ...</a:t>
            </a:r>
            <a:r>
              <a:rPr lang="de-DE" dirty="0" err="1"/>
              <a:t>then</a:t>
            </a:r>
            <a:r>
              <a:rPr lang="de-DE" dirty="0"/>
              <a:t> inverse </a:t>
            </a:r>
            <a:r>
              <a:rPr lang="de-DE" dirty="0" err="1"/>
              <a:t>probability</a:t>
            </a:r>
            <a:r>
              <a:rPr lang="de-DE" dirty="0"/>
              <a:t> (i.e. </a:t>
            </a:r>
            <a:r>
              <a:rPr lang="de-DE" dirty="0" err="1"/>
              <a:t>Bayes</a:t>
            </a:r>
            <a:r>
              <a:rPr lang="de-DE" dirty="0"/>
              <a:t> </a:t>
            </a:r>
            <a:r>
              <a:rPr lang="de-DE" dirty="0" err="1"/>
              <a:t>rule</a:t>
            </a:r>
            <a:r>
              <a:rPr lang="de-DE" dirty="0"/>
              <a:t>) </a:t>
            </a:r>
            <a:r>
              <a:rPr lang="de-DE" dirty="0" err="1"/>
              <a:t>allows</a:t>
            </a:r>
            <a:r>
              <a:rPr lang="de-DE" dirty="0"/>
              <a:t> </a:t>
            </a:r>
            <a:r>
              <a:rPr lang="de-DE" dirty="0" err="1"/>
              <a:t>us</a:t>
            </a:r>
            <a:r>
              <a:rPr lang="de-DE" dirty="0"/>
              <a:t> </a:t>
            </a:r>
            <a:r>
              <a:rPr lang="de-DE" dirty="0" err="1"/>
              <a:t>to</a:t>
            </a:r>
            <a:r>
              <a:rPr lang="de-DE" dirty="0"/>
              <a:t> </a:t>
            </a:r>
            <a:r>
              <a:rPr lang="de-DE" dirty="0" err="1"/>
              <a:t>infer</a:t>
            </a:r>
            <a:r>
              <a:rPr lang="de-DE" dirty="0"/>
              <a:t> </a:t>
            </a:r>
            <a:r>
              <a:rPr lang="de-DE" dirty="0" err="1"/>
              <a:t>unknown</a:t>
            </a:r>
            <a:r>
              <a:rPr lang="de-DE" dirty="0"/>
              <a:t> </a:t>
            </a:r>
            <a:r>
              <a:rPr lang="de-DE" dirty="0" err="1"/>
              <a:t>quantities</a:t>
            </a:r>
            <a:r>
              <a:rPr lang="de-DE" dirty="0"/>
              <a:t>, </a:t>
            </a:r>
            <a:r>
              <a:rPr lang="de-DE" dirty="0" err="1"/>
              <a:t>adapt</a:t>
            </a:r>
            <a:r>
              <a:rPr lang="de-DE" dirty="0"/>
              <a:t> </a:t>
            </a:r>
            <a:r>
              <a:rPr lang="de-DE" dirty="0" err="1"/>
              <a:t>our</a:t>
            </a:r>
            <a:r>
              <a:rPr lang="de-DE" dirty="0"/>
              <a:t> </a:t>
            </a:r>
            <a:r>
              <a:rPr lang="de-DE" dirty="0" err="1"/>
              <a:t>models</a:t>
            </a:r>
            <a:r>
              <a:rPr lang="de-DE" dirty="0"/>
              <a:t>, </a:t>
            </a:r>
            <a:r>
              <a:rPr lang="de-DE" dirty="0" err="1"/>
              <a:t>make</a:t>
            </a:r>
            <a:r>
              <a:rPr lang="de-DE" dirty="0"/>
              <a:t> </a:t>
            </a:r>
            <a:r>
              <a:rPr lang="de-DE" dirty="0" err="1"/>
              <a:t>predictions</a:t>
            </a:r>
            <a:r>
              <a:rPr lang="de-DE" dirty="0"/>
              <a:t> </a:t>
            </a:r>
            <a:r>
              <a:rPr lang="de-DE" dirty="0" err="1"/>
              <a:t>and</a:t>
            </a:r>
            <a:r>
              <a:rPr lang="de-DE" dirty="0"/>
              <a:t> </a:t>
            </a:r>
            <a:r>
              <a:rPr lang="de-DE" dirty="0" err="1"/>
              <a:t>learn</a:t>
            </a:r>
            <a:r>
              <a:rPr lang="de-DE" dirty="0"/>
              <a:t> </a:t>
            </a:r>
            <a:r>
              <a:rPr lang="de-DE" dirty="0" err="1"/>
              <a:t>from</a:t>
            </a:r>
            <a:r>
              <a:rPr lang="de-DE" dirty="0"/>
              <a:t> </a:t>
            </a:r>
            <a:r>
              <a:rPr lang="de-DE" dirty="0" err="1"/>
              <a:t>data</a:t>
            </a:r>
            <a:r>
              <a:rPr lang="de-DE" dirty="0"/>
              <a:t>. </a:t>
            </a:r>
          </a:p>
          <a:p>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058AC0B7-4F57-6045-84D1-C92864741664}"/>
              </a:ext>
            </a:extLst>
          </p:cNvPr>
          <p:cNvSpPr>
            <a:spLocks noGrp="1"/>
          </p:cNvSpPr>
          <p:nvPr>
            <p:ph type="sldNum" sz="quarter" idx="12"/>
          </p:nvPr>
        </p:nvSpPr>
        <p:spPr/>
        <p:txBody>
          <a:bodyPr/>
          <a:lstStyle/>
          <a:p>
            <a:pPr>
              <a:defRPr/>
            </a:pPr>
            <a:fld id="{FD764AD2-5FB6-FB45-933B-235C7588DE60}" type="slidenum">
              <a:rPr lang="de-DE" smtClean="0"/>
              <a:pPr>
                <a:defRPr/>
              </a:pPr>
              <a:t>40</a:t>
            </a:fld>
            <a:endParaRPr lang="de-DE"/>
          </a:p>
        </p:txBody>
      </p:sp>
      <mc:AlternateContent xmlns:mc="http://schemas.openxmlformats.org/markup-compatibility/2006" xmlns:a14="http://schemas.microsoft.com/office/drawing/2010/main">
        <mc:Choice Requires="a14">
          <p:sp>
            <p:nvSpPr>
              <p:cNvPr id="6" name="Inhaltsplatzhalter 2">
                <a:extLst>
                  <a:ext uri="{FF2B5EF4-FFF2-40B4-BE49-F238E27FC236}">
                    <a16:creationId xmlns:a16="http://schemas.microsoft.com/office/drawing/2014/main" id="{F2928F26-63B6-7946-BC90-53E0B1BAAADF}"/>
                  </a:ext>
                </a:extLst>
              </p:cNvPr>
              <p:cNvSpPr txBox="1">
                <a:spLocks/>
              </p:cNvSpPr>
              <p:nvPr/>
            </p:nvSpPr>
            <p:spPr bwMode="auto">
              <a:xfrm>
                <a:off x="230981" y="4044358"/>
                <a:ext cx="8229600" cy="25643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𝑃</m:t>
                      </m:r>
                      <m:d>
                        <m:dPr>
                          <m:ctrlPr>
                            <a:rPr lang="de-DE" i="1">
                              <a:latin typeface="Cambria Math" panose="02040503050406030204" pitchFamily="18" charset="0"/>
                            </a:rPr>
                          </m:ctrlPr>
                        </m:dPr>
                        <m:e>
                          <m:r>
                            <a:rPr lang="de-DE" i="1">
                              <a:latin typeface="Cambria Math" panose="02040503050406030204" pitchFamily="18" charset="0"/>
                            </a:rPr>
                            <m:t>𝐻</m:t>
                          </m:r>
                        </m:e>
                        <m:e>
                          <m:r>
                            <a:rPr lang="de-DE" i="1">
                              <a:latin typeface="Cambria Math" panose="02040503050406030204" pitchFamily="18" charset="0"/>
                            </a:rPr>
                            <m:t>𝐷</m:t>
                          </m:r>
                        </m:e>
                      </m:d>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𝑃</m:t>
                          </m:r>
                          <m:r>
                            <a:rPr lang="de-DE" i="1">
                              <a:latin typeface="Cambria Math" panose="02040503050406030204" pitchFamily="18" charset="0"/>
                            </a:rPr>
                            <m:t>(</m:t>
                          </m:r>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𝐻</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𝐻</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rPr>
                            <m:t>𝑃</m:t>
                          </m:r>
                          <m:r>
                            <a:rPr lang="de-DE" i="1">
                              <a:latin typeface="Cambria Math" panose="02040503050406030204" pitchFamily="18" charset="0"/>
                            </a:rPr>
                            <m:t>(</m:t>
                          </m:r>
                          <m:r>
                            <a:rPr lang="de-DE" i="1">
                              <a:latin typeface="Cambria Math" panose="02040503050406030204" pitchFamily="18" charset="0"/>
                            </a:rPr>
                            <m:t>𝐷</m:t>
                          </m:r>
                          <m:r>
                            <a:rPr lang="de-DE" i="1">
                              <a:latin typeface="Cambria Math" panose="02040503050406030204" pitchFamily="18" charset="0"/>
                            </a:rPr>
                            <m:t>)</m:t>
                          </m:r>
                        </m:den>
                      </m:f>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𝑃</m:t>
                          </m:r>
                          <m:r>
                            <a:rPr lang="de-DE" i="1">
                              <a:latin typeface="Cambria Math" panose="02040503050406030204" pitchFamily="18" charset="0"/>
                            </a:rPr>
                            <m:t>(</m:t>
                          </m:r>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𝐻</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𝐻</m:t>
                          </m:r>
                          <m:r>
                            <a:rPr lang="de-DE" i="1">
                              <a:latin typeface="Cambria Math" panose="02040503050406030204" pitchFamily="18" charset="0"/>
                              <a:ea typeface="Cambria Math" panose="02040503050406030204" pitchFamily="18" charset="0"/>
                            </a:rPr>
                            <m:t>)</m:t>
                          </m:r>
                        </m:num>
                        <m:den>
                          <m:nary>
                            <m:naryPr>
                              <m:chr m:val="∑"/>
                              <m:ctrlPr>
                                <a:rPr lang="de-DE" i="1">
                                  <a:latin typeface="Cambria Math" panose="02040503050406030204" pitchFamily="18" charset="0"/>
                                  <a:ea typeface="Cambria Math" panose="02040503050406030204" pitchFamily="18" charset="0"/>
                                </a:rPr>
                              </m:ctrlPr>
                            </m:naryPr>
                            <m:sub>
                              <m:r>
                                <m:rPr>
                                  <m:brk m:alnAt="23"/>
                                </m:rPr>
                                <a:rPr lang="de-DE" i="1">
                                  <a:latin typeface="Cambria Math" panose="02040503050406030204" pitchFamily="18" charset="0"/>
                                  <a:ea typeface="Cambria Math" panose="02040503050406030204" pitchFamily="18" charset="0"/>
                                </a:rPr>
                                <m:t>h</m:t>
                              </m:r>
                            </m:sub>
                            <m:sup/>
                            <m:e>
                              <m:r>
                                <a:rPr lang="de-DE" i="1">
                                  <a:latin typeface="Cambria Math" panose="02040503050406030204" pitchFamily="18" charset="0"/>
                                  <a:ea typeface="Cambria Math" panose="02040503050406030204" pitchFamily="18" charset="0"/>
                                </a:rPr>
                                <m:t>𝑃</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h</m:t>
                                  </m:r>
                                </m:e>
                              </m:d>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h</m:t>
                              </m:r>
                              <m:r>
                                <a:rPr lang="de-DE" i="1">
                                  <a:latin typeface="Cambria Math" panose="02040503050406030204" pitchFamily="18" charset="0"/>
                                  <a:ea typeface="Cambria Math" panose="02040503050406030204" pitchFamily="18" charset="0"/>
                                </a:rPr>
                                <m:t>) </m:t>
                              </m:r>
                            </m:e>
                          </m:nary>
                        </m:den>
                      </m:f>
                    </m:oMath>
                  </m:oMathPara>
                </a14:m>
                <a:endParaRPr lang="de-DE" kern="0" dirty="0"/>
              </a:p>
              <a:p>
                <a:pPr marL="0" indent="0">
                  <a:buNone/>
                </a:pPr>
                <a:endParaRPr lang="de-DE" sz="2000" kern="0" dirty="0"/>
              </a:p>
              <a:p>
                <a:pPr marL="0" indent="0">
                  <a:buNone/>
                </a:pPr>
                <a:r>
                  <a:rPr lang="de-DE" sz="2000" kern="0" dirty="0"/>
                  <a:t>	H = </a:t>
                </a:r>
                <a:r>
                  <a:rPr lang="de-DE" sz="2000" kern="0" dirty="0" err="1"/>
                  <a:t>hypothesis</a:t>
                </a:r>
                <a:r>
                  <a:rPr lang="de-DE" sz="2000" kern="0" dirty="0"/>
                  <a:t>, </a:t>
                </a:r>
                <a:r>
                  <a:rPr lang="de-DE" sz="2000" kern="0" dirty="0" err="1"/>
                  <a:t>model</a:t>
                </a:r>
                <a:endParaRPr lang="de-DE" sz="2000" kern="0" dirty="0"/>
              </a:p>
              <a:p>
                <a:pPr marL="0" indent="0">
                  <a:buNone/>
                </a:pPr>
                <a:r>
                  <a:rPr lang="de-DE" sz="2000" kern="0" dirty="0"/>
                  <a:t>	D = </a:t>
                </a:r>
                <a:r>
                  <a:rPr lang="de-DE" sz="2000" kern="0" dirty="0" err="1"/>
                  <a:t>data</a:t>
                </a:r>
                <a:r>
                  <a:rPr lang="de-DE" sz="2000" kern="0" dirty="0"/>
                  <a:t>, </a:t>
                </a:r>
                <a:r>
                  <a:rPr lang="de-DE" sz="2000" kern="0" dirty="0" err="1"/>
                  <a:t>observation</a:t>
                </a:r>
                <a:endParaRPr lang="de-DE" sz="2000" kern="0" dirty="0"/>
              </a:p>
              <a:p>
                <a:pPr marL="0" indent="0">
                  <a:buNone/>
                </a:pPr>
                <a:endParaRPr lang="de-DE" kern="0" dirty="0"/>
              </a:p>
            </p:txBody>
          </p:sp>
        </mc:Choice>
        <mc:Fallback xmlns="">
          <p:sp>
            <p:nvSpPr>
              <p:cNvPr id="6" name="Inhaltsplatzhalter 2">
                <a:extLst>
                  <a:ext uri="{FF2B5EF4-FFF2-40B4-BE49-F238E27FC236}">
                    <a16:creationId xmlns:a16="http://schemas.microsoft.com/office/drawing/2014/main" id="{F2928F26-63B6-7946-BC90-53E0B1BAAADF}"/>
                  </a:ext>
                </a:extLst>
              </p:cNvPr>
              <p:cNvSpPr txBox="1">
                <a:spLocks noRot="1" noChangeAspect="1" noMove="1" noResize="1" noEditPoints="1" noAdjustHandles="1" noChangeArrowheads="1" noChangeShapeType="1" noTextEdit="1"/>
              </p:cNvSpPr>
              <p:nvPr/>
            </p:nvSpPr>
            <p:spPr bwMode="auto">
              <a:xfrm>
                <a:off x="230981" y="4044358"/>
                <a:ext cx="8229600" cy="2564338"/>
              </a:xfrm>
              <a:prstGeom prst="rect">
                <a:avLst/>
              </a:prstGeom>
              <a:blipFill>
                <a:blip r:embed="rId2"/>
                <a:stretch>
                  <a:fillRect t="-6404"/>
                </a:stretch>
              </a:blip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31D384DF-5ED1-3A44-8843-4004319BC1AB}"/>
              </a:ext>
            </a:extLst>
          </p:cNvPr>
          <p:cNvSpPr/>
          <p:nvPr/>
        </p:nvSpPr>
        <p:spPr>
          <a:xfrm>
            <a:off x="6588224" y="5670604"/>
            <a:ext cx="1661032" cy="492443"/>
          </a:xfrm>
          <a:prstGeom prst="rect">
            <a:avLst/>
          </a:prstGeom>
        </p:spPr>
        <p:txBody>
          <a:bodyPr wrap="none">
            <a:spAutoFit/>
          </a:bodyPr>
          <a:lstStyle/>
          <a:p>
            <a:pPr marL="0" indent="0">
              <a:buNone/>
            </a:pPr>
            <a:r>
              <a:rPr lang="de-DE" sz="2600" kern="0" dirty="0" err="1">
                <a:solidFill>
                  <a:srgbClr val="032EF0"/>
                </a:solidFill>
              </a:rPr>
              <a:t>Bayes</a:t>
            </a:r>
            <a:r>
              <a:rPr lang="de-DE" sz="2600" kern="0" dirty="0">
                <a:solidFill>
                  <a:srgbClr val="032EF0"/>
                </a:solidFill>
              </a:rPr>
              <a:t> </a:t>
            </a:r>
            <a:r>
              <a:rPr lang="de-DE" sz="2600" kern="0" dirty="0" err="1">
                <a:solidFill>
                  <a:srgbClr val="032EF0"/>
                </a:solidFill>
              </a:rPr>
              <a:t>Rule</a:t>
            </a:r>
            <a:endParaRPr lang="de-DE" sz="2600" kern="0" dirty="0">
              <a:solidFill>
                <a:srgbClr val="032EF0"/>
              </a:solidFill>
            </a:endParaRPr>
          </a:p>
        </p:txBody>
      </p:sp>
      <p:sp>
        <p:nvSpPr>
          <p:cNvPr id="9" name="Textfeld 8">
            <a:extLst>
              <a:ext uri="{FF2B5EF4-FFF2-40B4-BE49-F238E27FC236}">
                <a16:creationId xmlns:a16="http://schemas.microsoft.com/office/drawing/2014/main" id="{D7FADFA2-9D09-504E-A795-ABECE3BF7361}"/>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V7</a:t>
            </a:r>
          </a:p>
        </p:txBody>
      </p:sp>
    </p:spTree>
    <p:extLst>
      <p:ext uri="{BB962C8B-B14F-4D97-AF65-F5344CB8AC3E}">
        <p14:creationId xmlns:p14="http://schemas.microsoft.com/office/powerpoint/2010/main" val="9049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A1FA5-55C1-BE4F-849E-636B6FC7929E}"/>
              </a:ext>
            </a:extLst>
          </p:cNvPr>
          <p:cNvSpPr>
            <a:spLocks noGrp="1"/>
          </p:cNvSpPr>
          <p:nvPr>
            <p:ph type="title"/>
          </p:nvPr>
        </p:nvSpPr>
        <p:spPr/>
        <p:txBody>
          <a:bodyPr/>
          <a:lstStyle/>
          <a:p>
            <a:r>
              <a:rPr lang="de-DE" dirty="0" err="1"/>
              <a:t>Probabilistic</a:t>
            </a:r>
            <a:r>
              <a:rPr lang="de-DE" dirty="0"/>
              <a:t> </a:t>
            </a:r>
            <a:r>
              <a:rPr lang="de-DE" dirty="0" err="1"/>
              <a:t>graphical</a:t>
            </a:r>
            <a:r>
              <a:rPr lang="de-DE" dirty="0"/>
              <a:t> </a:t>
            </a:r>
            <a:r>
              <a:rPr lang="de-DE" dirty="0" err="1"/>
              <a:t>models</a:t>
            </a:r>
            <a:endParaRPr lang="de-DE" dirty="0"/>
          </a:p>
        </p:txBody>
      </p:sp>
      <p:sp>
        <p:nvSpPr>
          <p:cNvPr id="3" name="Inhaltsplatzhalter 2">
            <a:extLst>
              <a:ext uri="{FF2B5EF4-FFF2-40B4-BE49-F238E27FC236}">
                <a16:creationId xmlns:a16="http://schemas.microsoft.com/office/drawing/2014/main" id="{C664E4D6-B1D8-914A-B832-A35BCA05DFD8}"/>
              </a:ext>
            </a:extLst>
          </p:cNvPr>
          <p:cNvSpPr>
            <a:spLocks noGrp="1"/>
          </p:cNvSpPr>
          <p:nvPr>
            <p:ph idx="1"/>
          </p:nvPr>
        </p:nvSpPr>
        <p:spPr>
          <a:xfrm>
            <a:off x="457200" y="1196975"/>
            <a:ext cx="4474840" cy="4968875"/>
          </a:xfrm>
        </p:spPr>
        <p:txBody>
          <a:bodyPr/>
          <a:lstStyle/>
          <a:p>
            <a:pPr marL="0" indent="0">
              <a:buNone/>
            </a:pPr>
            <a:r>
              <a:rPr lang="de-DE" dirty="0" err="1"/>
              <a:t>Encode</a:t>
            </a:r>
            <a:r>
              <a:rPr lang="de-DE" dirty="0"/>
              <a:t> </a:t>
            </a:r>
            <a:r>
              <a:rPr lang="de-DE" dirty="0" err="1"/>
              <a:t>efficiently</a:t>
            </a:r>
            <a:r>
              <a:rPr lang="de-DE" dirty="0"/>
              <a:t> </a:t>
            </a:r>
            <a:r>
              <a:rPr lang="de-DE" dirty="0" err="1">
                <a:solidFill>
                  <a:srgbClr val="032EF0"/>
                </a:solidFill>
              </a:rPr>
              <a:t>full</a:t>
            </a:r>
            <a:r>
              <a:rPr lang="de-DE" dirty="0">
                <a:solidFill>
                  <a:srgbClr val="032EF0"/>
                </a:solidFill>
              </a:rPr>
              <a:t> </a:t>
            </a:r>
            <a:r>
              <a:rPr lang="de-DE" dirty="0" err="1">
                <a:solidFill>
                  <a:srgbClr val="032EF0"/>
                </a:solidFill>
              </a:rPr>
              <a:t>joint</a:t>
            </a:r>
            <a:r>
              <a:rPr lang="de-DE" dirty="0">
                <a:solidFill>
                  <a:srgbClr val="032EF0"/>
                </a:solidFill>
              </a:rPr>
              <a:t> </a:t>
            </a:r>
            <a:r>
              <a:rPr lang="de-DE" dirty="0" err="1">
                <a:solidFill>
                  <a:srgbClr val="032EF0"/>
                </a:solidFill>
              </a:rPr>
              <a:t>probabilities</a:t>
            </a:r>
            <a:endParaRPr lang="de-DE" dirty="0">
              <a:solidFill>
                <a:srgbClr val="032EF0"/>
              </a:solidFill>
            </a:endParaRPr>
          </a:p>
          <a:p>
            <a:r>
              <a:rPr lang="de-DE" dirty="0" err="1"/>
              <a:t>Directed</a:t>
            </a:r>
            <a:r>
              <a:rPr lang="de-DE" dirty="0"/>
              <a:t> </a:t>
            </a:r>
            <a:r>
              <a:rPr lang="de-DE" dirty="0" err="1"/>
              <a:t>graphs</a:t>
            </a:r>
            <a:r>
              <a:rPr lang="de-DE" dirty="0"/>
              <a:t> </a:t>
            </a:r>
          </a:p>
          <a:p>
            <a:pPr marL="0" indent="0">
              <a:buNone/>
            </a:pPr>
            <a:r>
              <a:rPr lang="de-DE" dirty="0">
                <a:solidFill>
                  <a:srgbClr val="032EF0"/>
                </a:solidFill>
              </a:rPr>
              <a:t>     (</a:t>
            </a:r>
            <a:r>
              <a:rPr lang="de-DE" dirty="0" err="1">
                <a:solidFill>
                  <a:srgbClr val="032EF0"/>
                </a:solidFill>
              </a:rPr>
              <a:t>Bayesian</a:t>
            </a:r>
            <a:r>
              <a:rPr lang="de-DE" dirty="0">
                <a:solidFill>
                  <a:srgbClr val="032EF0"/>
                </a:solidFill>
              </a:rPr>
              <a:t> </a:t>
            </a:r>
            <a:r>
              <a:rPr lang="de-DE" dirty="0" err="1">
                <a:solidFill>
                  <a:srgbClr val="032EF0"/>
                </a:solidFill>
              </a:rPr>
              <a:t>networks</a:t>
            </a:r>
            <a:r>
              <a:rPr lang="de-DE" dirty="0">
                <a:solidFill>
                  <a:srgbClr val="032EF0"/>
                </a:solidFill>
              </a:rPr>
              <a:t>, </a:t>
            </a:r>
          </a:p>
          <a:p>
            <a:pPr marL="0" indent="0">
              <a:buNone/>
            </a:pPr>
            <a:r>
              <a:rPr lang="de-DE" dirty="0">
                <a:solidFill>
                  <a:srgbClr val="032EF0"/>
                </a:solidFill>
              </a:rPr>
              <a:t>     Hidden </a:t>
            </a:r>
            <a:r>
              <a:rPr lang="de-DE" dirty="0" err="1">
                <a:solidFill>
                  <a:srgbClr val="032EF0"/>
                </a:solidFill>
              </a:rPr>
              <a:t>Markov</a:t>
            </a:r>
            <a:r>
              <a:rPr lang="de-DE" dirty="0">
                <a:solidFill>
                  <a:srgbClr val="032EF0"/>
                </a:solidFill>
              </a:rPr>
              <a:t> </a:t>
            </a:r>
            <a:r>
              <a:rPr lang="de-DE" dirty="0" err="1">
                <a:solidFill>
                  <a:srgbClr val="032EF0"/>
                </a:solidFill>
              </a:rPr>
              <a:t>models</a:t>
            </a:r>
            <a:r>
              <a:rPr lang="de-DE" dirty="0">
                <a:solidFill>
                  <a:srgbClr val="032EF0"/>
                </a:solidFill>
              </a:rPr>
              <a:t> ...)</a:t>
            </a:r>
          </a:p>
          <a:p>
            <a:r>
              <a:rPr lang="de-DE" dirty="0" err="1"/>
              <a:t>undirected</a:t>
            </a:r>
            <a:r>
              <a:rPr lang="de-DE" dirty="0"/>
              <a:t> </a:t>
            </a:r>
            <a:r>
              <a:rPr lang="de-DE" dirty="0" err="1"/>
              <a:t>graphs</a:t>
            </a:r>
            <a:r>
              <a:rPr lang="de-DE" dirty="0"/>
              <a:t> </a:t>
            </a:r>
          </a:p>
          <a:p>
            <a:pPr marL="0" indent="0">
              <a:buNone/>
            </a:pPr>
            <a:r>
              <a:rPr lang="de-DE" dirty="0">
                <a:solidFill>
                  <a:srgbClr val="032EF0"/>
                </a:solidFill>
              </a:rPr>
              <a:t>    (</a:t>
            </a:r>
            <a:r>
              <a:rPr lang="de-DE" dirty="0" err="1">
                <a:solidFill>
                  <a:srgbClr val="032EF0"/>
                </a:solidFill>
              </a:rPr>
              <a:t>Markov</a:t>
            </a:r>
            <a:r>
              <a:rPr lang="de-DE" dirty="0">
                <a:solidFill>
                  <a:srgbClr val="032EF0"/>
                </a:solidFill>
              </a:rPr>
              <a:t> </a:t>
            </a:r>
            <a:r>
              <a:rPr lang="de-DE" dirty="0" err="1">
                <a:solidFill>
                  <a:srgbClr val="032EF0"/>
                </a:solidFill>
              </a:rPr>
              <a:t>networks</a:t>
            </a:r>
            <a:r>
              <a:rPr lang="de-DE" dirty="0">
                <a:solidFill>
                  <a:srgbClr val="032EF0"/>
                </a:solidFill>
              </a:rPr>
              <a:t>... )</a:t>
            </a:r>
            <a:endParaRPr lang="de-DE" dirty="0"/>
          </a:p>
          <a:p>
            <a:r>
              <a:rPr lang="de-DE" dirty="0"/>
              <a:t>Mixed </a:t>
            </a:r>
            <a:r>
              <a:rPr lang="de-DE" dirty="0" err="1"/>
              <a:t>models</a:t>
            </a:r>
            <a:endParaRPr lang="de-DE" dirty="0"/>
          </a:p>
          <a:p>
            <a:r>
              <a:rPr lang="de-DE" dirty="0" err="1"/>
              <a:t>Factor</a:t>
            </a:r>
            <a:r>
              <a:rPr lang="de-DE" dirty="0"/>
              <a:t> </a:t>
            </a:r>
            <a:r>
              <a:rPr lang="de-DE" dirty="0" err="1"/>
              <a:t>graphs</a:t>
            </a:r>
            <a:endParaRPr lang="de-DE" dirty="0"/>
          </a:p>
        </p:txBody>
      </p:sp>
      <p:sp>
        <p:nvSpPr>
          <p:cNvPr id="4" name="Foliennummernplatzhalter 3">
            <a:extLst>
              <a:ext uri="{FF2B5EF4-FFF2-40B4-BE49-F238E27FC236}">
                <a16:creationId xmlns:a16="http://schemas.microsoft.com/office/drawing/2014/main" id="{20A9D4AE-40C4-BE42-81C9-34EAECEADBCC}"/>
              </a:ext>
            </a:extLst>
          </p:cNvPr>
          <p:cNvSpPr>
            <a:spLocks noGrp="1"/>
          </p:cNvSpPr>
          <p:nvPr>
            <p:ph type="sldNum" sz="quarter" idx="12"/>
          </p:nvPr>
        </p:nvSpPr>
        <p:spPr/>
        <p:txBody>
          <a:bodyPr/>
          <a:lstStyle/>
          <a:p>
            <a:pPr>
              <a:defRPr/>
            </a:pPr>
            <a:fld id="{FD764AD2-5FB6-FB45-933B-235C7588DE60}" type="slidenum">
              <a:rPr lang="de-DE" smtClean="0"/>
              <a:pPr>
                <a:defRPr/>
              </a:pPr>
              <a:t>41</a:t>
            </a:fld>
            <a:endParaRPr lang="de-DE"/>
          </a:p>
        </p:txBody>
      </p:sp>
      <p:pic>
        <p:nvPicPr>
          <p:cNvPr id="5" name="Picture 3">
            <a:extLst>
              <a:ext uri="{FF2B5EF4-FFF2-40B4-BE49-F238E27FC236}">
                <a16:creationId xmlns:a16="http://schemas.microsoft.com/office/drawing/2014/main" id="{D00C21A6-F97B-2140-8468-3B320917C4E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490" y="1228357"/>
            <a:ext cx="3948750" cy="2200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Table 17">
            <a:extLst>
              <a:ext uri="{FF2B5EF4-FFF2-40B4-BE49-F238E27FC236}">
                <a16:creationId xmlns:a16="http://schemas.microsoft.com/office/drawing/2014/main" id="{8CD4DD5E-A825-C943-BE19-F6809FC4A9DD}"/>
              </a:ext>
            </a:extLst>
          </p:cNvPr>
          <p:cNvGraphicFramePr>
            <a:graphicFrameLocks noGrp="1"/>
          </p:cNvGraphicFramePr>
          <p:nvPr>
            <p:extLst>
              <p:ext uri="{D42A27DB-BD31-4B8C-83A1-F6EECF244321}">
                <p14:modId xmlns:p14="http://schemas.microsoft.com/office/powerpoint/2010/main" val="3838072908"/>
              </p:ext>
            </p:extLst>
          </p:nvPr>
        </p:nvGraphicFramePr>
        <p:xfrm>
          <a:off x="4470731" y="1621067"/>
          <a:ext cx="1482500" cy="1371600"/>
        </p:xfrm>
        <a:graphic>
          <a:graphicData uri="http://schemas.openxmlformats.org/drawingml/2006/table">
            <a:tbl>
              <a:tblPr/>
              <a:tblGrid>
                <a:gridCol w="304826">
                  <a:extLst>
                    <a:ext uri="{9D8B030D-6E8A-4147-A177-3AD203B41FA5}">
                      <a16:colId xmlns:a16="http://schemas.microsoft.com/office/drawing/2014/main" val="20000"/>
                    </a:ext>
                  </a:extLst>
                </a:gridCol>
                <a:gridCol w="368554">
                  <a:extLst>
                    <a:ext uri="{9D8B030D-6E8A-4147-A177-3AD203B41FA5}">
                      <a16:colId xmlns:a16="http://schemas.microsoft.com/office/drawing/2014/main" val="20001"/>
                    </a:ext>
                  </a:extLst>
                </a:gridCol>
                <a:gridCol w="809120">
                  <a:extLst>
                    <a:ext uri="{9D8B030D-6E8A-4147-A177-3AD203B41FA5}">
                      <a16:colId xmlns:a16="http://schemas.microsoft.com/office/drawing/2014/main" val="20002"/>
                    </a:ext>
                  </a:extLst>
                </a:gridCol>
              </a:tblGrid>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FFFFFF"/>
                          </a:solidFill>
                          <a:effectLst/>
                          <a:latin typeface="Gill Sans MT" charset="0"/>
                          <a:ea typeface="ＭＳ Ｐゴシック" charset="-128"/>
                        </a:rPr>
                        <a:t>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rgbClr val="FFFFFF"/>
                          </a:solidFill>
                          <a:effectLst/>
                          <a:latin typeface="Gill Sans MT" charset="0"/>
                          <a:ea typeface="ＭＳ Ｐゴシック" charset="-128"/>
                        </a:rPr>
                        <a:t>J</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FFFFFF"/>
                          </a:solidFill>
                          <a:effectLst/>
                          <a:latin typeface="Gill Sans MT" charset="0"/>
                          <a:ea typeface="ＭＳ Ｐゴシック" charset="-128"/>
                        </a:rPr>
                        <a:t>ϕ(a,j)</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F</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F</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20</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1"/>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F</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1</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F</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0.1</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0.4</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Textfeld 8">
            <a:extLst>
              <a:ext uri="{FF2B5EF4-FFF2-40B4-BE49-F238E27FC236}">
                <a16:creationId xmlns:a16="http://schemas.microsoft.com/office/drawing/2014/main" id="{BEE54ACB-EAF6-A54B-A871-3F3FD1E54759}"/>
              </a:ext>
            </a:extLst>
          </p:cNvPr>
          <p:cNvSpPr txBox="1"/>
          <p:nvPr/>
        </p:nvSpPr>
        <p:spPr>
          <a:xfrm>
            <a:off x="6149839" y="1814805"/>
            <a:ext cx="296876" cy="369332"/>
          </a:xfrm>
          <a:prstGeom prst="rect">
            <a:avLst/>
          </a:prstGeom>
          <a:noFill/>
        </p:spPr>
        <p:txBody>
          <a:bodyPr wrap="none" rtlCol="0">
            <a:spAutoFit/>
          </a:bodyPr>
          <a:lstStyle/>
          <a:p>
            <a:r>
              <a:rPr lang="de-DE" b="1" dirty="0">
                <a:solidFill>
                  <a:srgbClr val="FF0000"/>
                </a:solidFill>
              </a:rPr>
              <a:t>x</a:t>
            </a:r>
          </a:p>
        </p:txBody>
      </p:sp>
      <p:sp>
        <p:nvSpPr>
          <p:cNvPr id="12" name="Textfeld 11">
            <a:extLst>
              <a:ext uri="{FF2B5EF4-FFF2-40B4-BE49-F238E27FC236}">
                <a16:creationId xmlns:a16="http://schemas.microsoft.com/office/drawing/2014/main" id="{E907E77D-C677-9A4F-B699-7A0A3AB8D403}"/>
              </a:ext>
            </a:extLst>
          </p:cNvPr>
          <p:cNvSpPr txBox="1"/>
          <p:nvPr/>
        </p:nvSpPr>
        <p:spPr>
          <a:xfrm>
            <a:off x="6588224" y="1835532"/>
            <a:ext cx="296876" cy="369332"/>
          </a:xfrm>
          <a:prstGeom prst="rect">
            <a:avLst/>
          </a:prstGeom>
          <a:noFill/>
        </p:spPr>
        <p:txBody>
          <a:bodyPr wrap="none" rtlCol="0">
            <a:spAutoFit/>
          </a:bodyPr>
          <a:lstStyle/>
          <a:p>
            <a:r>
              <a:rPr lang="de-DE" b="1" dirty="0">
                <a:solidFill>
                  <a:srgbClr val="FF0000"/>
                </a:solidFill>
              </a:rPr>
              <a:t>x</a:t>
            </a:r>
          </a:p>
        </p:txBody>
      </p:sp>
      <p:sp>
        <p:nvSpPr>
          <p:cNvPr id="13" name="Textfeld 12">
            <a:extLst>
              <a:ext uri="{FF2B5EF4-FFF2-40B4-BE49-F238E27FC236}">
                <a16:creationId xmlns:a16="http://schemas.microsoft.com/office/drawing/2014/main" id="{20CB9B0D-D78B-D54E-8377-E9095A13CCC2}"/>
              </a:ext>
            </a:extLst>
          </p:cNvPr>
          <p:cNvSpPr txBox="1"/>
          <p:nvPr/>
        </p:nvSpPr>
        <p:spPr>
          <a:xfrm>
            <a:off x="5796136" y="2771636"/>
            <a:ext cx="296876" cy="369332"/>
          </a:xfrm>
          <a:prstGeom prst="rect">
            <a:avLst/>
          </a:prstGeom>
          <a:noFill/>
        </p:spPr>
        <p:txBody>
          <a:bodyPr wrap="none" rtlCol="0">
            <a:spAutoFit/>
          </a:bodyPr>
          <a:lstStyle/>
          <a:p>
            <a:r>
              <a:rPr lang="de-DE" b="1" dirty="0">
                <a:solidFill>
                  <a:srgbClr val="FF0000"/>
                </a:solidFill>
              </a:rPr>
              <a:t>x</a:t>
            </a:r>
          </a:p>
        </p:txBody>
      </p:sp>
      <p:sp>
        <p:nvSpPr>
          <p:cNvPr id="14" name="Textfeld 13">
            <a:extLst>
              <a:ext uri="{FF2B5EF4-FFF2-40B4-BE49-F238E27FC236}">
                <a16:creationId xmlns:a16="http://schemas.microsoft.com/office/drawing/2014/main" id="{148C640D-3399-0643-BF26-607A44BE114E}"/>
              </a:ext>
            </a:extLst>
          </p:cNvPr>
          <p:cNvSpPr txBox="1"/>
          <p:nvPr/>
        </p:nvSpPr>
        <p:spPr>
          <a:xfrm>
            <a:off x="7371468" y="2771636"/>
            <a:ext cx="296876" cy="369332"/>
          </a:xfrm>
          <a:prstGeom prst="rect">
            <a:avLst/>
          </a:prstGeom>
          <a:noFill/>
        </p:spPr>
        <p:txBody>
          <a:bodyPr wrap="none" rtlCol="0">
            <a:spAutoFit/>
          </a:bodyPr>
          <a:lstStyle/>
          <a:p>
            <a:r>
              <a:rPr lang="de-DE" b="1" dirty="0">
                <a:solidFill>
                  <a:srgbClr val="FF0000"/>
                </a:solidFill>
              </a:rPr>
              <a:t>x</a:t>
            </a:r>
          </a:p>
        </p:txBody>
      </p:sp>
      <p:sp>
        <p:nvSpPr>
          <p:cNvPr id="17" name="Textfeld 16">
            <a:extLst>
              <a:ext uri="{FF2B5EF4-FFF2-40B4-BE49-F238E27FC236}">
                <a16:creationId xmlns:a16="http://schemas.microsoft.com/office/drawing/2014/main" id="{1103A5DB-992D-9545-B454-93B1F078770B}"/>
              </a:ext>
            </a:extLst>
          </p:cNvPr>
          <p:cNvSpPr txBox="1"/>
          <p:nvPr/>
        </p:nvSpPr>
        <p:spPr>
          <a:xfrm>
            <a:off x="4665904" y="3958570"/>
            <a:ext cx="3561622" cy="369332"/>
          </a:xfrm>
          <a:prstGeom prst="rect">
            <a:avLst/>
          </a:prstGeom>
          <a:noFill/>
        </p:spPr>
        <p:txBody>
          <a:bodyPr wrap="square" rtlCol="0">
            <a:spAutoFit/>
          </a:bodyPr>
          <a:lstStyle/>
          <a:p>
            <a:r>
              <a:rPr lang="de-DE" dirty="0" err="1"/>
              <a:t>Requires</a:t>
            </a:r>
            <a:r>
              <a:rPr lang="de-DE" dirty="0"/>
              <a:t> </a:t>
            </a:r>
            <a:r>
              <a:rPr lang="de-DE" dirty="0" err="1"/>
              <a:t>Normalization</a:t>
            </a:r>
            <a:endParaRPr lang="de-DE" dirty="0"/>
          </a:p>
        </p:txBody>
      </p: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899B7B5E-0A20-774F-A75D-2C0450BE5227}"/>
                  </a:ext>
                </a:extLst>
              </p:cNvPr>
              <p:cNvSpPr txBox="1"/>
              <p:nvPr/>
            </p:nvSpPr>
            <p:spPr>
              <a:xfrm>
                <a:off x="4533130" y="4485241"/>
                <a:ext cx="4619341" cy="887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𝐵</m:t>
                          </m:r>
                          <m:r>
                            <a:rPr lang="de-DE" b="0" i="1" smtClean="0">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 </m:t>
                          </m:r>
                          <m:r>
                            <a:rPr lang="de-DE" b="0" i="1" smtClean="0">
                              <a:latin typeface="Cambria Math" panose="02040503050406030204" pitchFamily="18" charset="0"/>
                            </a:rPr>
                            <m:t>𝐸</m:t>
                          </m:r>
                          <m:r>
                            <a:rPr lang="de-DE" b="0" i="1" smtClean="0">
                              <a:latin typeface="Cambria Math" panose="02040503050406030204" pitchFamily="18" charset="0"/>
                            </a:rPr>
                            <m:t>=</m:t>
                          </m:r>
                          <m:r>
                            <a:rPr lang="de-DE" b="0" i="1" smtClean="0">
                              <a:latin typeface="Cambria Math" panose="02040503050406030204" pitchFamily="18" charset="0"/>
                            </a:rPr>
                            <m:t>𝑒</m:t>
                          </m:r>
                          <m:r>
                            <a:rPr lang="de-DE" b="0" i="1" smtClean="0">
                              <a:latin typeface="Cambria Math" panose="02040503050406030204" pitchFamily="18" charset="0"/>
                            </a:rPr>
                            <m:t>, </m:t>
                          </m:r>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rPr>
                            <m:t>𝑗</m:t>
                          </m:r>
                          <m:r>
                            <a:rPr lang="de-DE" b="0" i="1" smtClean="0">
                              <a:latin typeface="Cambria Math" panose="02040503050406030204" pitchFamily="18" charset="0"/>
                            </a:rPr>
                            <m:t>,</m:t>
                          </m:r>
                          <m:r>
                            <a:rPr lang="de-DE" b="0" i="1" smtClean="0">
                              <a:latin typeface="Cambria Math" panose="02040503050406030204" pitchFamily="18" charset="0"/>
                            </a:rPr>
                            <m:t>𝑚</m:t>
                          </m:r>
                        </m:e>
                      </m:d>
                      <m:r>
                        <a:rPr lang="de-DE" b="0" i="1" smtClean="0">
                          <a:latin typeface="Cambria Math" panose="02040503050406030204" pitchFamily="18" charset="0"/>
                        </a:rPr>
                        <m:t>=</m:t>
                      </m:r>
                    </m:oMath>
                  </m:oMathPara>
                </a14:m>
                <a:endParaRPr lang="de-DE"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𝑧</m:t>
                          </m:r>
                        </m:den>
                      </m:f>
                      <m:r>
                        <a:rPr lang="de-DE" b="0" i="1" smtClean="0">
                          <a:latin typeface="Cambria Math" panose="02040503050406030204" pitchFamily="18" charset="0"/>
                        </a:rPr>
                        <m:t>𝜙</m:t>
                      </m:r>
                      <m:r>
                        <a:rPr lang="de-DE" b="0" i="1" baseline="-25000" smtClean="0">
                          <a:latin typeface="Cambria Math" panose="02040503050406030204" pitchFamily="18" charset="0"/>
                        </a:rPr>
                        <m:t>𝐽𝐴</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𝑗</m:t>
                          </m:r>
                        </m:e>
                      </m:d>
                      <m:r>
                        <a:rPr lang="de-DE" b="0" i="1" smtClean="0">
                          <a:latin typeface="Cambria Math" panose="02040503050406030204" pitchFamily="18" charset="0"/>
                        </a:rPr>
                        <m:t>𝜙</m:t>
                      </m:r>
                      <m:r>
                        <a:rPr lang="de-DE" b="0" i="1" baseline="-25000" smtClean="0">
                          <a:latin typeface="Cambria Math" panose="02040503050406030204" pitchFamily="18" charset="0"/>
                        </a:rPr>
                        <m:t>𝑀𝐴</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𝑚</m:t>
                          </m:r>
                        </m:e>
                      </m:d>
                      <m:r>
                        <a:rPr lang="de-DE" b="0" i="1" smtClean="0">
                          <a:latin typeface="Cambria Math" panose="02040503050406030204" pitchFamily="18" charset="0"/>
                        </a:rPr>
                        <m:t>𝜙</m:t>
                      </m:r>
                      <m:r>
                        <a:rPr lang="de-DE" b="0" i="1" baseline="-25000" smtClean="0">
                          <a:latin typeface="Cambria Math" panose="02040503050406030204" pitchFamily="18" charset="0"/>
                        </a:rPr>
                        <m:t>𝐴𝐵</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𝑏</m:t>
                          </m:r>
                        </m:e>
                      </m:d>
                      <m:r>
                        <a:rPr lang="de-DE" b="0" i="1" smtClean="0">
                          <a:latin typeface="Cambria Math" panose="02040503050406030204" pitchFamily="18" charset="0"/>
                        </a:rPr>
                        <m:t>,</m:t>
                      </m:r>
                      <m:r>
                        <a:rPr lang="de-DE" b="0" i="1" smtClean="0">
                          <a:latin typeface="Cambria Math" panose="02040503050406030204" pitchFamily="18" charset="0"/>
                        </a:rPr>
                        <m:t>𝜙</m:t>
                      </m:r>
                      <m:r>
                        <a:rPr lang="de-DE" b="0" i="1" baseline="-25000" smtClean="0">
                          <a:latin typeface="Cambria Math" panose="02040503050406030204" pitchFamily="18" charset="0"/>
                        </a:rPr>
                        <m:t>𝐴𝐸</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𝑒</m:t>
                          </m:r>
                        </m:e>
                      </m:d>
                      <m:r>
                        <a:rPr lang="de-DE" b="0" i="1" smtClean="0">
                          <a:latin typeface="Cambria Math" panose="02040503050406030204" pitchFamily="18" charset="0"/>
                        </a:rPr>
                        <m:t>𝜙</m:t>
                      </m:r>
                      <m:r>
                        <a:rPr lang="de-DE" b="0" i="1" baseline="-25000" smtClean="0">
                          <a:latin typeface="Cambria Math" panose="02040503050406030204" pitchFamily="18" charset="0"/>
                        </a:rPr>
                        <m:t>𝐵</m:t>
                      </m:r>
                      <m:d>
                        <m:dPr>
                          <m:ctrlPr>
                            <a:rPr lang="de-DE" b="0" i="1" baseline="-25000" smtClean="0">
                              <a:latin typeface="Cambria Math" panose="02040503050406030204" pitchFamily="18" charset="0"/>
                            </a:rPr>
                          </m:ctrlPr>
                        </m:dPr>
                        <m:e>
                          <m:r>
                            <a:rPr lang="de-DE" b="0" i="1" smtClean="0">
                              <a:latin typeface="Cambria Math" panose="02040503050406030204" pitchFamily="18" charset="0"/>
                            </a:rPr>
                            <m:t>𝑏</m:t>
                          </m:r>
                        </m:e>
                      </m:d>
                    </m:oMath>
                  </m:oMathPara>
                </a14:m>
                <a:endParaRPr lang="de-DE" b="0" dirty="0"/>
              </a:p>
            </p:txBody>
          </p:sp>
        </mc:Choice>
        <mc:Fallback xmlns="">
          <p:sp>
            <p:nvSpPr>
              <p:cNvPr id="19" name="Textfeld 18">
                <a:extLst>
                  <a:ext uri="{FF2B5EF4-FFF2-40B4-BE49-F238E27FC236}">
                    <a16:creationId xmlns:a16="http://schemas.microsoft.com/office/drawing/2014/main" id="{899B7B5E-0A20-774F-A75D-2C0450BE5227}"/>
                  </a:ext>
                </a:extLst>
              </p:cNvPr>
              <p:cNvSpPr txBox="1">
                <a:spLocks noRot="1" noChangeAspect="1" noMove="1" noResize="1" noEditPoints="1" noAdjustHandles="1" noChangeArrowheads="1" noChangeShapeType="1" noTextEdit="1"/>
              </p:cNvSpPr>
              <p:nvPr/>
            </p:nvSpPr>
            <p:spPr>
              <a:xfrm>
                <a:off x="4533130" y="4485241"/>
                <a:ext cx="4619341" cy="887935"/>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A4DED893-7D11-C340-9BCB-09C701327E1D}"/>
                  </a:ext>
                </a:extLst>
              </p:cNvPr>
              <p:cNvSpPr txBox="1"/>
              <p:nvPr/>
            </p:nvSpPr>
            <p:spPr>
              <a:xfrm>
                <a:off x="4583113" y="5468188"/>
                <a:ext cx="1853456" cy="795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r>
                        <a:rPr lang="de-DE" b="0" i="1" smtClean="0">
                          <a:latin typeface="Cambria Math" panose="02040503050406030204" pitchFamily="18" charset="0"/>
                        </a:rPr>
                        <m:t>= </m:t>
                      </m:r>
                      <m:nary>
                        <m:naryPr>
                          <m:chr m:val="∑"/>
                          <m:limLoc m:val="subSup"/>
                          <m:supHide m:val="on"/>
                          <m:ctrlPr>
                            <a:rPr lang="de-DE" b="0" i="1" smtClean="0">
                              <a:latin typeface="Cambria Math" panose="02040503050406030204" pitchFamily="18" charset="0"/>
                            </a:rPr>
                          </m:ctrlPr>
                        </m:naryPr>
                        <m:sub>
                          <m:r>
                            <m:rPr>
                              <m:brk m:alnAt="9"/>
                            </m:rPr>
                            <a:rPr lang="de-DE" b="0" i="1" smtClean="0">
                              <a:latin typeface="Cambria Math" panose="02040503050406030204" pitchFamily="18" charset="0"/>
                            </a:rPr>
                            <m:t>𝑥</m:t>
                          </m:r>
                        </m:sub>
                        <m:sup/>
                        <m:e>
                          <m:nary>
                            <m:naryPr>
                              <m:chr m:val="∏"/>
                              <m:supHide m:val="on"/>
                              <m:ctrlPr>
                                <a:rPr lang="de-DE" b="0" i="1" smtClean="0">
                                  <a:latin typeface="Cambria Math" panose="02040503050406030204" pitchFamily="18" charset="0"/>
                                </a:rPr>
                              </m:ctrlPr>
                            </m:naryPr>
                            <m:sub>
                              <m:r>
                                <m:rPr>
                                  <m:brk m:alnAt="7"/>
                                </m:rPr>
                                <a:rPr lang="de-DE" b="0" i="1" smtClean="0">
                                  <a:latin typeface="Cambria Math" panose="02040503050406030204" pitchFamily="18" charset="0"/>
                                </a:rPr>
                                <m:t>𝑗</m:t>
                              </m:r>
                            </m:sub>
                            <m:sup/>
                            <m:e>
                              <m:r>
                                <a:rPr lang="de-DE" b="0" i="1" smtClean="0">
                                  <a:latin typeface="Cambria Math" panose="02040503050406030204" pitchFamily="18" charset="0"/>
                                </a:rPr>
                                <m:t>𝜙</m:t>
                              </m:r>
                              <m:r>
                                <a:rPr lang="de-DE" b="0" i="1" baseline="-25000" smtClean="0">
                                  <a:latin typeface="Cambria Math" panose="02040503050406030204" pitchFamily="18" charset="0"/>
                                </a:rPr>
                                <m:t>𝑗</m:t>
                              </m:r>
                            </m:e>
                          </m:nary>
                          <m:r>
                            <a:rPr lang="de-DE" b="0" i="1" smtClean="0">
                              <a:latin typeface="Cambria Math" panose="02040503050406030204" pitchFamily="18" charset="0"/>
                            </a:rPr>
                            <m:t> </m:t>
                          </m:r>
                        </m:e>
                      </m:nary>
                    </m:oMath>
                  </m:oMathPara>
                </a14:m>
                <a:endParaRPr lang="de-DE" dirty="0"/>
              </a:p>
            </p:txBody>
          </p:sp>
        </mc:Choice>
        <mc:Fallback xmlns="">
          <p:sp>
            <p:nvSpPr>
              <p:cNvPr id="20" name="Textfeld 19">
                <a:extLst>
                  <a:ext uri="{FF2B5EF4-FFF2-40B4-BE49-F238E27FC236}">
                    <a16:creationId xmlns:a16="http://schemas.microsoft.com/office/drawing/2014/main" id="{A4DED893-7D11-C340-9BCB-09C701327E1D}"/>
                  </a:ext>
                </a:extLst>
              </p:cNvPr>
              <p:cNvSpPr txBox="1">
                <a:spLocks noRot="1" noChangeAspect="1" noMove="1" noResize="1" noEditPoints="1" noAdjustHandles="1" noChangeArrowheads="1" noChangeShapeType="1" noTextEdit="1"/>
              </p:cNvSpPr>
              <p:nvPr/>
            </p:nvSpPr>
            <p:spPr>
              <a:xfrm>
                <a:off x="4583113" y="5468188"/>
                <a:ext cx="1853456" cy="795859"/>
              </a:xfrm>
              <a:prstGeom prst="rect">
                <a:avLst/>
              </a:prstGeom>
              <a:blipFill>
                <a:blip r:embed="rId4"/>
                <a:stretch>
                  <a:fillRect l="-12925" t="-115625" r="-4762" b="-157813"/>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C66317FD-AF2C-2F44-AB12-E51D5B5D9773}"/>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V7</a:t>
            </a:r>
          </a:p>
        </p:txBody>
      </p:sp>
      <p:sp>
        <p:nvSpPr>
          <p:cNvPr id="6" name="Textfeld 5">
            <a:extLst>
              <a:ext uri="{FF2B5EF4-FFF2-40B4-BE49-F238E27FC236}">
                <a16:creationId xmlns:a16="http://schemas.microsoft.com/office/drawing/2014/main" id="{9C6EBAC2-B8DF-0445-BC4D-0C03B3E18FB6}"/>
              </a:ext>
            </a:extLst>
          </p:cNvPr>
          <p:cNvSpPr txBox="1"/>
          <p:nvPr/>
        </p:nvSpPr>
        <p:spPr>
          <a:xfrm>
            <a:off x="7058168" y="5629643"/>
            <a:ext cx="1874231" cy="369332"/>
          </a:xfrm>
          <a:prstGeom prst="rect">
            <a:avLst/>
          </a:prstGeom>
          <a:noFill/>
        </p:spPr>
        <p:txBody>
          <a:bodyPr wrap="none" rtlCol="0">
            <a:spAutoFit/>
          </a:bodyPr>
          <a:lstStyle/>
          <a:p>
            <a:r>
              <a:rPr lang="de-DE" dirty="0">
                <a:solidFill>
                  <a:srgbClr val="032EF0"/>
                </a:solidFill>
              </a:rPr>
              <a:t>Partition </a:t>
            </a:r>
            <a:r>
              <a:rPr lang="de-DE" dirty="0" err="1">
                <a:solidFill>
                  <a:srgbClr val="032EF0"/>
                </a:solidFill>
              </a:rPr>
              <a:t>function</a:t>
            </a:r>
            <a:endParaRPr lang="de-DE" dirty="0">
              <a:solidFill>
                <a:srgbClr val="032EF0"/>
              </a:solidFill>
            </a:endParaRPr>
          </a:p>
        </p:txBody>
      </p:sp>
    </p:spTree>
    <p:extLst>
      <p:ext uri="{BB962C8B-B14F-4D97-AF65-F5344CB8AC3E}">
        <p14:creationId xmlns:p14="http://schemas.microsoft.com/office/powerpoint/2010/main" val="33820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7" grpId="0"/>
      <p:bldP spid="19"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PROBABILISTIC PROGRAMMING</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42</a:t>
            </a:fld>
            <a:endParaRPr lang="de-DE"/>
          </a:p>
        </p:txBody>
      </p:sp>
    </p:spTree>
    <p:extLst>
      <p:ext uri="{BB962C8B-B14F-4D97-AF65-F5344CB8AC3E}">
        <p14:creationId xmlns:p14="http://schemas.microsoft.com/office/powerpoint/2010/main" val="1021228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A7453B-30E8-854A-BCD9-74C74095A213}"/>
              </a:ext>
            </a:extLst>
          </p:cNvPr>
          <p:cNvSpPr>
            <a:spLocks noGrp="1"/>
          </p:cNvSpPr>
          <p:nvPr>
            <p:ph type="title"/>
          </p:nvPr>
        </p:nvSpPr>
        <p:spPr/>
        <p:txBody>
          <a:bodyPr/>
          <a:lstStyle/>
          <a:p>
            <a:r>
              <a:rPr lang="de-DE" dirty="0" err="1"/>
              <a:t>Why</a:t>
            </a:r>
            <a:r>
              <a:rPr lang="de-DE" dirty="0"/>
              <a:t> </a:t>
            </a:r>
            <a:r>
              <a:rPr lang="de-DE" dirty="0" err="1"/>
              <a:t>then</a:t>
            </a:r>
            <a:r>
              <a:rPr lang="de-DE" dirty="0"/>
              <a:t> not stick </a:t>
            </a:r>
            <a:r>
              <a:rPr lang="de-DE" dirty="0" err="1"/>
              <a:t>to</a:t>
            </a:r>
            <a:r>
              <a:rPr lang="de-DE" dirty="0"/>
              <a:t> </a:t>
            </a:r>
            <a:r>
              <a:rPr lang="de-DE" dirty="0" err="1"/>
              <a:t>probabilities</a:t>
            </a:r>
            <a:endParaRPr lang="de-DE" dirty="0"/>
          </a:p>
        </p:txBody>
      </p:sp>
      <p:sp>
        <p:nvSpPr>
          <p:cNvPr id="6" name="Inhaltsplatzhalter 5">
            <a:extLst>
              <a:ext uri="{FF2B5EF4-FFF2-40B4-BE49-F238E27FC236}">
                <a16:creationId xmlns:a16="http://schemas.microsoft.com/office/drawing/2014/main" id="{A91150FF-D1DF-264F-91EB-CC20B73995A6}"/>
              </a:ext>
            </a:extLst>
          </p:cNvPr>
          <p:cNvSpPr>
            <a:spLocks noGrp="1"/>
          </p:cNvSpPr>
          <p:nvPr>
            <p:ph idx="1"/>
          </p:nvPr>
        </p:nvSpPr>
        <p:spPr/>
        <p:txBody>
          <a:bodyPr/>
          <a:lstStyle/>
          <a:p>
            <a:r>
              <a:rPr lang="de-DE" dirty="0"/>
              <a:t>Problem 1: </a:t>
            </a:r>
            <a:r>
              <a:rPr lang="de-DE" dirty="0" err="1"/>
              <a:t>Probabilistic</a:t>
            </a:r>
            <a:r>
              <a:rPr lang="de-DE" dirty="0"/>
              <a:t> </a:t>
            </a:r>
            <a:r>
              <a:rPr lang="de-DE" dirty="0" err="1"/>
              <a:t>model</a:t>
            </a:r>
            <a:r>
              <a:rPr lang="de-DE" dirty="0"/>
              <a:t> </a:t>
            </a:r>
            <a:r>
              <a:rPr lang="de-DE" dirty="0" err="1"/>
              <a:t>development</a:t>
            </a:r>
            <a:r>
              <a:rPr lang="de-DE" dirty="0"/>
              <a:t> </a:t>
            </a:r>
            <a:r>
              <a:rPr lang="de-DE" dirty="0" err="1"/>
              <a:t>and</a:t>
            </a:r>
            <a:r>
              <a:rPr lang="de-DE" dirty="0"/>
              <a:t> </a:t>
            </a:r>
            <a:r>
              <a:rPr lang="de-DE" dirty="0" err="1"/>
              <a:t>the</a:t>
            </a:r>
            <a:r>
              <a:rPr lang="de-DE" dirty="0"/>
              <a:t> </a:t>
            </a:r>
            <a:r>
              <a:rPr lang="de-DE" dirty="0" err="1"/>
              <a:t>derivation</a:t>
            </a:r>
            <a:r>
              <a:rPr lang="de-DE" dirty="0"/>
              <a:t> </a:t>
            </a:r>
            <a:r>
              <a:rPr lang="de-DE" dirty="0" err="1"/>
              <a:t>of</a:t>
            </a:r>
            <a:r>
              <a:rPr lang="de-DE" dirty="0"/>
              <a:t> </a:t>
            </a:r>
            <a:r>
              <a:rPr lang="de-DE" dirty="0" err="1"/>
              <a:t>inference</a:t>
            </a:r>
            <a:r>
              <a:rPr lang="de-DE" dirty="0"/>
              <a:t> </a:t>
            </a:r>
            <a:r>
              <a:rPr lang="de-DE" dirty="0" err="1"/>
              <a:t>algorithms</a:t>
            </a:r>
            <a:r>
              <a:rPr lang="de-DE" dirty="0"/>
              <a:t> </a:t>
            </a:r>
            <a:r>
              <a:rPr lang="de-DE" dirty="0" err="1"/>
              <a:t>is</a:t>
            </a:r>
            <a:r>
              <a:rPr lang="de-DE" dirty="0"/>
              <a:t> time-</a:t>
            </a:r>
            <a:r>
              <a:rPr lang="de-DE" dirty="0" err="1"/>
              <a:t>consuming</a:t>
            </a:r>
            <a:r>
              <a:rPr lang="de-DE" dirty="0"/>
              <a:t> </a:t>
            </a:r>
            <a:r>
              <a:rPr lang="de-DE" dirty="0" err="1"/>
              <a:t>and</a:t>
            </a:r>
            <a:r>
              <a:rPr lang="de-DE" dirty="0"/>
              <a:t> </a:t>
            </a:r>
            <a:r>
              <a:rPr lang="de-DE" dirty="0" err="1"/>
              <a:t>error-prone</a:t>
            </a:r>
            <a:r>
              <a:rPr lang="de-DE" dirty="0"/>
              <a:t>. </a:t>
            </a:r>
          </a:p>
          <a:p>
            <a:r>
              <a:rPr lang="de-DE" dirty="0"/>
              <a:t>Problem 2: </a:t>
            </a:r>
            <a:r>
              <a:rPr lang="de-DE" dirty="0" err="1"/>
              <a:t>Exact</a:t>
            </a:r>
            <a:r>
              <a:rPr lang="de-DE" dirty="0"/>
              <a:t> (</a:t>
            </a:r>
            <a:r>
              <a:rPr lang="de-DE" dirty="0" err="1"/>
              <a:t>and</a:t>
            </a:r>
            <a:r>
              <a:rPr lang="de-DE" dirty="0"/>
              <a:t> </a:t>
            </a:r>
            <a:r>
              <a:rPr lang="de-DE" dirty="0" err="1"/>
              <a:t>approximate</a:t>
            </a:r>
            <a:r>
              <a:rPr lang="de-DE" dirty="0"/>
              <a:t> </a:t>
            </a:r>
            <a:r>
              <a:rPr lang="de-DE" dirty="0" err="1"/>
              <a:t>inference</a:t>
            </a:r>
            <a:r>
              <a:rPr lang="de-DE" dirty="0"/>
              <a:t>) </a:t>
            </a:r>
            <a:r>
              <a:rPr lang="de-DE" dirty="0" err="1"/>
              <a:t>hard</a:t>
            </a:r>
            <a:r>
              <a:rPr lang="de-DE" dirty="0"/>
              <a:t> due </a:t>
            </a:r>
            <a:r>
              <a:rPr lang="de-DE" dirty="0" err="1"/>
              <a:t>to</a:t>
            </a:r>
            <a:r>
              <a:rPr lang="de-DE" dirty="0"/>
              <a:t> </a:t>
            </a:r>
            <a:r>
              <a:rPr lang="de-DE" dirty="0" err="1"/>
              <a:t>normalization</a:t>
            </a:r>
            <a:r>
              <a:rPr lang="de-DE" dirty="0"/>
              <a:t>: </a:t>
            </a:r>
            <a:r>
              <a:rPr lang="de-DE" dirty="0" err="1"/>
              <a:t>partition</a:t>
            </a:r>
            <a:r>
              <a:rPr lang="de-DE" dirty="0"/>
              <a:t> </a:t>
            </a:r>
            <a:r>
              <a:rPr lang="de-DE" dirty="0" err="1"/>
              <a:t>function</a:t>
            </a:r>
            <a:r>
              <a:rPr lang="de-DE" dirty="0"/>
              <a:t> Z)</a:t>
            </a:r>
          </a:p>
          <a:p>
            <a:r>
              <a:rPr lang="de-DE" dirty="0"/>
              <a:t>Solution </a:t>
            </a:r>
            <a:r>
              <a:rPr lang="de-DE" dirty="0" err="1"/>
              <a:t>to</a:t>
            </a:r>
            <a:r>
              <a:rPr lang="de-DE" dirty="0"/>
              <a:t> 1 </a:t>
            </a:r>
          </a:p>
          <a:p>
            <a:pPr lvl="1"/>
            <a:r>
              <a:rPr lang="de-DE" dirty="0" err="1"/>
              <a:t>Develop</a:t>
            </a:r>
            <a:r>
              <a:rPr lang="de-DE" dirty="0"/>
              <a:t> </a:t>
            </a:r>
            <a:r>
              <a:rPr lang="de-DE" dirty="0" err="1"/>
              <a:t>Probabilistic</a:t>
            </a:r>
            <a:r>
              <a:rPr lang="de-DE" dirty="0"/>
              <a:t> </a:t>
            </a:r>
            <a:r>
              <a:rPr lang="de-DE" dirty="0" err="1"/>
              <a:t>Programming</a:t>
            </a:r>
            <a:r>
              <a:rPr lang="de-DE" dirty="0"/>
              <a:t> </a:t>
            </a:r>
            <a:r>
              <a:rPr lang="de-DE" dirty="0" err="1"/>
              <a:t>Languages</a:t>
            </a:r>
            <a:r>
              <a:rPr lang="de-DE" dirty="0"/>
              <a:t> </a:t>
            </a:r>
            <a:r>
              <a:rPr lang="de-DE" dirty="0" err="1"/>
              <a:t>for</a:t>
            </a:r>
            <a:r>
              <a:rPr lang="de-DE" dirty="0"/>
              <a:t> </a:t>
            </a:r>
            <a:r>
              <a:rPr lang="de-DE" dirty="0" err="1"/>
              <a:t>expressing</a:t>
            </a:r>
            <a:r>
              <a:rPr lang="de-DE" dirty="0"/>
              <a:t> </a:t>
            </a:r>
            <a:r>
              <a:rPr lang="de-DE" dirty="0" err="1"/>
              <a:t>probabilistic</a:t>
            </a:r>
            <a:r>
              <a:rPr lang="de-DE" dirty="0"/>
              <a:t> </a:t>
            </a:r>
            <a:r>
              <a:rPr lang="de-DE" dirty="0" err="1"/>
              <a:t>models</a:t>
            </a:r>
            <a:r>
              <a:rPr lang="de-DE" dirty="0"/>
              <a:t> </a:t>
            </a:r>
            <a:r>
              <a:rPr lang="de-DE" dirty="0" err="1"/>
              <a:t>as</a:t>
            </a:r>
            <a:r>
              <a:rPr lang="de-DE" dirty="0"/>
              <a:t> </a:t>
            </a:r>
            <a:r>
              <a:rPr lang="de-DE" dirty="0" err="1"/>
              <a:t>computer</a:t>
            </a:r>
            <a:r>
              <a:rPr lang="de-DE" dirty="0"/>
              <a:t> </a:t>
            </a:r>
            <a:r>
              <a:rPr lang="de-DE" dirty="0" err="1"/>
              <a:t>programs</a:t>
            </a:r>
            <a:r>
              <a:rPr lang="de-DE" dirty="0"/>
              <a:t> </a:t>
            </a:r>
            <a:r>
              <a:rPr lang="de-DE" dirty="0" err="1"/>
              <a:t>that</a:t>
            </a:r>
            <a:r>
              <a:rPr lang="de-DE" dirty="0"/>
              <a:t> </a:t>
            </a:r>
            <a:r>
              <a:rPr lang="de-DE" dirty="0" err="1"/>
              <a:t>generate</a:t>
            </a:r>
            <a:r>
              <a:rPr lang="de-DE" dirty="0"/>
              <a:t> </a:t>
            </a:r>
            <a:r>
              <a:rPr lang="de-DE" dirty="0" err="1"/>
              <a:t>data</a:t>
            </a:r>
            <a:r>
              <a:rPr lang="de-DE" dirty="0"/>
              <a:t> (i.e. </a:t>
            </a:r>
            <a:r>
              <a:rPr lang="de-DE" dirty="0" err="1"/>
              <a:t>simulators</a:t>
            </a:r>
            <a:r>
              <a:rPr lang="de-DE" dirty="0"/>
              <a:t>). </a:t>
            </a:r>
          </a:p>
          <a:p>
            <a:pPr lvl="1"/>
            <a:r>
              <a:rPr lang="de-DE" dirty="0" err="1"/>
              <a:t>Derive</a:t>
            </a:r>
            <a:r>
              <a:rPr lang="de-DE" dirty="0"/>
              <a:t> Universal </a:t>
            </a:r>
            <a:r>
              <a:rPr lang="de-DE" dirty="0" err="1"/>
              <a:t>Inference</a:t>
            </a:r>
            <a:r>
              <a:rPr lang="de-DE" dirty="0"/>
              <a:t> </a:t>
            </a:r>
            <a:r>
              <a:rPr lang="de-DE" dirty="0" err="1"/>
              <a:t>Engines</a:t>
            </a:r>
            <a:r>
              <a:rPr lang="de-DE" dirty="0"/>
              <a:t> </a:t>
            </a:r>
            <a:r>
              <a:rPr lang="de-DE" dirty="0" err="1"/>
              <a:t>for</a:t>
            </a:r>
            <a:r>
              <a:rPr lang="de-DE" dirty="0"/>
              <a:t> </a:t>
            </a:r>
            <a:r>
              <a:rPr lang="de-DE" dirty="0" err="1"/>
              <a:t>these</a:t>
            </a:r>
            <a:r>
              <a:rPr lang="de-DE" dirty="0"/>
              <a:t> </a:t>
            </a:r>
            <a:r>
              <a:rPr lang="de-DE" dirty="0" err="1"/>
              <a:t>languages</a:t>
            </a:r>
            <a:r>
              <a:rPr lang="de-DE" dirty="0"/>
              <a:t> </a:t>
            </a:r>
            <a:r>
              <a:rPr lang="de-DE" dirty="0" err="1"/>
              <a:t>that</a:t>
            </a:r>
            <a:r>
              <a:rPr lang="de-DE" dirty="0"/>
              <a:t> do </a:t>
            </a:r>
            <a:r>
              <a:rPr lang="de-DE" dirty="0" err="1"/>
              <a:t>inference</a:t>
            </a:r>
            <a:r>
              <a:rPr lang="de-DE" dirty="0"/>
              <a:t> </a:t>
            </a:r>
            <a:r>
              <a:rPr lang="de-DE" dirty="0" err="1"/>
              <a:t>over</a:t>
            </a:r>
            <a:r>
              <a:rPr lang="de-DE" dirty="0"/>
              <a:t> </a:t>
            </a:r>
            <a:r>
              <a:rPr lang="de-DE" dirty="0" err="1"/>
              <a:t>program</a:t>
            </a:r>
            <a:r>
              <a:rPr lang="de-DE" dirty="0"/>
              <a:t> </a:t>
            </a:r>
            <a:r>
              <a:rPr lang="de-DE" dirty="0" err="1"/>
              <a:t>traces</a:t>
            </a:r>
            <a:r>
              <a:rPr lang="de-DE" dirty="0"/>
              <a:t> </a:t>
            </a:r>
            <a:r>
              <a:rPr lang="de-DE" dirty="0" err="1"/>
              <a:t>given</a:t>
            </a:r>
            <a:r>
              <a:rPr lang="de-DE" dirty="0"/>
              <a:t> </a:t>
            </a:r>
            <a:r>
              <a:rPr lang="de-DE" dirty="0" err="1"/>
              <a:t>observed</a:t>
            </a:r>
            <a:r>
              <a:rPr lang="de-DE" dirty="0"/>
              <a:t> </a:t>
            </a:r>
            <a:r>
              <a:rPr lang="de-DE" dirty="0" err="1"/>
              <a:t>data</a:t>
            </a:r>
            <a:r>
              <a:rPr lang="de-DE" dirty="0"/>
              <a:t> (</a:t>
            </a:r>
            <a:r>
              <a:rPr lang="de-DE" dirty="0" err="1"/>
              <a:t>Bayes</a:t>
            </a:r>
            <a:r>
              <a:rPr lang="de-DE" dirty="0"/>
              <a:t> </a:t>
            </a:r>
            <a:r>
              <a:rPr lang="de-DE" dirty="0" err="1"/>
              <a:t>rule</a:t>
            </a:r>
            <a:r>
              <a:rPr lang="de-DE" dirty="0"/>
              <a:t> on </a:t>
            </a:r>
            <a:r>
              <a:rPr lang="de-DE" dirty="0" err="1"/>
              <a:t>computer</a:t>
            </a:r>
            <a:r>
              <a:rPr lang="de-DE" dirty="0"/>
              <a:t> </a:t>
            </a:r>
            <a:r>
              <a:rPr lang="de-DE" dirty="0" err="1"/>
              <a:t>programs</a:t>
            </a:r>
            <a:r>
              <a:rPr lang="de-DE" dirty="0"/>
              <a:t>). </a:t>
            </a:r>
          </a:p>
          <a:p>
            <a:endParaRPr lang="de-DE" dirty="0"/>
          </a:p>
          <a:p>
            <a:endParaRPr lang="de-DE" dirty="0"/>
          </a:p>
        </p:txBody>
      </p:sp>
      <p:sp>
        <p:nvSpPr>
          <p:cNvPr id="4" name="Foliennummernplatzhalter 3">
            <a:extLst>
              <a:ext uri="{FF2B5EF4-FFF2-40B4-BE49-F238E27FC236}">
                <a16:creationId xmlns:a16="http://schemas.microsoft.com/office/drawing/2014/main" id="{AB288D9B-5917-704B-8A56-ACCC617607C6}"/>
              </a:ext>
            </a:extLst>
          </p:cNvPr>
          <p:cNvSpPr>
            <a:spLocks noGrp="1"/>
          </p:cNvSpPr>
          <p:nvPr>
            <p:ph type="sldNum" sz="quarter" idx="12"/>
          </p:nvPr>
        </p:nvSpPr>
        <p:spPr/>
        <p:txBody>
          <a:bodyPr/>
          <a:lstStyle/>
          <a:p>
            <a:pPr>
              <a:defRPr/>
            </a:pPr>
            <a:fld id="{4D5151C9-7839-C041-ABB8-39E89BE5946D}" type="slidenum">
              <a:rPr lang="de-DE" smtClean="0"/>
              <a:pPr>
                <a:defRPr/>
              </a:pPr>
              <a:t>43</a:t>
            </a:fld>
            <a:endParaRPr lang="de-DE"/>
          </a:p>
        </p:txBody>
      </p:sp>
      <p:sp>
        <p:nvSpPr>
          <p:cNvPr id="7" name="Textfeld 6">
            <a:extLst>
              <a:ext uri="{FF2B5EF4-FFF2-40B4-BE49-F238E27FC236}">
                <a16:creationId xmlns:a16="http://schemas.microsoft.com/office/drawing/2014/main" id="{7FC1D96F-441B-3F40-9801-ADCA7E9B80AF}"/>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V8</a:t>
            </a:r>
          </a:p>
        </p:txBody>
      </p:sp>
    </p:spTree>
    <p:extLst>
      <p:ext uri="{BB962C8B-B14F-4D97-AF65-F5344CB8AC3E}">
        <p14:creationId xmlns:p14="http://schemas.microsoft.com/office/powerpoint/2010/main" val="13394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7408A-8C7F-A746-B6F8-216FBA139250}"/>
              </a:ext>
            </a:extLst>
          </p:cNvPr>
          <p:cNvSpPr>
            <a:spLocks noGrp="1"/>
          </p:cNvSpPr>
          <p:nvPr>
            <p:ph type="title"/>
          </p:nvPr>
        </p:nvSpPr>
        <p:spPr/>
        <p:txBody>
          <a:bodyPr/>
          <a:lstStyle/>
          <a:p>
            <a:r>
              <a:rPr lang="de-DE" dirty="0" err="1"/>
              <a:t>Comparison</a:t>
            </a:r>
            <a:r>
              <a:rPr lang="de-DE" dirty="0"/>
              <a:t> </a:t>
            </a:r>
          </a:p>
        </p:txBody>
      </p:sp>
      <p:pic>
        <p:nvPicPr>
          <p:cNvPr id="6" name="Inhaltsplatzhalter 5">
            <a:extLst>
              <a:ext uri="{FF2B5EF4-FFF2-40B4-BE49-F238E27FC236}">
                <a16:creationId xmlns:a16="http://schemas.microsoft.com/office/drawing/2014/main" id="{9A80333B-A135-A348-8BCC-FDF6FA75B47B}"/>
              </a:ext>
            </a:extLst>
          </p:cNvPr>
          <p:cNvPicPr>
            <a:picLocks noGrp="1" noChangeAspect="1"/>
          </p:cNvPicPr>
          <p:nvPr>
            <p:ph idx="1"/>
          </p:nvPr>
        </p:nvPicPr>
        <p:blipFill>
          <a:blip r:embed="rId2"/>
          <a:stretch>
            <a:fillRect/>
          </a:stretch>
        </p:blipFill>
        <p:spPr>
          <a:xfrm>
            <a:off x="685629" y="1196752"/>
            <a:ext cx="7811753" cy="5526746"/>
          </a:xfrm>
        </p:spPr>
      </p:pic>
      <p:sp>
        <p:nvSpPr>
          <p:cNvPr id="4" name="Foliennummernplatzhalter 3">
            <a:extLst>
              <a:ext uri="{FF2B5EF4-FFF2-40B4-BE49-F238E27FC236}">
                <a16:creationId xmlns:a16="http://schemas.microsoft.com/office/drawing/2014/main" id="{89414369-AE09-C045-A865-53B8450E0D2C}"/>
              </a:ext>
            </a:extLst>
          </p:cNvPr>
          <p:cNvSpPr>
            <a:spLocks noGrp="1"/>
          </p:cNvSpPr>
          <p:nvPr>
            <p:ph type="sldNum" sz="quarter" idx="12"/>
          </p:nvPr>
        </p:nvSpPr>
        <p:spPr/>
        <p:txBody>
          <a:bodyPr/>
          <a:lstStyle/>
          <a:p>
            <a:pPr>
              <a:defRPr/>
            </a:pPr>
            <a:fld id="{FD764AD2-5FB6-FB45-933B-235C7588DE60}" type="slidenum">
              <a:rPr lang="de-DE" smtClean="0"/>
              <a:pPr>
                <a:defRPr/>
              </a:pPr>
              <a:t>44</a:t>
            </a:fld>
            <a:endParaRPr lang="de-DE"/>
          </a:p>
        </p:txBody>
      </p:sp>
      <p:sp>
        <p:nvSpPr>
          <p:cNvPr id="7" name="Textfeld 6">
            <a:extLst>
              <a:ext uri="{FF2B5EF4-FFF2-40B4-BE49-F238E27FC236}">
                <a16:creationId xmlns:a16="http://schemas.microsoft.com/office/drawing/2014/main" id="{81E71102-795A-4141-A322-466CB40AED20}"/>
              </a:ext>
            </a:extLst>
          </p:cNvPr>
          <p:cNvSpPr txBox="1"/>
          <p:nvPr/>
        </p:nvSpPr>
        <p:spPr>
          <a:xfrm>
            <a:off x="646618" y="6022627"/>
            <a:ext cx="7811754" cy="369332"/>
          </a:xfrm>
          <a:prstGeom prst="rect">
            <a:avLst/>
          </a:prstGeom>
          <a:noFill/>
        </p:spPr>
        <p:txBody>
          <a:bodyPr wrap="none" rtlCol="0">
            <a:spAutoFit/>
          </a:bodyPr>
          <a:lstStyle/>
          <a:p>
            <a:r>
              <a:rPr lang="de-DE" dirty="0"/>
              <a:t>Ex: F. Wood: </a:t>
            </a:r>
            <a:r>
              <a:rPr lang="de-DE" dirty="0" err="1"/>
              <a:t>Probabilistic</a:t>
            </a:r>
            <a:r>
              <a:rPr lang="de-DE" dirty="0"/>
              <a:t> </a:t>
            </a:r>
            <a:r>
              <a:rPr lang="de-DE" dirty="0" err="1"/>
              <a:t>Programming</a:t>
            </a:r>
            <a:r>
              <a:rPr lang="de-DE" dirty="0"/>
              <a:t>, PPAML Summer School, Portland 2016 </a:t>
            </a:r>
          </a:p>
        </p:txBody>
      </p:sp>
      <p:sp>
        <p:nvSpPr>
          <p:cNvPr id="9" name="Textfeld 8">
            <a:extLst>
              <a:ext uri="{FF2B5EF4-FFF2-40B4-BE49-F238E27FC236}">
                <a16:creationId xmlns:a16="http://schemas.microsoft.com/office/drawing/2014/main" id="{18AEA76B-458E-1C45-901B-215853214E75}"/>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V8</a:t>
            </a:r>
          </a:p>
        </p:txBody>
      </p:sp>
    </p:spTree>
    <p:extLst>
      <p:ext uri="{BB962C8B-B14F-4D97-AF65-F5344CB8AC3E}">
        <p14:creationId xmlns:p14="http://schemas.microsoft.com/office/powerpoint/2010/main" val="3866513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39A34-7B7D-D24E-9A6A-BAC12F5C7131}"/>
              </a:ext>
            </a:extLst>
          </p:cNvPr>
          <p:cNvSpPr>
            <a:spLocks noGrp="1"/>
          </p:cNvSpPr>
          <p:nvPr>
            <p:ph type="title"/>
          </p:nvPr>
        </p:nvSpPr>
        <p:spPr/>
        <p:txBody>
          <a:bodyPr/>
          <a:lstStyle/>
          <a:p>
            <a:r>
              <a:rPr lang="de-DE" dirty="0" err="1"/>
              <a:t>Probabilistic</a:t>
            </a:r>
            <a:r>
              <a:rPr lang="de-DE" dirty="0"/>
              <a:t> </a:t>
            </a:r>
            <a:r>
              <a:rPr lang="de-DE" dirty="0" err="1"/>
              <a:t>Programming</a:t>
            </a:r>
            <a:r>
              <a:rPr lang="de-DE" dirty="0"/>
              <a:t> </a:t>
            </a:r>
            <a:r>
              <a:rPr lang="de-DE" dirty="0" err="1"/>
              <a:t>Example</a:t>
            </a:r>
            <a:endParaRPr lang="de-DE" dirty="0"/>
          </a:p>
        </p:txBody>
      </p:sp>
      <p:sp>
        <p:nvSpPr>
          <p:cNvPr id="4" name="Foliennummernplatzhalter 3">
            <a:extLst>
              <a:ext uri="{FF2B5EF4-FFF2-40B4-BE49-F238E27FC236}">
                <a16:creationId xmlns:a16="http://schemas.microsoft.com/office/drawing/2014/main" id="{53A93D7C-B239-7844-8157-505C7D8A27E2}"/>
              </a:ext>
            </a:extLst>
          </p:cNvPr>
          <p:cNvSpPr>
            <a:spLocks noGrp="1"/>
          </p:cNvSpPr>
          <p:nvPr>
            <p:ph type="sldNum" sz="quarter" idx="12"/>
          </p:nvPr>
        </p:nvSpPr>
        <p:spPr/>
        <p:txBody>
          <a:bodyPr/>
          <a:lstStyle/>
          <a:p>
            <a:pPr>
              <a:defRPr/>
            </a:pPr>
            <a:fld id="{FD764AD2-5FB6-FB45-933B-235C7588DE60}" type="slidenum">
              <a:rPr lang="de-DE" smtClean="0"/>
              <a:pPr>
                <a:defRPr/>
              </a:pPr>
              <a:t>45</a:t>
            </a:fld>
            <a:endParaRPr lang="de-DE"/>
          </a:p>
        </p:txBody>
      </p:sp>
      <p:pic>
        <p:nvPicPr>
          <p:cNvPr id="5" name="Inhaltsplatzhalter 4">
            <a:extLst>
              <a:ext uri="{FF2B5EF4-FFF2-40B4-BE49-F238E27FC236}">
                <a16:creationId xmlns:a16="http://schemas.microsoft.com/office/drawing/2014/main" id="{A7836351-7EF7-3845-91A5-4EA2F86EE9CB}"/>
              </a:ext>
            </a:extLst>
          </p:cNvPr>
          <p:cNvPicPr>
            <a:picLocks noGrp="1" noChangeAspect="1"/>
          </p:cNvPicPr>
          <p:nvPr>
            <p:ph idx="1"/>
          </p:nvPr>
        </p:nvPicPr>
        <p:blipFill>
          <a:blip r:embed="rId2"/>
          <a:stretch>
            <a:fillRect/>
          </a:stretch>
        </p:blipFill>
        <p:spPr>
          <a:xfrm>
            <a:off x="163196" y="1484784"/>
            <a:ext cx="9047593" cy="2880320"/>
          </a:xfrm>
          <a:prstGeom prst="rect">
            <a:avLst/>
          </a:prstGeom>
        </p:spPr>
      </p:pic>
      <p:sp>
        <p:nvSpPr>
          <p:cNvPr id="6" name="Textfeld 5">
            <a:extLst>
              <a:ext uri="{FF2B5EF4-FFF2-40B4-BE49-F238E27FC236}">
                <a16:creationId xmlns:a16="http://schemas.microsoft.com/office/drawing/2014/main" id="{54C1A4AE-E19E-724F-A009-13487951DD1C}"/>
              </a:ext>
            </a:extLst>
          </p:cNvPr>
          <p:cNvSpPr txBox="1"/>
          <p:nvPr/>
        </p:nvSpPr>
        <p:spPr>
          <a:xfrm>
            <a:off x="762000" y="5541818"/>
            <a:ext cx="3148619" cy="369332"/>
          </a:xfrm>
          <a:prstGeom prst="rect">
            <a:avLst/>
          </a:prstGeom>
          <a:noFill/>
        </p:spPr>
        <p:txBody>
          <a:bodyPr wrap="none" rtlCol="0">
            <a:spAutoFit/>
          </a:bodyPr>
          <a:lstStyle/>
          <a:p>
            <a:r>
              <a:rPr lang="de-DE" dirty="0"/>
              <a:t>Hidden </a:t>
            </a:r>
            <a:r>
              <a:rPr lang="de-DE" dirty="0" err="1"/>
              <a:t>markov</a:t>
            </a:r>
            <a:r>
              <a:rPr lang="de-DE" dirty="0"/>
              <a:t> </a:t>
            </a:r>
            <a:r>
              <a:rPr lang="de-DE" dirty="0" err="1"/>
              <a:t>model</a:t>
            </a:r>
            <a:r>
              <a:rPr lang="de-DE" dirty="0"/>
              <a:t>  in Julia </a:t>
            </a:r>
          </a:p>
        </p:txBody>
      </p:sp>
      <p:sp>
        <p:nvSpPr>
          <p:cNvPr id="7" name="Textfeld 6">
            <a:extLst>
              <a:ext uri="{FF2B5EF4-FFF2-40B4-BE49-F238E27FC236}">
                <a16:creationId xmlns:a16="http://schemas.microsoft.com/office/drawing/2014/main" id="{88B0EFE2-6B93-2240-B424-0EB2D17BAC75}"/>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V8</a:t>
            </a:r>
          </a:p>
        </p:txBody>
      </p:sp>
    </p:spTree>
    <p:extLst>
      <p:ext uri="{BB962C8B-B14F-4D97-AF65-F5344CB8AC3E}">
        <p14:creationId xmlns:p14="http://schemas.microsoft.com/office/powerpoint/2010/main" val="237484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err="1"/>
              <a:t>Adequate</a:t>
            </a:r>
            <a:r>
              <a:rPr lang="de-DE" dirty="0"/>
              <a:t> </a:t>
            </a:r>
            <a:r>
              <a:rPr lang="de-DE" dirty="0" err="1"/>
              <a:t>deep</a:t>
            </a:r>
            <a:r>
              <a:rPr lang="de-DE" dirty="0"/>
              <a:t> </a:t>
            </a:r>
            <a:r>
              <a:rPr lang="de-DE" dirty="0" err="1"/>
              <a:t>Structures</a:t>
            </a:r>
            <a:endParaRPr lang="de-DE" dirty="0"/>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46</a:t>
            </a:fld>
            <a:endParaRPr lang="de-DE"/>
          </a:p>
        </p:txBody>
      </p:sp>
    </p:spTree>
    <p:extLst>
      <p:ext uri="{BB962C8B-B14F-4D97-AF65-F5344CB8AC3E}">
        <p14:creationId xmlns:p14="http://schemas.microsoft.com/office/powerpoint/2010/main" val="3552524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8808F-84DA-F048-A799-5A8AFED32BCE}"/>
              </a:ext>
            </a:extLst>
          </p:cNvPr>
          <p:cNvSpPr>
            <a:spLocks noGrp="1"/>
          </p:cNvSpPr>
          <p:nvPr>
            <p:ph type="title"/>
          </p:nvPr>
        </p:nvSpPr>
        <p:spPr/>
        <p:txBody>
          <a:bodyPr/>
          <a:lstStyle/>
          <a:p>
            <a:r>
              <a:rPr lang="de-DE" dirty="0"/>
              <a:t>Problem 2 </a:t>
            </a:r>
            <a:r>
              <a:rPr lang="de-DE" dirty="0" err="1"/>
              <a:t>of</a:t>
            </a:r>
            <a:r>
              <a:rPr lang="de-DE" dirty="0"/>
              <a:t> </a:t>
            </a:r>
            <a:r>
              <a:rPr lang="de-DE" dirty="0" err="1"/>
              <a:t>probabilistic</a:t>
            </a:r>
            <a:r>
              <a:rPr lang="de-DE" dirty="0"/>
              <a:t> </a:t>
            </a:r>
            <a:r>
              <a:rPr lang="de-DE" dirty="0" err="1"/>
              <a:t>graphical</a:t>
            </a:r>
            <a:r>
              <a:rPr lang="de-DE" dirty="0"/>
              <a:t> </a:t>
            </a:r>
            <a:r>
              <a:rPr lang="de-DE" dirty="0" err="1"/>
              <a:t>models</a:t>
            </a:r>
            <a:endParaRPr lang="de-DE" dirty="0"/>
          </a:p>
        </p:txBody>
      </p:sp>
      <p:sp>
        <p:nvSpPr>
          <p:cNvPr id="3" name="Inhaltsplatzhalter 2">
            <a:extLst>
              <a:ext uri="{FF2B5EF4-FFF2-40B4-BE49-F238E27FC236}">
                <a16:creationId xmlns:a16="http://schemas.microsoft.com/office/drawing/2014/main" id="{11AC4C14-0341-6143-8571-5A56E5EF0A9A}"/>
              </a:ext>
            </a:extLst>
          </p:cNvPr>
          <p:cNvSpPr>
            <a:spLocks noGrp="1"/>
          </p:cNvSpPr>
          <p:nvPr>
            <p:ph idx="1"/>
          </p:nvPr>
        </p:nvSpPr>
        <p:spPr/>
        <p:txBody>
          <a:bodyPr/>
          <a:lstStyle/>
          <a:p>
            <a:r>
              <a:rPr lang="de-DE" dirty="0" err="1"/>
              <a:t>Exact</a:t>
            </a:r>
            <a:r>
              <a:rPr lang="de-DE" dirty="0"/>
              <a:t> (</a:t>
            </a:r>
            <a:r>
              <a:rPr lang="de-DE" dirty="0" err="1"/>
              <a:t>and</a:t>
            </a:r>
            <a:r>
              <a:rPr lang="de-DE" dirty="0"/>
              <a:t> </a:t>
            </a:r>
            <a:r>
              <a:rPr lang="de-DE" dirty="0" err="1"/>
              <a:t>even</a:t>
            </a:r>
            <a:r>
              <a:rPr lang="de-DE" dirty="0"/>
              <a:t> </a:t>
            </a:r>
            <a:r>
              <a:rPr lang="de-DE" dirty="0" err="1"/>
              <a:t>approxiate</a:t>
            </a:r>
            <a:r>
              <a:rPr lang="de-DE" dirty="0"/>
              <a:t>) </a:t>
            </a:r>
            <a:r>
              <a:rPr lang="de-DE" dirty="0" err="1"/>
              <a:t>inference</a:t>
            </a:r>
            <a:r>
              <a:rPr lang="de-DE" dirty="0"/>
              <a:t> not </a:t>
            </a:r>
            <a:r>
              <a:rPr lang="de-DE" dirty="0" err="1"/>
              <a:t>tractable</a:t>
            </a:r>
            <a:r>
              <a:rPr lang="de-DE" dirty="0"/>
              <a:t> </a:t>
            </a:r>
            <a:r>
              <a:rPr lang="de-DE" dirty="0" err="1"/>
              <a:t>for</a:t>
            </a:r>
            <a:r>
              <a:rPr lang="de-DE" dirty="0"/>
              <a:t> </a:t>
            </a:r>
            <a:r>
              <a:rPr lang="de-DE" dirty="0" err="1"/>
              <a:t>general</a:t>
            </a:r>
            <a:r>
              <a:rPr lang="de-DE" dirty="0"/>
              <a:t> </a:t>
            </a:r>
            <a:r>
              <a:rPr lang="de-DE" dirty="0" err="1"/>
              <a:t>probabilistic</a:t>
            </a:r>
            <a:r>
              <a:rPr lang="de-DE" dirty="0"/>
              <a:t> </a:t>
            </a:r>
            <a:r>
              <a:rPr lang="de-DE" dirty="0" err="1"/>
              <a:t>models</a:t>
            </a:r>
            <a:r>
              <a:rPr lang="de-DE" dirty="0"/>
              <a:t> (</a:t>
            </a:r>
            <a:r>
              <a:rPr lang="de-DE" dirty="0" err="1"/>
              <a:t>problem</a:t>
            </a:r>
            <a:r>
              <a:rPr lang="de-DE" dirty="0"/>
              <a:t>: </a:t>
            </a:r>
            <a:r>
              <a:rPr lang="de-DE" dirty="0" err="1"/>
              <a:t>normalization</a:t>
            </a:r>
            <a:r>
              <a:rPr lang="de-DE" dirty="0"/>
              <a:t> </a:t>
            </a:r>
            <a:r>
              <a:rPr lang="de-DE" dirty="0" err="1"/>
              <a:t>function</a:t>
            </a:r>
            <a:r>
              <a:rPr lang="de-DE" dirty="0"/>
              <a:t>  Z). </a:t>
            </a:r>
          </a:p>
          <a:p>
            <a:endParaRPr lang="de-DE" dirty="0"/>
          </a:p>
          <a:p>
            <a:r>
              <a:rPr lang="de-DE" dirty="0" err="1"/>
              <a:t>Restricting</a:t>
            </a:r>
            <a:r>
              <a:rPr lang="de-DE" dirty="0"/>
              <a:t> </a:t>
            </a:r>
            <a:r>
              <a:rPr lang="de-DE" dirty="0" err="1"/>
              <a:t>the</a:t>
            </a:r>
            <a:r>
              <a:rPr lang="de-DE" dirty="0"/>
              <a:t> </a:t>
            </a:r>
            <a:r>
              <a:rPr lang="de-DE" dirty="0" err="1"/>
              <a:t>models</a:t>
            </a:r>
            <a:r>
              <a:rPr lang="de-DE" dirty="0"/>
              <a:t> in </a:t>
            </a:r>
            <a:r>
              <a:rPr lang="de-DE" dirty="0" err="1"/>
              <a:t>expressivity</a:t>
            </a:r>
            <a:r>
              <a:rPr lang="de-DE" dirty="0"/>
              <a:t> </a:t>
            </a:r>
            <a:r>
              <a:rPr lang="de-DE" dirty="0" err="1"/>
              <a:t>is</a:t>
            </a:r>
            <a:r>
              <a:rPr lang="de-DE" dirty="0"/>
              <a:t> </a:t>
            </a:r>
            <a:r>
              <a:rPr lang="de-DE" dirty="0" err="1"/>
              <a:t>possible</a:t>
            </a:r>
            <a:r>
              <a:rPr lang="de-DE" dirty="0"/>
              <a:t> (</a:t>
            </a:r>
            <a:r>
              <a:rPr lang="de-DE" dirty="0" err="1"/>
              <a:t>thin</a:t>
            </a:r>
            <a:r>
              <a:rPr lang="de-DE" dirty="0"/>
              <a:t> </a:t>
            </a:r>
            <a:r>
              <a:rPr lang="de-DE" dirty="0" err="1"/>
              <a:t>junction</a:t>
            </a:r>
            <a:r>
              <a:rPr lang="de-DE" dirty="0"/>
              <a:t> </a:t>
            </a:r>
            <a:r>
              <a:rPr lang="de-DE" dirty="0" err="1"/>
              <a:t>trees</a:t>
            </a:r>
            <a:r>
              <a:rPr lang="de-DE" dirty="0"/>
              <a:t> </a:t>
            </a:r>
            <a:r>
              <a:rPr lang="de-DE" dirty="0" err="1"/>
              <a:t>and</a:t>
            </a:r>
            <a:r>
              <a:rPr lang="de-DE" dirty="0"/>
              <a:t> so on) - but not </a:t>
            </a:r>
            <a:r>
              <a:rPr lang="de-DE" dirty="0" err="1"/>
              <a:t>desirable</a:t>
            </a:r>
            <a:endParaRPr lang="de-DE" dirty="0"/>
          </a:p>
          <a:p>
            <a:endParaRPr lang="de-DE" dirty="0"/>
          </a:p>
          <a:p>
            <a:r>
              <a:rPr lang="de-DE" dirty="0"/>
              <a:t>Find a </a:t>
            </a:r>
            <a:r>
              <a:rPr lang="de-DE" dirty="0" err="1"/>
              <a:t>better</a:t>
            </a:r>
            <a:r>
              <a:rPr lang="de-DE" dirty="0"/>
              <a:t> </a:t>
            </a:r>
            <a:r>
              <a:rPr lang="de-DE" dirty="0" err="1"/>
              <a:t>compromise</a:t>
            </a:r>
            <a:r>
              <a:rPr lang="de-DE" dirty="0"/>
              <a:t> </a:t>
            </a:r>
            <a:r>
              <a:rPr lang="de-DE" dirty="0" err="1"/>
              <a:t>of</a:t>
            </a:r>
            <a:r>
              <a:rPr lang="de-DE" dirty="0"/>
              <a:t> </a:t>
            </a:r>
            <a:r>
              <a:rPr lang="de-DE" dirty="0" err="1"/>
              <a:t>expressivity</a:t>
            </a:r>
            <a:r>
              <a:rPr lang="de-DE" dirty="0"/>
              <a:t> </a:t>
            </a:r>
            <a:r>
              <a:rPr lang="de-DE" dirty="0" err="1"/>
              <a:t>and</a:t>
            </a:r>
            <a:r>
              <a:rPr lang="de-DE" dirty="0"/>
              <a:t> </a:t>
            </a:r>
            <a:r>
              <a:rPr lang="de-DE" dirty="0" err="1"/>
              <a:t>feasibility</a:t>
            </a:r>
            <a:r>
              <a:rPr lang="de-DE" dirty="0"/>
              <a:t>: </a:t>
            </a:r>
            <a:r>
              <a:rPr lang="de-DE" dirty="0" err="1"/>
              <a:t>sum-product</a:t>
            </a:r>
            <a:r>
              <a:rPr lang="de-DE" dirty="0"/>
              <a:t> </a:t>
            </a:r>
            <a:r>
              <a:rPr lang="de-DE" dirty="0" err="1"/>
              <a:t>networks</a:t>
            </a:r>
            <a:r>
              <a:rPr lang="de-DE" dirty="0"/>
              <a:t>/</a:t>
            </a:r>
            <a:r>
              <a:rPr lang="de-DE" dirty="0" err="1"/>
              <a:t>probabilisitc</a:t>
            </a:r>
            <a:r>
              <a:rPr lang="de-DE" dirty="0"/>
              <a:t> </a:t>
            </a:r>
            <a:r>
              <a:rPr lang="de-DE" dirty="0" err="1"/>
              <a:t>boolean</a:t>
            </a:r>
            <a:r>
              <a:rPr lang="de-DE" dirty="0"/>
              <a:t> </a:t>
            </a:r>
            <a:r>
              <a:rPr lang="de-DE" dirty="0" err="1"/>
              <a:t>circuits</a:t>
            </a:r>
            <a:endParaRPr lang="de-DE" dirty="0"/>
          </a:p>
        </p:txBody>
      </p:sp>
      <p:sp>
        <p:nvSpPr>
          <p:cNvPr id="4" name="Foliennummernplatzhalter 3">
            <a:extLst>
              <a:ext uri="{FF2B5EF4-FFF2-40B4-BE49-F238E27FC236}">
                <a16:creationId xmlns:a16="http://schemas.microsoft.com/office/drawing/2014/main" id="{446DFC18-45EC-0B48-AA4F-58E24307C6C5}"/>
              </a:ext>
            </a:extLst>
          </p:cNvPr>
          <p:cNvSpPr>
            <a:spLocks noGrp="1"/>
          </p:cNvSpPr>
          <p:nvPr>
            <p:ph type="sldNum" sz="quarter" idx="12"/>
          </p:nvPr>
        </p:nvSpPr>
        <p:spPr/>
        <p:txBody>
          <a:bodyPr/>
          <a:lstStyle/>
          <a:p>
            <a:pPr>
              <a:defRPr/>
            </a:pPr>
            <a:fld id="{FD764AD2-5FB6-FB45-933B-235C7588DE60}" type="slidenum">
              <a:rPr lang="de-DE" smtClean="0"/>
              <a:pPr>
                <a:defRPr/>
              </a:pPr>
              <a:t>47</a:t>
            </a:fld>
            <a:endParaRPr lang="de-DE"/>
          </a:p>
        </p:txBody>
      </p:sp>
    </p:spTree>
    <p:extLst>
      <p:ext uri="{BB962C8B-B14F-4D97-AF65-F5344CB8AC3E}">
        <p14:creationId xmlns:p14="http://schemas.microsoft.com/office/powerpoint/2010/main" val="2750283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dirty="0"/>
              <a:t>Programming with </a:t>
            </a:r>
            <a:r>
              <a:rPr lang="en-US" sz="3000" dirty="0">
                <a:solidFill>
                  <a:srgbClr val="FF0000"/>
                </a:solidFill>
              </a:rPr>
              <a:t>Adequate Deep Structures</a:t>
            </a:r>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48</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solidFill>
                  <a:schemeClr val="tx1"/>
                </a:solidFill>
              </a:rPr>
              <a:t>Building mathematical 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11960" y="4131213"/>
            <a:ext cx="4385572" cy="2150860"/>
          </a:xfrm>
          <a:prstGeom prst="roundRect">
            <a:avLst>
              <a:gd name="adj" fmla="val 10000"/>
            </a:avLst>
          </a:prstGeom>
          <a:solidFill>
            <a:schemeClr val="accent5">
              <a:lumMod val="75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solidFill>
                  <a:srgbClr val="FF0000"/>
                </a:solidFill>
              </a:rPr>
              <a:t>represent</a:t>
            </a:r>
            <a:r>
              <a:rPr lang="tr-TR" sz="2400" dirty="0">
                <a:solidFill>
                  <a:srgbClr val="FF0000"/>
                </a:solidFill>
              </a:rPr>
              <a:t> (</a:t>
            </a:r>
            <a:r>
              <a:rPr lang="tr-TR" sz="2400" dirty="0" err="1">
                <a:solidFill>
                  <a:srgbClr val="FF0000"/>
                </a:solidFill>
              </a:rPr>
              <a:t>expressively</a:t>
            </a:r>
            <a:r>
              <a:rPr lang="tr-TR" sz="2400" dirty="0">
                <a:solidFill>
                  <a:srgbClr val="FF0000"/>
                </a:solidFill>
              </a:rPr>
              <a:t>) </a:t>
            </a:r>
            <a:r>
              <a:rPr lang="tr-TR" sz="2400" dirty="0" err="1">
                <a:solidFill>
                  <a:srgbClr val="FF0000"/>
                </a:solidFill>
              </a:rPr>
              <a:t>and</a:t>
            </a:r>
            <a:r>
              <a:rPr lang="tr-TR" sz="2400" dirty="0">
                <a:solidFill>
                  <a:srgbClr val="FF0000"/>
                </a:solidFill>
              </a:rPr>
              <a:t> </a:t>
            </a:r>
            <a:r>
              <a:rPr lang="tr-TR" sz="2400" dirty="0" err="1">
                <a:solidFill>
                  <a:srgbClr val="FF0000"/>
                </a:solidFill>
              </a:rPr>
              <a:t>evaluate</a:t>
            </a:r>
            <a:r>
              <a:rPr lang="tr-TR" sz="2400" dirty="0">
                <a:solidFill>
                  <a:srgbClr val="FF0000"/>
                </a:solidFill>
              </a:rPr>
              <a:t> (</a:t>
            </a:r>
            <a:r>
              <a:rPr lang="tr-TR" sz="2400" dirty="0" err="1">
                <a:solidFill>
                  <a:srgbClr val="FF0000"/>
                </a:solidFill>
              </a:rPr>
              <a:t>feasibily</a:t>
            </a:r>
            <a:r>
              <a:rPr lang="tr-TR" sz="2400" dirty="0">
                <a:solidFill>
                  <a:srgbClr val="FF0000"/>
                </a:solidFill>
              </a:rPr>
              <a:t>) </a:t>
            </a:r>
            <a:r>
              <a:rPr lang="tr-TR" sz="2400" dirty="0" err="1">
                <a:solidFill>
                  <a:srgbClr val="FF0000"/>
                </a:solidFill>
              </a:rPr>
              <a:t>the</a:t>
            </a:r>
            <a:r>
              <a:rPr lang="tr-TR" sz="2400" dirty="0">
                <a:solidFill>
                  <a:srgbClr val="FF0000"/>
                </a:solidFill>
              </a:rPr>
              <a:t> </a:t>
            </a:r>
            <a:r>
              <a:rPr lang="tr-TR" sz="2400" dirty="0"/>
              <a:t>model </a:t>
            </a:r>
            <a:r>
              <a:rPr lang="tr-TR" sz="2400" dirty="0" err="1"/>
              <a:t>for</a:t>
            </a:r>
            <a:r>
              <a:rPr lang="tr-TR" sz="2400" dirty="0"/>
              <a:t> </a:t>
            </a:r>
            <a:r>
              <a:rPr lang="tr-TR" sz="2400" dirty="0" err="1"/>
              <a:t>inference</a:t>
            </a:r>
            <a:endParaRPr lang="tr-TR" sz="2400" dirty="0"/>
          </a:p>
          <a:p>
            <a:endParaRPr lang="de-DE" dirty="0"/>
          </a:p>
        </p:txBody>
      </p:sp>
      <p:sp>
        <p:nvSpPr>
          <p:cNvPr id="7" name="Abgerundetes Rechteck 6">
            <a:extLst>
              <a:ext uri="{FF2B5EF4-FFF2-40B4-BE49-F238E27FC236}">
                <a16:creationId xmlns:a16="http://schemas.microsoft.com/office/drawing/2014/main" id="{B63C6643-15AC-1C43-8935-372C2724490E}"/>
              </a:ext>
            </a:extLst>
          </p:cNvPr>
          <p:cNvSpPr/>
          <p:nvPr/>
        </p:nvSpPr>
        <p:spPr>
          <a:xfrm>
            <a:off x="144141" y="3933056"/>
            <a:ext cx="8820472" cy="250045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7774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9">
            <a:extLst>
              <a:ext uri="{FF2B5EF4-FFF2-40B4-BE49-F238E27FC236}">
                <a16:creationId xmlns:a16="http://schemas.microsoft.com/office/drawing/2014/main" id="{26AB7C47-048A-4343-85B4-AD8E2B391FB5}"/>
              </a:ext>
            </a:extLst>
          </p:cNvPr>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spcBef>
                <a:spcPct val="20000"/>
              </a:spcBef>
              <a:buClr>
                <a:schemeClr val="tx2"/>
              </a:buClr>
              <a:buSzPct val="70000"/>
              <a:buFont typeface="Wingdings" pitchFamily="2" charset="2"/>
              <a:buChar char="l"/>
            </a:pPr>
            <a:endParaRPr lang="en-US" altLang="de-DE" sz="3000" b="0" dirty="0"/>
          </a:p>
          <a:p>
            <a:pPr>
              <a:spcBef>
                <a:spcPct val="20000"/>
              </a:spcBef>
              <a:buClr>
                <a:schemeClr val="tx2"/>
              </a:buClr>
              <a:buSzPct val="70000"/>
              <a:buFont typeface="Wingdings" pitchFamily="2" charset="2"/>
              <a:buChar char="l"/>
            </a:pPr>
            <a:endParaRPr lang="en-US" altLang="de-DE" sz="3000" b="0" dirty="0"/>
          </a:p>
          <a:p>
            <a:pPr>
              <a:spcBef>
                <a:spcPct val="20000"/>
              </a:spcBef>
              <a:buClr>
                <a:schemeClr val="tx2"/>
              </a:buClr>
              <a:buSzPct val="70000"/>
              <a:buFont typeface="Wingdings" pitchFamily="2" charset="2"/>
              <a:buChar char="l"/>
            </a:pPr>
            <a:r>
              <a:rPr lang="en-US" altLang="de-DE" sz="3000" b="0" dirty="0">
                <a:latin typeface="Myriad Pro" panose="020B0503030403020204" pitchFamily="34" charset="0"/>
              </a:rPr>
              <a:t>Bottleneck: Summing out variables</a:t>
            </a:r>
          </a:p>
          <a:p>
            <a:pPr>
              <a:spcBef>
                <a:spcPct val="20000"/>
              </a:spcBef>
              <a:buClr>
                <a:schemeClr val="tx2"/>
              </a:buClr>
              <a:buSzPct val="70000"/>
              <a:buFont typeface="Wingdings" pitchFamily="2" charset="2"/>
              <a:buChar char="l"/>
            </a:pPr>
            <a:endParaRPr lang="en-US" altLang="de-DE" sz="500" b="0" dirty="0">
              <a:latin typeface="Myriad Pro" panose="020B0503030403020204" pitchFamily="34" charset="0"/>
            </a:endParaRPr>
          </a:p>
          <a:p>
            <a:pPr>
              <a:spcBef>
                <a:spcPct val="20000"/>
              </a:spcBef>
              <a:buClr>
                <a:schemeClr val="tx2"/>
              </a:buClr>
              <a:buSzPct val="70000"/>
              <a:buFont typeface="Wingdings" pitchFamily="2" charset="2"/>
              <a:buChar char="l"/>
            </a:pPr>
            <a:r>
              <a:rPr lang="en-US" altLang="de-DE" sz="3000" b="0" dirty="0">
                <a:latin typeface="Myriad Pro" panose="020B0503030403020204" pitchFamily="34" charset="0"/>
              </a:rPr>
              <a:t>E.g.: Partition function</a:t>
            </a:r>
          </a:p>
          <a:p>
            <a:pPr>
              <a:spcBef>
                <a:spcPct val="20000"/>
              </a:spcBef>
              <a:buClr>
                <a:schemeClr val="tx2"/>
              </a:buClr>
              <a:buSzPct val="70000"/>
              <a:buFont typeface="Wingdings" pitchFamily="2" charset="2"/>
              <a:buNone/>
            </a:pPr>
            <a:r>
              <a:rPr lang="en-US" altLang="de-DE" sz="3000" b="0" dirty="0">
                <a:latin typeface="Myriad Pro" panose="020B0503030403020204" pitchFamily="34" charset="0"/>
              </a:rPr>
              <a:t>	</a:t>
            </a:r>
            <a:r>
              <a:rPr lang="en-US" altLang="de-DE" sz="2600" b="0" dirty="0">
                <a:solidFill>
                  <a:srgbClr val="FF0000"/>
                </a:solidFill>
                <a:latin typeface="Myriad Pro" panose="020B0503030403020204" pitchFamily="34" charset="0"/>
              </a:rPr>
              <a:t>Sum of exponentially many products</a:t>
            </a:r>
          </a:p>
        </p:txBody>
      </p:sp>
      <p:sp>
        <p:nvSpPr>
          <p:cNvPr id="1029" name="Rectangle 2">
            <a:extLst>
              <a:ext uri="{FF2B5EF4-FFF2-40B4-BE49-F238E27FC236}">
                <a16:creationId xmlns:a16="http://schemas.microsoft.com/office/drawing/2014/main" id="{247A8203-A508-104A-AABA-D238F771B209}"/>
              </a:ext>
            </a:extLst>
          </p:cNvPr>
          <p:cNvSpPr>
            <a:spLocks noGrp="1" noChangeArrowheads="1"/>
          </p:cNvSpPr>
          <p:nvPr>
            <p:ph type="title"/>
          </p:nvPr>
        </p:nvSpPr>
        <p:spPr/>
        <p:txBody>
          <a:bodyPr/>
          <a:lstStyle/>
          <a:p>
            <a:r>
              <a:rPr lang="en-US" altLang="de-DE"/>
              <a:t>Why Is Inference Hard?</a:t>
            </a:r>
          </a:p>
        </p:txBody>
      </p:sp>
      <p:sp>
        <p:nvSpPr>
          <p:cNvPr id="1030" name="Slide Number Placeholder 5">
            <a:extLst>
              <a:ext uri="{FF2B5EF4-FFF2-40B4-BE49-F238E27FC236}">
                <a16:creationId xmlns:a16="http://schemas.microsoft.com/office/drawing/2014/main" id="{4B4ECB62-2086-9048-8F6C-09602395A0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79BD88BC-C436-7149-ABFA-4A50EC8A465B}" type="slidenum">
              <a:rPr lang="en-US" altLang="zh-CN" sz="1000" b="0"/>
              <a:pPr eaLnBrk="1" hangingPunct="1"/>
              <a:t>49</a:t>
            </a:fld>
            <a:endParaRPr lang="en-US" altLang="zh-CN" sz="1000" b="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DE8C6308-CB21-D449-8474-6595D782213B}"/>
                  </a:ext>
                </a:extLst>
              </p:cNvPr>
              <p:cNvSpPr txBox="1"/>
              <p:nvPr/>
            </p:nvSpPr>
            <p:spPr>
              <a:xfrm>
                <a:off x="1043608" y="1581747"/>
                <a:ext cx="5351337" cy="13855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600" b="0" i="1" smtClean="0">
                          <a:latin typeface="Cambria Math" panose="02040503050406030204" pitchFamily="18" charset="0"/>
                        </a:rPr>
                        <m:t>𝑃</m:t>
                      </m:r>
                      <m:d>
                        <m:dPr>
                          <m:ctrlPr>
                            <a:rPr lang="de-DE" sz="2600" b="0" i="1" smtClean="0">
                              <a:latin typeface="Cambria Math" panose="02040503050406030204" pitchFamily="18" charset="0"/>
                            </a:rPr>
                          </m:ctrlPr>
                        </m:dPr>
                        <m:e>
                          <m:r>
                            <a:rPr lang="de-DE" sz="2600" b="0" i="1" smtClean="0">
                              <a:latin typeface="Cambria Math" panose="02040503050406030204" pitchFamily="18" charset="0"/>
                            </a:rPr>
                            <m:t>𝑋</m:t>
                          </m:r>
                          <m:r>
                            <a:rPr lang="de-DE" sz="2600" b="0" i="1" baseline="-25000" smtClean="0">
                              <a:latin typeface="Cambria Math" panose="02040503050406030204" pitchFamily="18" charset="0"/>
                            </a:rPr>
                            <m:t>1</m:t>
                          </m:r>
                          <m:r>
                            <a:rPr lang="de-DE" sz="2600" b="0" i="1" smtClean="0">
                              <a:latin typeface="Cambria Math" panose="02040503050406030204" pitchFamily="18" charset="0"/>
                            </a:rPr>
                            <m:t>, …</m:t>
                          </m:r>
                          <m:sSub>
                            <m:sSubPr>
                              <m:ctrlPr>
                                <a:rPr lang="de-DE" sz="2600" b="0" i="1" smtClean="0">
                                  <a:latin typeface="Cambria Math" panose="02040503050406030204" pitchFamily="18" charset="0"/>
                                </a:rPr>
                              </m:ctrlPr>
                            </m:sSubPr>
                            <m:e>
                              <m:r>
                                <a:rPr lang="de-DE" sz="2600" b="0" i="1" smtClean="0">
                                  <a:latin typeface="Cambria Math" panose="02040503050406030204" pitchFamily="18" charset="0"/>
                                </a:rPr>
                                <m:t>𝑋</m:t>
                              </m:r>
                            </m:e>
                            <m:sub>
                              <m:r>
                                <a:rPr lang="de-DE" sz="2600" b="0" i="1" smtClean="0">
                                  <a:latin typeface="Cambria Math" panose="02040503050406030204" pitchFamily="18" charset="0"/>
                                </a:rPr>
                                <m:t>𝑛</m:t>
                              </m:r>
                            </m:sub>
                          </m:sSub>
                        </m:e>
                      </m:d>
                      <m:r>
                        <a:rPr lang="de-DE" sz="2600" i="1">
                          <a:latin typeface="Cambria Math" panose="02040503050406030204" pitchFamily="18" charset="0"/>
                        </a:rPr>
                        <m:t>= </m:t>
                      </m:r>
                      <m:f>
                        <m:fPr>
                          <m:ctrlPr>
                            <a:rPr lang="de-DE" sz="2600" i="1" smtClean="0">
                              <a:latin typeface="Cambria Math" panose="02040503050406030204" pitchFamily="18" charset="0"/>
                            </a:rPr>
                          </m:ctrlPr>
                        </m:fPr>
                        <m:num>
                          <m:r>
                            <a:rPr lang="de-DE" sz="2600" b="0" i="1" smtClean="0">
                              <a:latin typeface="Cambria Math" panose="02040503050406030204" pitchFamily="18" charset="0"/>
                            </a:rPr>
                            <m:t>1</m:t>
                          </m:r>
                        </m:num>
                        <m:den>
                          <m:r>
                            <a:rPr lang="de-DE" sz="2600" b="0" i="1" smtClean="0">
                              <a:latin typeface="Cambria Math" panose="02040503050406030204" pitchFamily="18" charset="0"/>
                            </a:rPr>
                            <m:t>𝑍</m:t>
                          </m:r>
                        </m:den>
                      </m:f>
                      <m:nary>
                        <m:naryPr>
                          <m:chr m:val="∏"/>
                          <m:supHide m:val="on"/>
                          <m:ctrlPr>
                            <a:rPr lang="de-DE" sz="2600" i="1">
                              <a:latin typeface="Cambria Math" panose="02040503050406030204" pitchFamily="18" charset="0"/>
                            </a:rPr>
                          </m:ctrlPr>
                        </m:naryPr>
                        <m:sub>
                          <m:r>
                            <m:rPr>
                              <m:brk m:alnAt="7"/>
                            </m:rPr>
                            <a:rPr lang="de-DE" sz="2600" i="1">
                              <a:latin typeface="Cambria Math" panose="02040503050406030204" pitchFamily="18" charset="0"/>
                            </a:rPr>
                            <m:t>𝑗</m:t>
                          </m:r>
                        </m:sub>
                        <m:sup/>
                        <m:e>
                          <m:r>
                            <a:rPr lang="de-DE" sz="2600" i="1">
                              <a:latin typeface="Cambria Math" panose="02040503050406030204" pitchFamily="18" charset="0"/>
                            </a:rPr>
                            <m:t>𝜙</m:t>
                          </m:r>
                          <m:r>
                            <a:rPr lang="de-DE" sz="2600" i="1" baseline="-25000">
                              <a:latin typeface="Cambria Math" panose="02040503050406030204" pitchFamily="18" charset="0"/>
                            </a:rPr>
                            <m:t>𝑗</m:t>
                          </m:r>
                        </m:e>
                      </m:nary>
                      <m:r>
                        <a:rPr lang="de-DE" sz="2600" b="0" i="1" smtClean="0">
                          <a:latin typeface="Cambria Math" panose="02040503050406030204" pitchFamily="18" charset="0"/>
                        </a:rPr>
                        <m:t>(</m:t>
                      </m:r>
                      <m:r>
                        <a:rPr lang="de-DE" sz="2600" b="0" i="1" smtClean="0">
                          <a:latin typeface="Cambria Math" panose="02040503050406030204" pitchFamily="18" charset="0"/>
                        </a:rPr>
                        <m:t>𝑋</m:t>
                      </m:r>
                      <m:r>
                        <a:rPr lang="de-DE" sz="2600" b="0" i="1" baseline="-25000" smtClean="0">
                          <a:latin typeface="Cambria Math" panose="02040503050406030204" pitchFamily="18" charset="0"/>
                        </a:rPr>
                        <m:t>1</m:t>
                      </m:r>
                      <m:r>
                        <a:rPr lang="de-DE" sz="2600" b="0" i="1" smtClean="0">
                          <a:latin typeface="Cambria Math" panose="02040503050406030204" pitchFamily="18" charset="0"/>
                        </a:rPr>
                        <m:t>, …</m:t>
                      </m:r>
                      <m:sSub>
                        <m:sSubPr>
                          <m:ctrlPr>
                            <a:rPr lang="de-DE" sz="2600" b="0" i="1" smtClean="0">
                              <a:latin typeface="Cambria Math" panose="02040503050406030204" pitchFamily="18" charset="0"/>
                            </a:rPr>
                          </m:ctrlPr>
                        </m:sSubPr>
                        <m:e>
                          <m:r>
                            <a:rPr lang="de-DE" sz="2600" b="0" i="1" smtClean="0">
                              <a:latin typeface="Cambria Math" panose="02040503050406030204" pitchFamily="18" charset="0"/>
                            </a:rPr>
                            <m:t>𝑋</m:t>
                          </m:r>
                        </m:e>
                        <m:sub>
                          <m:r>
                            <a:rPr lang="de-DE" sz="2600" b="0" i="1" smtClean="0">
                              <a:latin typeface="Cambria Math" panose="02040503050406030204" pitchFamily="18" charset="0"/>
                            </a:rPr>
                            <m:t>𝑛</m:t>
                          </m:r>
                        </m:sub>
                      </m:sSub>
                      <m:r>
                        <a:rPr lang="de-DE" sz="2600" b="0" i="1" smtClean="0">
                          <a:latin typeface="Cambria Math" panose="02040503050406030204" pitchFamily="18" charset="0"/>
                        </a:rPr>
                        <m:t>)</m:t>
                      </m:r>
                    </m:oMath>
                  </m:oMathPara>
                </a14:m>
                <a:endParaRPr lang="de-DE" sz="2600" dirty="0"/>
              </a:p>
              <a:p>
                <a:endParaRPr lang="de-DE" dirty="0"/>
              </a:p>
            </p:txBody>
          </p:sp>
        </mc:Choice>
        <mc:Fallback xmlns="">
          <p:sp>
            <p:nvSpPr>
              <p:cNvPr id="7" name="Textfeld 6">
                <a:extLst>
                  <a:ext uri="{FF2B5EF4-FFF2-40B4-BE49-F238E27FC236}">
                    <a16:creationId xmlns:a16="http://schemas.microsoft.com/office/drawing/2014/main" id="{DE8C6308-CB21-D449-8474-6595D782213B}"/>
                  </a:ext>
                </a:extLst>
              </p:cNvPr>
              <p:cNvSpPr txBox="1">
                <a:spLocks noRot="1" noChangeAspect="1" noMove="1" noResize="1" noEditPoints="1" noAdjustHandles="1" noChangeArrowheads="1" noChangeShapeType="1" noTextEdit="1"/>
              </p:cNvSpPr>
              <p:nvPr/>
            </p:nvSpPr>
            <p:spPr>
              <a:xfrm>
                <a:off x="1043608" y="1581747"/>
                <a:ext cx="5351337" cy="1385507"/>
              </a:xfrm>
              <a:prstGeom prst="rect">
                <a:avLst/>
              </a:prstGeom>
              <a:blipFill>
                <a:blip r:embed="rId3"/>
                <a:stretch>
                  <a:fillRect t="-101818" b="-1181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96349AA6-A7DE-DA4A-9634-3E5921F830D9}"/>
                  </a:ext>
                </a:extLst>
              </p:cNvPr>
              <p:cNvSpPr txBox="1"/>
              <p:nvPr/>
            </p:nvSpPr>
            <p:spPr>
              <a:xfrm>
                <a:off x="2050301" y="4721998"/>
                <a:ext cx="2562240" cy="11085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600" b="0" i="1" smtClean="0">
                          <a:latin typeface="Cambria Math" panose="02040503050406030204" pitchFamily="18" charset="0"/>
                        </a:rPr>
                        <m:t>𝑍</m:t>
                      </m:r>
                      <m:r>
                        <a:rPr lang="de-DE" sz="2600" b="0" i="1" smtClean="0">
                          <a:latin typeface="Cambria Math" panose="02040503050406030204" pitchFamily="18" charset="0"/>
                        </a:rPr>
                        <m:t>= </m:t>
                      </m:r>
                      <m:nary>
                        <m:naryPr>
                          <m:chr m:val="∑"/>
                          <m:limLoc m:val="subSup"/>
                          <m:supHide m:val="on"/>
                          <m:ctrlPr>
                            <a:rPr lang="de-DE" sz="2600" b="0" i="1" smtClean="0">
                              <a:latin typeface="Cambria Math" panose="02040503050406030204" pitchFamily="18" charset="0"/>
                            </a:rPr>
                          </m:ctrlPr>
                        </m:naryPr>
                        <m:sub>
                          <m:r>
                            <m:rPr>
                              <m:brk m:alnAt="9"/>
                            </m:rPr>
                            <a:rPr lang="de-DE" sz="2600" b="0" i="1" smtClean="0">
                              <a:latin typeface="Cambria Math" panose="02040503050406030204" pitchFamily="18" charset="0"/>
                            </a:rPr>
                            <m:t>𝑥</m:t>
                          </m:r>
                        </m:sub>
                        <m:sup/>
                        <m:e>
                          <m:nary>
                            <m:naryPr>
                              <m:chr m:val="∏"/>
                              <m:supHide m:val="on"/>
                              <m:ctrlPr>
                                <a:rPr lang="de-DE" sz="2600" b="0" i="1" smtClean="0">
                                  <a:latin typeface="Cambria Math" panose="02040503050406030204" pitchFamily="18" charset="0"/>
                                </a:rPr>
                              </m:ctrlPr>
                            </m:naryPr>
                            <m:sub>
                              <m:r>
                                <m:rPr>
                                  <m:brk m:alnAt="7"/>
                                </m:rPr>
                                <a:rPr lang="de-DE" sz="2600" b="0" i="1" smtClean="0">
                                  <a:latin typeface="Cambria Math" panose="02040503050406030204" pitchFamily="18" charset="0"/>
                                </a:rPr>
                                <m:t>𝑗</m:t>
                              </m:r>
                            </m:sub>
                            <m:sup/>
                            <m:e>
                              <m:r>
                                <a:rPr lang="de-DE" sz="2600" b="0" i="1" smtClean="0">
                                  <a:latin typeface="Cambria Math" panose="02040503050406030204" pitchFamily="18" charset="0"/>
                                </a:rPr>
                                <m:t>𝜙</m:t>
                              </m:r>
                              <m:r>
                                <a:rPr lang="de-DE" sz="2600" b="0" i="1" baseline="-25000" smtClean="0">
                                  <a:latin typeface="Cambria Math" panose="02040503050406030204" pitchFamily="18" charset="0"/>
                                </a:rPr>
                                <m:t>𝑗</m:t>
                              </m:r>
                            </m:e>
                          </m:nary>
                          <m:r>
                            <a:rPr lang="de-DE" sz="2600" b="0" i="1" smtClean="0">
                              <a:latin typeface="Cambria Math" panose="02040503050406030204" pitchFamily="18" charset="0"/>
                            </a:rPr>
                            <m:t> </m:t>
                          </m:r>
                        </m:e>
                      </m:nary>
                    </m:oMath>
                  </m:oMathPara>
                </a14:m>
                <a:endParaRPr lang="de-DE" sz="2600" dirty="0"/>
              </a:p>
            </p:txBody>
          </p:sp>
        </mc:Choice>
        <mc:Fallback xmlns="">
          <p:sp>
            <p:nvSpPr>
              <p:cNvPr id="8" name="Textfeld 7">
                <a:extLst>
                  <a:ext uri="{FF2B5EF4-FFF2-40B4-BE49-F238E27FC236}">
                    <a16:creationId xmlns:a16="http://schemas.microsoft.com/office/drawing/2014/main" id="{96349AA6-A7DE-DA4A-9634-3E5921F830D9}"/>
                  </a:ext>
                </a:extLst>
              </p:cNvPr>
              <p:cNvSpPr txBox="1">
                <a:spLocks noRot="1" noChangeAspect="1" noMove="1" noResize="1" noEditPoints="1" noAdjustHandles="1" noChangeArrowheads="1" noChangeShapeType="1" noTextEdit="1"/>
              </p:cNvSpPr>
              <p:nvPr/>
            </p:nvSpPr>
            <p:spPr>
              <a:xfrm>
                <a:off x="2050301" y="4721998"/>
                <a:ext cx="2562240" cy="1108509"/>
              </a:xfrm>
              <a:prstGeom prst="rect">
                <a:avLst/>
              </a:prstGeom>
              <a:blipFill>
                <a:blip r:embed="rId4"/>
                <a:stretch>
                  <a:fillRect l="-16749" t="-128736" r="-7882" b="-174713"/>
                </a:stretch>
              </a:blipFill>
            </p:spPr>
            <p:txBody>
              <a:bodyPr/>
              <a:lstStyle/>
              <a:p>
                <a:r>
                  <a:rPr lang="de-DE">
                    <a:noFill/>
                  </a:rPr>
                  <a:t> </a:t>
                </a:r>
              </a:p>
            </p:txBody>
          </p:sp>
        </mc:Fallback>
      </mc:AlternateContent>
      <p:sp>
        <p:nvSpPr>
          <p:cNvPr id="13" name="Textfeld 12">
            <a:extLst>
              <a:ext uri="{FF2B5EF4-FFF2-40B4-BE49-F238E27FC236}">
                <a16:creationId xmlns:a16="http://schemas.microsoft.com/office/drawing/2014/main" id="{94C39BE8-6E7A-9042-BE92-30C39AA55700}"/>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Tree>
    <p:extLst>
      <p:ext uri="{BB962C8B-B14F-4D97-AF65-F5344CB8AC3E}">
        <p14:creationId xmlns:p14="http://schemas.microsoft.com/office/powerpoint/2010/main" val="267245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a:t>What We Mean by “</a:t>
            </a:r>
            <a:r>
              <a:rPr lang="en-US" altLang="ja-JP" sz="3000"/>
              <a:t>Learning”</a:t>
            </a:r>
            <a:endParaRPr lang="en-US" sz="3000"/>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5</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t>Building mathematical 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11960" y="4131213"/>
            <a:ext cx="4385572" cy="2150860"/>
          </a:xfrm>
          <a:prstGeom prst="roundRect">
            <a:avLst>
              <a:gd name="adj" fmla="val 10000"/>
            </a:avLst>
          </a:prstGeom>
          <a:solidFill>
            <a:schemeClr val="accent5">
              <a:lumMod val="5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t>represent</a:t>
            </a:r>
            <a:r>
              <a:rPr lang="tr-TR" sz="2400" dirty="0"/>
              <a:t> </a:t>
            </a:r>
            <a:r>
              <a:rPr lang="tr-TR" sz="2400" dirty="0" err="1"/>
              <a:t>and</a:t>
            </a:r>
            <a:r>
              <a:rPr lang="tr-TR" sz="2400" dirty="0"/>
              <a:t> </a:t>
            </a:r>
            <a:r>
              <a:rPr lang="tr-TR" sz="2400" dirty="0" err="1"/>
              <a:t>evaluate</a:t>
            </a:r>
            <a:r>
              <a:rPr lang="tr-TR" sz="2400" dirty="0"/>
              <a:t> </a:t>
            </a:r>
            <a:r>
              <a:rPr lang="tr-TR" sz="2400" dirty="0" err="1"/>
              <a:t>the</a:t>
            </a:r>
            <a:r>
              <a:rPr lang="tr-TR" sz="2400" dirty="0"/>
              <a:t> model </a:t>
            </a:r>
            <a:r>
              <a:rPr lang="tr-TR" sz="2400" dirty="0" err="1"/>
              <a:t>for</a:t>
            </a:r>
            <a:r>
              <a:rPr lang="tr-TR" sz="2400" dirty="0"/>
              <a:t> </a:t>
            </a:r>
            <a:r>
              <a:rPr lang="tr-TR" sz="2400" dirty="0" err="1"/>
              <a:t>inference</a:t>
            </a:r>
            <a:endParaRPr lang="tr-TR" sz="2400" dirty="0"/>
          </a:p>
          <a:p>
            <a:endParaRPr lang="de-DE" dirty="0"/>
          </a:p>
        </p:txBody>
      </p:sp>
    </p:spTree>
    <p:extLst>
      <p:ext uri="{BB962C8B-B14F-4D97-AF65-F5344CB8AC3E}">
        <p14:creationId xmlns:p14="http://schemas.microsoft.com/office/powerpoint/2010/main" val="38351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887D371-5CC3-FC4C-BCE5-09FDDC2C262B}"/>
              </a:ext>
            </a:extLst>
          </p:cNvPr>
          <p:cNvSpPr>
            <a:spLocks noGrp="1" noChangeArrowheads="1"/>
          </p:cNvSpPr>
          <p:nvPr>
            <p:ph type="title" idx="4294967295"/>
          </p:nvPr>
        </p:nvSpPr>
        <p:spPr/>
        <p:txBody>
          <a:bodyPr/>
          <a:lstStyle/>
          <a:p>
            <a:r>
              <a:rPr lang="en-US" altLang="de-DE" dirty="0"/>
              <a:t>Alternative Representation</a:t>
            </a:r>
          </a:p>
        </p:txBody>
      </p:sp>
      <p:graphicFrame>
        <p:nvGraphicFramePr>
          <p:cNvPr id="122918" name="Group 38">
            <a:extLst>
              <a:ext uri="{FF2B5EF4-FFF2-40B4-BE49-F238E27FC236}">
                <a16:creationId xmlns:a16="http://schemas.microsoft.com/office/drawing/2014/main" id="{C9CCF64A-ED75-6249-B6C5-0ADB8506B764}"/>
              </a:ext>
            </a:extLst>
          </p:cNvPr>
          <p:cNvGraphicFramePr>
            <a:graphicFrameLocks noGrp="1"/>
          </p:cNvGraphicFramePr>
          <p:nvPr/>
        </p:nvGraphicFramePr>
        <p:xfrm>
          <a:off x="609600" y="2057400"/>
          <a:ext cx="2133600" cy="2403475"/>
        </p:xfrm>
        <a:graphic>
          <a:graphicData uri="http://schemas.openxmlformats.org/drawingml/2006/table">
            <a:tbl>
              <a:tblPr/>
              <a:tblGrid>
                <a:gridCol w="619125">
                  <a:extLst>
                    <a:ext uri="{9D8B030D-6E8A-4147-A177-3AD203B41FA5}">
                      <a16:colId xmlns:a16="http://schemas.microsoft.com/office/drawing/2014/main" val="2081858981"/>
                    </a:ext>
                  </a:extLst>
                </a:gridCol>
                <a:gridCol w="617538">
                  <a:extLst>
                    <a:ext uri="{9D8B030D-6E8A-4147-A177-3AD203B41FA5}">
                      <a16:colId xmlns:a16="http://schemas.microsoft.com/office/drawing/2014/main" val="2553735422"/>
                    </a:ext>
                  </a:extLst>
                </a:gridCol>
                <a:gridCol w="896937">
                  <a:extLst>
                    <a:ext uri="{9D8B030D-6E8A-4147-A177-3AD203B41FA5}">
                      <a16:colId xmlns:a16="http://schemas.microsoft.com/office/drawing/2014/main" val="1079541476"/>
                    </a:ext>
                  </a:extLst>
                </a:gridCol>
              </a:tblGrid>
              <a:tr h="612775">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P</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X</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4701309"/>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534424"/>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8897338"/>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9149173"/>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3682265"/>
                  </a:ext>
                </a:extLst>
              </a:tr>
            </a:tbl>
          </a:graphicData>
        </a:graphic>
      </p:graphicFrame>
      <p:sp>
        <p:nvSpPr>
          <p:cNvPr id="17437" name="Text Box 30">
            <a:extLst>
              <a:ext uri="{FF2B5EF4-FFF2-40B4-BE49-F238E27FC236}">
                <a16:creationId xmlns:a16="http://schemas.microsoft.com/office/drawing/2014/main" id="{ED1EED64-DFCF-4A4A-B659-85964E8185AD}"/>
              </a:ext>
            </a:extLst>
          </p:cNvPr>
          <p:cNvSpPr txBox="1">
            <a:spLocks noChangeArrowheads="1"/>
          </p:cNvSpPr>
          <p:nvPr/>
        </p:nvSpPr>
        <p:spPr bwMode="auto">
          <a:xfrm>
            <a:off x="4114800" y="2252663"/>
            <a:ext cx="29273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i="1">
                <a:latin typeface="Times New Roman" panose="02020603050405020304" pitchFamily="18" charset="0"/>
              </a:rPr>
              <a:t>P</a:t>
            </a:r>
            <a:r>
              <a:rPr lang="en-US" altLang="de-DE" sz="2800" b="0">
                <a:latin typeface="Times New Roman" panose="02020603050405020304" pitchFamily="18" charset="0"/>
              </a:rPr>
              <a:t>(</a:t>
            </a:r>
            <a:r>
              <a:rPr lang="en-US" altLang="de-DE" sz="2800" b="0" i="1">
                <a:latin typeface="Times New Roman" panose="02020603050405020304" pitchFamily="18" charset="0"/>
              </a:rPr>
              <a:t>X</a:t>
            </a:r>
            <a:r>
              <a:rPr lang="en-US" altLang="de-DE" sz="2800" b="0">
                <a:latin typeface="Times New Roman" panose="02020603050405020304" pitchFamily="18" charset="0"/>
              </a:rPr>
              <a:t>) = 0.4 </a:t>
            </a:r>
            <a:r>
              <a:rPr lang="en-US" altLang="de-DE" sz="2800" b="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t> </a:t>
            </a:r>
            <a:r>
              <a:rPr lang="en-US" altLang="de-DE" sz="2800" b="0">
                <a:sym typeface="Symbol" pitchFamily="2" charset="2"/>
              </a:rPr>
              <a:t></a:t>
            </a:r>
            <a:r>
              <a:rPr lang="en-US" altLang="de-DE" sz="280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a:p>
            <a:pPr eaLnBrk="1" hangingPunct="1"/>
            <a:endParaRPr lang="en-US" altLang="de-DE" sz="800" b="0">
              <a:latin typeface="Times New Roman" panose="02020603050405020304" pitchFamily="18" charset="0"/>
              <a:sym typeface="Wingdings" pitchFamily="2" charset="2"/>
            </a:endParaRPr>
          </a:p>
          <a:p>
            <a:pPr eaLnBrk="1" hangingPunct="1"/>
            <a:r>
              <a:rPr lang="en-US" altLang="de-DE" sz="2800" b="0">
                <a:latin typeface="Times New Roman" panose="02020603050405020304" pitchFamily="18" charset="0"/>
                <a:sym typeface="Wingdings" pitchFamily="2" charset="2"/>
              </a:rPr>
              <a:t>         +</a:t>
            </a:r>
            <a:r>
              <a:rPr lang="en-US" altLang="de-DE" sz="2800">
                <a:latin typeface="Times New Roman" panose="02020603050405020304" pitchFamily="18" charset="0"/>
              </a:rPr>
              <a:t> </a:t>
            </a:r>
            <a:r>
              <a:rPr lang="en-US" altLang="de-DE" sz="2800" b="0">
                <a:latin typeface="Times New Roman" panose="02020603050405020304" pitchFamily="18" charset="0"/>
              </a:rPr>
              <a:t>0.2 </a:t>
            </a:r>
            <a:r>
              <a:rPr lang="en-US" altLang="de-DE" sz="2800" b="0">
                <a:latin typeface="Times New Roman" panose="02020603050405020304" pitchFamily="18" charset="0"/>
                <a:sym typeface="Symbol" pitchFamily="2" charset="2"/>
              </a:rPr>
              <a:t></a:t>
            </a:r>
            <a:r>
              <a:rPr lang="en-US" altLang="de-DE" sz="2800" b="0" i="1">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latin typeface="Times New Roman" panose="02020603050405020304" pitchFamily="18" charset="0"/>
              </a:rPr>
              <a:t> </a:t>
            </a:r>
            <a:r>
              <a:rPr lang="en-US" altLang="de-DE" sz="2800" b="0">
                <a:latin typeface="Times New Roman" panose="02020603050405020304" pitchFamily="18" charset="0"/>
                <a:sym typeface="Symbol" pitchFamily="2" charset="2"/>
              </a:rPr>
              <a:t></a:t>
            </a:r>
            <a:r>
              <a:rPr lang="en-US" altLang="de-DE" sz="280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a:p>
            <a:pPr eaLnBrk="1" hangingPunct="1"/>
            <a:endParaRPr lang="en-US" altLang="de-DE" sz="800" b="0">
              <a:latin typeface="Times New Roman" panose="02020603050405020304" pitchFamily="18" charset="0"/>
              <a:sym typeface="Wingdings" pitchFamily="2" charset="2"/>
            </a:endParaRPr>
          </a:p>
          <a:p>
            <a:pPr eaLnBrk="1" hangingPunct="1"/>
            <a:r>
              <a:rPr lang="en-US" altLang="de-DE" sz="2800">
                <a:latin typeface="Times New Roman" panose="02020603050405020304" pitchFamily="18" charset="0"/>
                <a:sym typeface="Wingdings" pitchFamily="2" charset="2"/>
              </a:rPr>
              <a:t>         </a:t>
            </a:r>
            <a:r>
              <a:rPr lang="en-US" altLang="de-DE" sz="2800" b="0">
                <a:latin typeface="Times New Roman" panose="02020603050405020304" pitchFamily="18" charset="0"/>
                <a:sym typeface="Wingdings" pitchFamily="2" charset="2"/>
              </a:rPr>
              <a:t>+</a:t>
            </a:r>
            <a:r>
              <a:rPr lang="en-US" altLang="de-DE" sz="2800">
                <a:latin typeface="Times New Roman" panose="02020603050405020304" pitchFamily="18" charset="0"/>
              </a:rPr>
              <a:t> </a:t>
            </a:r>
            <a:r>
              <a:rPr lang="en-US" altLang="de-DE" sz="2800" b="0">
                <a:latin typeface="Times New Roman" panose="02020603050405020304" pitchFamily="18" charset="0"/>
              </a:rPr>
              <a:t>0.1 </a:t>
            </a:r>
            <a:r>
              <a:rPr lang="en-US" altLang="de-DE" sz="2800" b="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latin typeface="Times New Roman" panose="02020603050405020304" pitchFamily="18" charset="0"/>
              </a:rPr>
              <a:t> </a:t>
            </a:r>
            <a:r>
              <a:rPr lang="en-US" altLang="de-DE" sz="2800" b="0">
                <a:latin typeface="Times New Roman" panose="02020603050405020304" pitchFamily="18" charset="0"/>
                <a:sym typeface="Symbol" pitchFamily="2" charset="2"/>
              </a:rPr>
              <a:t></a:t>
            </a:r>
            <a:r>
              <a:rPr lang="en-US" altLang="de-DE" sz="280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a:p>
            <a:pPr eaLnBrk="1" hangingPunct="1"/>
            <a:endParaRPr lang="en-US" altLang="de-DE" sz="800" b="0">
              <a:latin typeface="Times New Roman" panose="02020603050405020304" pitchFamily="18" charset="0"/>
              <a:sym typeface="Wingdings" pitchFamily="2" charset="2"/>
            </a:endParaRPr>
          </a:p>
          <a:p>
            <a:pPr eaLnBrk="1" hangingPunct="1"/>
            <a:r>
              <a:rPr lang="en-US" altLang="de-DE" sz="2800">
                <a:latin typeface="Times New Roman" panose="02020603050405020304" pitchFamily="18" charset="0"/>
                <a:sym typeface="Wingdings" pitchFamily="2" charset="2"/>
              </a:rPr>
              <a:t>         </a:t>
            </a:r>
            <a:r>
              <a:rPr lang="en-US" altLang="de-DE" sz="2800" b="0">
                <a:latin typeface="Times New Roman" panose="02020603050405020304" pitchFamily="18" charset="0"/>
                <a:sym typeface="Wingdings" pitchFamily="2" charset="2"/>
              </a:rPr>
              <a:t>+</a:t>
            </a:r>
            <a:r>
              <a:rPr lang="en-US" altLang="de-DE" sz="2800">
                <a:latin typeface="Times New Roman" panose="02020603050405020304" pitchFamily="18" charset="0"/>
              </a:rPr>
              <a:t> </a:t>
            </a:r>
            <a:r>
              <a:rPr lang="en-US" altLang="de-DE" sz="2800" b="0">
                <a:latin typeface="Times New Roman" panose="02020603050405020304" pitchFamily="18" charset="0"/>
              </a:rPr>
              <a:t>0.3 </a:t>
            </a:r>
            <a:r>
              <a:rPr lang="en-US" altLang="de-DE" sz="2800" b="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latin typeface="Times New Roman" panose="02020603050405020304" pitchFamily="18" charset="0"/>
              </a:rPr>
              <a:t> </a:t>
            </a:r>
            <a:r>
              <a:rPr lang="en-US" altLang="de-DE" sz="2800" b="0">
                <a:latin typeface="Times New Roman" panose="02020603050405020304" pitchFamily="18" charset="0"/>
                <a:sym typeface="Symbol" pitchFamily="2" charset="2"/>
              </a:rPr>
              <a:t></a:t>
            </a:r>
            <a:r>
              <a:rPr lang="en-US" altLang="de-DE" sz="280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p:txBody>
      </p:sp>
      <p:sp>
        <p:nvSpPr>
          <p:cNvPr id="17438" name="TextBox 93">
            <a:extLst>
              <a:ext uri="{FF2B5EF4-FFF2-40B4-BE49-F238E27FC236}">
                <a16:creationId xmlns:a16="http://schemas.microsoft.com/office/drawing/2014/main" id="{809A1C70-5741-DD48-9317-ED9A64D38AC7}"/>
              </a:ext>
            </a:extLst>
          </p:cNvPr>
          <p:cNvSpPr txBox="1">
            <a:spLocks noChangeArrowheads="1"/>
          </p:cNvSpPr>
          <p:nvPr/>
        </p:nvSpPr>
        <p:spPr bwMode="auto">
          <a:xfrm>
            <a:off x="5945188" y="32242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39" name="TextBox 93">
            <a:extLst>
              <a:ext uri="{FF2B5EF4-FFF2-40B4-BE49-F238E27FC236}">
                <a16:creationId xmlns:a16="http://schemas.microsoft.com/office/drawing/2014/main" id="{1EDB9526-B32D-5140-84E7-CAB678E3C1E1}"/>
              </a:ext>
            </a:extLst>
          </p:cNvPr>
          <p:cNvSpPr txBox="1">
            <a:spLocks noChangeArrowheads="1"/>
          </p:cNvSpPr>
          <p:nvPr/>
        </p:nvSpPr>
        <p:spPr bwMode="auto">
          <a:xfrm>
            <a:off x="6580188" y="2667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40" name="TextBox 93">
            <a:extLst>
              <a:ext uri="{FF2B5EF4-FFF2-40B4-BE49-F238E27FC236}">
                <a16:creationId xmlns:a16="http://schemas.microsoft.com/office/drawing/2014/main" id="{C6F56098-CF46-4E49-AF3F-4D87319259B1}"/>
              </a:ext>
            </a:extLst>
          </p:cNvPr>
          <p:cNvSpPr txBox="1">
            <a:spLocks noChangeArrowheads="1"/>
          </p:cNvSpPr>
          <p:nvPr/>
        </p:nvSpPr>
        <p:spPr bwMode="auto">
          <a:xfrm>
            <a:off x="5945188" y="37655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41" name="TextBox 93">
            <a:extLst>
              <a:ext uri="{FF2B5EF4-FFF2-40B4-BE49-F238E27FC236}">
                <a16:creationId xmlns:a16="http://schemas.microsoft.com/office/drawing/2014/main" id="{0D136829-8379-9D40-A241-C2196116AD82}"/>
              </a:ext>
            </a:extLst>
          </p:cNvPr>
          <p:cNvSpPr txBox="1">
            <a:spLocks noChangeArrowheads="1"/>
          </p:cNvSpPr>
          <p:nvPr/>
        </p:nvSpPr>
        <p:spPr bwMode="auto">
          <a:xfrm>
            <a:off x="6580188" y="3759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42" name="Slide Number Placeholder 8">
            <a:extLst>
              <a:ext uri="{FF2B5EF4-FFF2-40B4-BE49-F238E27FC236}">
                <a16:creationId xmlns:a16="http://schemas.microsoft.com/office/drawing/2014/main" id="{3F4D2556-2545-7447-ACA9-44480CCFCE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B94A524F-210D-5749-BB71-223269609EA4}" type="slidenum">
              <a:rPr lang="en-US" altLang="zh-CN" sz="1000" b="0"/>
              <a:pPr eaLnBrk="1" hangingPunct="1"/>
              <a:t>50</a:t>
            </a:fld>
            <a:endParaRPr lang="en-US" altLang="zh-CN" sz="1000" b="0"/>
          </a:p>
        </p:txBody>
      </p:sp>
      <p:sp>
        <p:nvSpPr>
          <p:cNvPr id="17443" name="TextBox 4">
            <a:extLst>
              <a:ext uri="{FF2B5EF4-FFF2-40B4-BE49-F238E27FC236}">
                <a16:creationId xmlns:a16="http://schemas.microsoft.com/office/drawing/2014/main" id="{D00987A7-42AF-0847-90DB-34A2E3B1ED59}"/>
              </a:ext>
            </a:extLst>
          </p:cNvPr>
          <p:cNvSpPr txBox="1">
            <a:spLocks noChangeArrowheads="1"/>
          </p:cNvSpPr>
          <p:nvPr/>
        </p:nvSpPr>
        <p:spPr bwMode="auto">
          <a:xfrm>
            <a:off x="1259632" y="5876925"/>
            <a:ext cx="64166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dirty="0">
                <a:solidFill>
                  <a:srgbClr val="032EF0"/>
                </a:solidFill>
              </a:rPr>
              <a:t>Network Polynomial </a:t>
            </a:r>
            <a:r>
              <a:rPr lang="en-US" altLang="de-DE" sz="2800" b="0" dirty="0">
                <a:solidFill>
                  <a:srgbClr val="008000"/>
                </a:solidFill>
              </a:rPr>
              <a:t>[</a:t>
            </a:r>
            <a:r>
              <a:rPr lang="en-US" altLang="de-DE" sz="2800" b="0" dirty="0" err="1">
                <a:solidFill>
                  <a:srgbClr val="008000"/>
                </a:solidFill>
              </a:rPr>
              <a:t>Darwiche</a:t>
            </a:r>
            <a:r>
              <a:rPr lang="en-US" altLang="de-DE" sz="2800" b="0" dirty="0">
                <a:solidFill>
                  <a:srgbClr val="008000"/>
                </a:solidFill>
              </a:rPr>
              <a:t>, 2003]</a:t>
            </a:r>
          </a:p>
        </p:txBody>
      </p:sp>
      <p:sp>
        <p:nvSpPr>
          <p:cNvPr id="11" name="Textfeld 10">
            <a:extLst>
              <a:ext uri="{FF2B5EF4-FFF2-40B4-BE49-F238E27FC236}">
                <a16:creationId xmlns:a16="http://schemas.microsoft.com/office/drawing/2014/main" id="{3AF959CC-AA85-B547-B72F-9C09BB90FA6F}"/>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12" name="Abgerundetes Rechteck 11">
            <a:extLst>
              <a:ext uri="{FF2B5EF4-FFF2-40B4-BE49-F238E27FC236}">
                <a16:creationId xmlns:a16="http://schemas.microsoft.com/office/drawing/2014/main" id="{A8C39134-A14B-BD44-BE2F-76DB8B04058F}"/>
              </a:ext>
            </a:extLst>
          </p:cNvPr>
          <p:cNvSpPr/>
          <p:nvPr/>
        </p:nvSpPr>
        <p:spPr>
          <a:xfrm>
            <a:off x="377479" y="1275855"/>
            <a:ext cx="7579071" cy="3896716"/>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1831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B6C1F82-D15A-A34B-89EC-085EEB4910DB}"/>
              </a:ext>
            </a:extLst>
          </p:cNvPr>
          <p:cNvSpPr>
            <a:spLocks noGrp="1" noChangeArrowheads="1"/>
          </p:cNvSpPr>
          <p:nvPr>
            <p:ph type="title" idx="4294967295"/>
          </p:nvPr>
        </p:nvSpPr>
        <p:spPr/>
        <p:txBody>
          <a:bodyPr/>
          <a:lstStyle/>
          <a:p>
            <a:r>
              <a:rPr lang="en-US" altLang="de-DE"/>
              <a:t>Sum Out Variables</a:t>
            </a:r>
          </a:p>
        </p:txBody>
      </p:sp>
      <p:graphicFrame>
        <p:nvGraphicFramePr>
          <p:cNvPr id="126979" name="Group 3">
            <a:extLst>
              <a:ext uri="{FF2B5EF4-FFF2-40B4-BE49-F238E27FC236}">
                <a16:creationId xmlns:a16="http://schemas.microsoft.com/office/drawing/2014/main" id="{143035C1-AD85-BE47-BE32-B26D43CAF5BD}"/>
              </a:ext>
            </a:extLst>
          </p:cNvPr>
          <p:cNvGraphicFramePr>
            <a:graphicFrameLocks noGrp="1"/>
          </p:cNvGraphicFramePr>
          <p:nvPr/>
        </p:nvGraphicFramePr>
        <p:xfrm>
          <a:off x="609600" y="2060575"/>
          <a:ext cx="2133600" cy="2400300"/>
        </p:xfrm>
        <a:graphic>
          <a:graphicData uri="http://schemas.openxmlformats.org/drawingml/2006/table">
            <a:tbl>
              <a:tblPr/>
              <a:tblGrid>
                <a:gridCol w="619125">
                  <a:extLst>
                    <a:ext uri="{9D8B030D-6E8A-4147-A177-3AD203B41FA5}">
                      <a16:colId xmlns:a16="http://schemas.microsoft.com/office/drawing/2014/main" val="4155637620"/>
                    </a:ext>
                  </a:extLst>
                </a:gridCol>
                <a:gridCol w="617538">
                  <a:extLst>
                    <a:ext uri="{9D8B030D-6E8A-4147-A177-3AD203B41FA5}">
                      <a16:colId xmlns:a16="http://schemas.microsoft.com/office/drawing/2014/main" val="1254151130"/>
                    </a:ext>
                  </a:extLst>
                </a:gridCol>
                <a:gridCol w="896937">
                  <a:extLst>
                    <a:ext uri="{9D8B030D-6E8A-4147-A177-3AD203B41FA5}">
                      <a16:colId xmlns:a16="http://schemas.microsoft.com/office/drawing/2014/main" val="1589800220"/>
                    </a:ext>
                  </a:extLst>
                </a:gridCol>
              </a:tblGrid>
              <a:tr h="6096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P</a:t>
                      </a:r>
                      <a:r>
                        <a:rPr kumimoji="0" lang="en-US" altLang="de-DE"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0" lang="en-US" altLang="de-DE" sz="2400" b="1"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X</a:t>
                      </a:r>
                      <a:r>
                        <a:rPr kumimoji="0" lang="en-US" altLang="de-DE"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692869"/>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0302093"/>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15075"/>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5074715"/>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363107"/>
                  </a:ext>
                </a:extLst>
              </a:tr>
            </a:tbl>
          </a:graphicData>
        </a:graphic>
      </p:graphicFrame>
      <p:sp>
        <p:nvSpPr>
          <p:cNvPr id="18461" name="Text Box 29">
            <a:extLst>
              <a:ext uri="{FF2B5EF4-FFF2-40B4-BE49-F238E27FC236}">
                <a16:creationId xmlns:a16="http://schemas.microsoft.com/office/drawing/2014/main" id="{D37060ED-F9ED-6341-8325-424584C4721D}"/>
              </a:ext>
            </a:extLst>
          </p:cNvPr>
          <p:cNvSpPr txBox="1">
            <a:spLocks noChangeArrowheads="1"/>
          </p:cNvSpPr>
          <p:nvPr/>
        </p:nvSpPr>
        <p:spPr bwMode="auto">
          <a:xfrm>
            <a:off x="4114800" y="2252663"/>
            <a:ext cx="2974975"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dirty="0">
                <a:latin typeface="Times New Roman" panose="02020603050405020304" pitchFamily="18" charset="0"/>
              </a:rPr>
              <a:t> </a:t>
            </a:r>
            <a:r>
              <a:rPr lang="en-US" altLang="de-DE" sz="2800" b="0" i="1" dirty="0">
                <a:latin typeface="Times New Roman" panose="02020603050405020304" pitchFamily="18" charset="0"/>
              </a:rPr>
              <a:t>P</a:t>
            </a:r>
            <a:r>
              <a:rPr lang="en-US" altLang="de-DE" sz="2800" b="0" dirty="0">
                <a:latin typeface="Times New Roman" panose="02020603050405020304" pitchFamily="18" charset="0"/>
              </a:rPr>
              <a:t>(</a:t>
            </a:r>
            <a:r>
              <a:rPr lang="en-US" altLang="de-DE" sz="2800" b="0" i="1" dirty="0">
                <a:latin typeface="Times New Roman" panose="02020603050405020304" pitchFamily="18" charset="0"/>
              </a:rPr>
              <a:t>e</a:t>
            </a:r>
            <a:r>
              <a:rPr lang="en-US" altLang="de-DE" sz="2800" b="0" dirty="0">
                <a:latin typeface="Times New Roman" panose="02020603050405020304" pitchFamily="18" charset="0"/>
              </a:rPr>
              <a:t>) = </a:t>
            </a:r>
            <a:r>
              <a:rPr lang="en-US" altLang="de-DE" sz="2800" dirty="0">
                <a:solidFill>
                  <a:srgbClr val="0000FF"/>
                </a:solidFill>
                <a:latin typeface="Times New Roman" panose="02020603050405020304" pitchFamily="18" charset="0"/>
              </a:rPr>
              <a:t>0.4 </a:t>
            </a:r>
            <a:r>
              <a:rPr lang="en-US" altLang="de-DE" sz="2800" dirty="0">
                <a:solidFill>
                  <a:srgbClr val="0000FF"/>
                </a:solidFill>
                <a:latin typeface="Times New Roman" panose="02020603050405020304" pitchFamily="18" charset="0"/>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1</a:t>
            </a:r>
            <a:r>
              <a:rPr lang="en-US" altLang="de-DE" sz="2800" dirty="0">
                <a:solidFill>
                  <a:srgbClr val="0000FF"/>
                </a:solidFill>
              </a:rPr>
              <a:t> </a:t>
            </a:r>
            <a:r>
              <a:rPr lang="en-US" altLang="de-DE" sz="2800" dirty="0">
                <a:solidFill>
                  <a:srgbClr val="0000FF"/>
                </a:solidFill>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2</a:t>
            </a:r>
            <a:endParaRPr lang="en-US" altLang="de-DE" sz="2800" dirty="0">
              <a:solidFill>
                <a:srgbClr val="0000FF"/>
              </a:solidFill>
              <a:latin typeface="Times New Roman" panose="02020603050405020304" pitchFamily="18" charset="0"/>
              <a:sym typeface="Wingdings" pitchFamily="2" charset="2"/>
            </a:endParaRPr>
          </a:p>
          <a:p>
            <a:pPr eaLnBrk="1" hangingPunct="1"/>
            <a:endParaRPr lang="en-US" altLang="de-DE" sz="800" dirty="0">
              <a:solidFill>
                <a:srgbClr val="0000FF"/>
              </a:solidFill>
              <a:latin typeface="Times New Roman" panose="02020603050405020304" pitchFamily="18" charset="0"/>
              <a:sym typeface="Wingdings" pitchFamily="2" charset="2"/>
            </a:endParaRPr>
          </a:p>
          <a:p>
            <a:pPr eaLnBrk="1" hangingPunct="1"/>
            <a:r>
              <a:rPr lang="en-US" altLang="de-DE" sz="2800" dirty="0">
                <a:solidFill>
                  <a:srgbClr val="0000FF"/>
                </a:solidFill>
                <a:latin typeface="Times New Roman" panose="02020603050405020304" pitchFamily="18" charset="0"/>
                <a:sym typeface="Wingdings" pitchFamily="2" charset="2"/>
              </a:rPr>
              <a:t>         +</a:t>
            </a:r>
            <a:r>
              <a:rPr lang="en-US" altLang="de-DE" sz="2800" dirty="0">
                <a:solidFill>
                  <a:srgbClr val="0000FF"/>
                </a:solidFill>
                <a:latin typeface="Times New Roman" panose="02020603050405020304" pitchFamily="18" charset="0"/>
              </a:rPr>
              <a:t> 0.2 </a:t>
            </a:r>
            <a:r>
              <a:rPr lang="en-US" altLang="de-DE" sz="2800" dirty="0">
                <a:solidFill>
                  <a:srgbClr val="0000FF"/>
                </a:solidFill>
                <a:latin typeface="Times New Roman" panose="02020603050405020304" pitchFamily="18" charset="0"/>
                <a:sym typeface="Symbol" pitchFamily="2" charset="2"/>
              </a:rPr>
              <a:t></a:t>
            </a:r>
            <a:r>
              <a:rPr lang="en-US" altLang="de-DE" sz="2800" i="1" dirty="0">
                <a:solidFill>
                  <a:srgbClr val="0000FF"/>
                </a:solidFill>
                <a:latin typeface="Times New Roman" panose="02020603050405020304" pitchFamily="18" charset="0"/>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1</a:t>
            </a:r>
            <a:r>
              <a:rPr lang="en-US" altLang="de-DE" sz="2800" dirty="0">
                <a:solidFill>
                  <a:srgbClr val="0000FF"/>
                </a:solidFill>
                <a:latin typeface="Times New Roman" panose="02020603050405020304" pitchFamily="18" charset="0"/>
              </a:rPr>
              <a:t> </a:t>
            </a:r>
            <a:r>
              <a:rPr lang="en-US" altLang="de-DE" sz="2800" dirty="0">
                <a:solidFill>
                  <a:srgbClr val="0000FF"/>
                </a:solidFill>
                <a:latin typeface="Times New Roman" panose="02020603050405020304" pitchFamily="18" charset="0"/>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2</a:t>
            </a:r>
            <a:endParaRPr lang="en-US" altLang="de-DE" sz="2800" dirty="0">
              <a:solidFill>
                <a:srgbClr val="0000FF"/>
              </a:solidFill>
              <a:latin typeface="Times New Roman" panose="02020603050405020304" pitchFamily="18" charset="0"/>
              <a:sym typeface="Wingdings" pitchFamily="2" charset="2"/>
            </a:endParaRPr>
          </a:p>
          <a:p>
            <a:pPr eaLnBrk="1" hangingPunct="1"/>
            <a:endParaRPr lang="en-US" altLang="de-DE" sz="800" b="0" dirty="0">
              <a:latin typeface="Times New Roman" panose="02020603050405020304" pitchFamily="18" charset="0"/>
              <a:sym typeface="Wingdings" pitchFamily="2" charset="2"/>
            </a:endParaRPr>
          </a:p>
          <a:p>
            <a:pPr eaLnBrk="1" hangingPunct="1"/>
            <a:r>
              <a:rPr lang="en-US" altLang="de-DE" sz="2800" dirty="0">
                <a:latin typeface="Times New Roman" panose="02020603050405020304" pitchFamily="18" charset="0"/>
                <a:sym typeface="Wingdings" pitchFamily="2" charset="2"/>
              </a:rPr>
              <a:t>         </a:t>
            </a:r>
            <a:r>
              <a:rPr lang="en-US" altLang="de-DE" sz="2800" b="0" dirty="0">
                <a:latin typeface="Times New Roman" panose="02020603050405020304" pitchFamily="18" charset="0"/>
                <a:sym typeface="Wingdings" pitchFamily="2" charset="2"/>
              </a:rPr>
              <a:t>+</a:t>
            </a:r>
            <a:r>
              <a:rPr lang="en-US" altLang="de-DE" sz="2800" dirty="0">
                <a:latin typeface="Times New Roman" panose="02020603050405020304" pitchFamily="18" charset="0"/>
              </a:rPr>
              <a:t> </a:t>
            </a:r>
            <a:r>
              <a:rPr lang="en-US" altLang="de-DE" sz="2800" b="0" dirty="0">
                <a:latin typeface="Times New Roman" panose="02020603050405020304" pitchFamily="18" charset="0"/>
              </a:rPr>
              <a:t>0.1 </a:t>
            </a:r>
            <a:r>
              <a:rPr lang="en-US" altLang="de-DE" sz="2800" b="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1</a:t>
            </a:r>
            <a:r>
              <a:rPr lang="en-US" altLang="de-DE" sz="2800" dirty="0">
                <a:latin typeface="Times New Roman" panose="02020603050405020304" pitchFamily="18" charset="0"/>
              </a:rPr>
              <a:t> </a:t>
            </a:r>
            <a:r>
              <a:rPr lang="en-US" altLang="de-DE" sz="2800" b="0" dirty="0">
                <a:latin typeface="Times New Roman" panose="02020603050405020304" pitchFamily="18" charset="0"/>
                <a:sym typeface="Symbol" pitchFamily="2" charset="2"/>
              </a:rPr>
              <a:t></a:t>
            </a:r>
            <a:r>
              <a:rPr lang="en-US" altLang="de-DE" sz="280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2</a:t>
            </a:r>
            <a:endParaRPr lang="en-US" altLang="de-DE" sz="2800" b="0" dirty="0">
              <a:latin typeface="Times New Roman" panose="02020603050405020304" pitchFamily="18" charset="0"/>
              <a:sym typeface="Wingdings" pitchFamily="2" charset="2"/>
            </a:endParaRPr>
          </a:p>
          <a:p>
            <a:pPr eaLnBrk="1" hangingPunct="1"/>
            <a:endParaRPr lang="en-US" altLang="de-DE" sz="800" b="0" dirty="0">
              <a:latin typeface="Times New Roman" panose="02020603050405020304" pitchFamily="18" charset="0"/>
              <a:sym typeface="Wingdings" pitchFamily="2" charset="2"/>
            </a:endParaRPr>
          </a:p>
          <a:p>
            <a:pPr eaLnBrk="1" hangingPunct="1"/>
            <a:r>
              <a:rPr lang="en-US" altLang="de-DE" sz="2800" dirty="0">
                <a:latin typeface="Times New Roman" panose="02020603050405020304" pitchFamily="18" charset="0"/>
                <a:sym typeface="Wingdings" pitchFamily="2" charset="2"/>
              </a:rPr>
              <a:t>         </a:t>
            </a:r>
            <a:r>
              <a:rPr lang="en-US" altLang="de-DE" sz="2800" b="0" dirty="0">
                <a:latin typeface="Times New Roman" panose="02020603050405020304" pitchFamily="18" charset="0"/>
                <a:sym typeface="Wingdings" pitchFamily="2" charset="2"/>
              </a:rPr>
              <a:t>+</a:t>
            </a:r>
            <a:r>
              <a:rPr lang="en-US" altLang="de-DE" sz="2800" dirty="0">
                <a:latin typeface="Times New Roman" panose="02020603050405020304" pitchFamily="18" charset="0"/>
              </a:rPr>
              <a:t> </a:t>
            </a:r>
            <a:r>
              <a:rPr lang="en-US" altLang="de-DE" sz="2800" b="0" dirty="0">
                <a:latin typeface="Times New Roman" panose="02020603050405020304" pitchFamily="18" charset="0"/>
              </a:rPr>
              <a:t>0.3 </a:t>
            </a:r>
            <a:r>
              <a:rPr lang="en-US" altLang="de-DE" sz="2800" b="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1</a:t>
            </a:r>
            <a:r>
              <a:rPr lang="en-US" altLang="de-DE" sz="2800" dirty="0">
                <a:latin typeface="Times New Roman" panose="02020603050405020304" pitchFamily="18" charset="0"/>
              </a:rPr>
              <a:t> </a:t>
            </a:r>
            <a:r>
              <a:rPr lang="en-US" altLang="de-DE" sz="2800" b="0" dirty="0">
                <a:latin typeface="Times New Roman" panose="02020603050405020304" pitchFamily="18" charset="0"/>
                <a:sym typeface="Symbol" pitchFamily="2" charset="2"/>
              </a:rPr>
              <a:t></a:t>
            </a:r>
            <a:r>
              <a:rPr lang="en-US" altLang="de-DE" sz="280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2</a:t>
            </a:r>
            <a:endParaRPr lang="en-US" altLang="de-DE" sz="2800" b="0" dirty="0">
              <a:latin typeface="Times New Roman" panose="02020603050405020304" pitchFamily="18" charset="0"/>
              <a:sym typeface="Wingdings" pitchFamily="2" charset="2"/>
            </a:endParaRPr>
          </a:p>
        </p:txBody>
      </p:sp>
      <p:sp>
        <p:nvSpPr>
          <p:cNvPr id="18462" name="TextBox 93">
            <a:extLst>
              <a:ext uri="{FF2B5EF4-FFF2-40B4-BE49-F238E27FC236}">
                <a16:creationId xmlns:a16="http://schemas.microsoft.com/office/drawing/2014/main" id="{AF822DBE-3CE3-2F4A-886C-5F3ABD1B3232}"/>
              </a:ext>
            </a:extLst>
          </p:cNvPr>
          <p:cNvSpPr txBox="1">
            <a:spLocks noChangeArrowheads="1"/>
          </p:cNvSpPr>
          <p:nvPr/>
        </p:nvSpPr>
        <p:spPr bwMode="auto">
          <a:xfrm>
            <a:off x="5937250" y="32242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3" name="TextBox 93">
            <a:extLst>
              <a:ext uri="{FF2B5EF4-FFF2-40B4-BE49-F238E27FC236}">
                <a16:creationId xmlns:a16="http://schemas.microsoft.com/office/drawing/2014/main" id="{68053674-28B2-AA42-8B0A-C3837099BF74}"/>
              </a:ext>
            </a:extLst>
          </p:cNvPr>
          <p:cNvSpPr txBox="1">
            <a:spLocks noChangeArrowheads="1"/>
          </p:cNvSpPr>
          <p:nvPr/>
        </p:nvSpPr>
        <p:spPr bwMode="auto">
          <a:xfrm>
            <a:off x="6572250" y="2667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olidFill>
                  <a:srgbClr val="0000FF"/>
                </a:solidFill>
                <a:sym typeface="Symbol" pitchFamily="2" charset="2"/>
              </a:rPr>
              <a:t></a:t>
            </a:r>
            <a:endParaRPr lang="en-US" altLang="de-DE" sz="1600">
              <a:solidFill>
                <a:srgbClr val="0000FF"/>
              </a:solidFill>
            </a:endParaRPr>
          </a:p>
        </p:txBody>
      </p:sp>
      <p:sp>
        <p:nvSpPr>
          <p:cNvPr id="18464" name="TextBox 93">
            <a:extLst>
              <a:ext uri="{FF2B5EF4-FFF2-40B4-BE49-F238E27FC236}">
                <a16:creationId xmlns:a16="http://schemas.microsoft.com/office/drawing/2014/main" id="{88FC0B4D-83BB-774B-B7D8-0575FBF7675A}"/>
              </a:ext>
            </a:extLst>
          </p:cNvPr>
          <p:cNvSpPr txBox="1">
            <a:spLocks noChangeArrowheads="1"/>
          </p:cNvSpPr>
          <p:nvPr/>
        </p:nvSpPr>
        <p:spPr bwMode="auto">
          <a:xfrm>
            <a:off x="5937250" y="37655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5" name="TextBox 93">
            <a:extLst>
              <a:ext uri="{FF2B5EF4-FFF2-40B4-BE49-F238E27FC236}">
                <a16:creationId xmlns:a16="http://schemas.microsoft.com/office/drawing/2014/main" id="{21E4C3D0-C7CE-A248-B7A8-82EBAEFDE616}"/>
              </a:ext>
            </a:extLst>
          </p:cNvPr>
          <p:cNvSpPr txBox="1">
            <a:spLocks noChangeArrowheads="1"/>
          </p:cNvSpPr>
          <p:nvPr/>
        </p:nvSpPr>
        <p:spPr bwMode="auto">
          <a:xfrm>
            <a:off x="6572250" y="3759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6" name="TextBox 46">
            <a:extLst>
              <a:ext uri="{FF2B5EF4-FFF2-40B4-BE49-F238E27FC236}">
                <a16:creationId xmlns:a16="http://schemas.microsoft.com/office/drawing/2014/main" id="{F2336011-D800-FE4E-8B3B-F18A4F8A83E3}"/>
              </a:ext>
            </a:extLst>
          </p:cNvPr>
          <p:cNvSpPr txBox="1">
            <a:spLocks noChangeArrowheads="1"/>
          </p:cNvSpPr>
          <p:nvPr/>
        </p:nvSpPr>
        <p:spPr bwMode="auto">
          <a:xfrm>
            <a:off x="5276850" y="1676400"/>
            <a:ext cx="1524000"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2800" b="0" i="1">
                <a:latin typeface="Times New Roman" panose="02020603050405020304" pitchFamily="18" charset="0"/>
                <a:cs typeface="Times New Roman" panose="02020603050405020304" pitchFamily="18" charset="0"/>
              </a:rPr>
              <a:t>e</a:t>
            </a:r>
            <a:r>
              <a:rPr lang="en-US" altLang="de-DE" sz="2800" b="0">
                <a:latin typeface="Times New Roman" panose="02020603050405020304" pitchFamily="18" charset="0"/>
                <a:cs typeface="Times New Roman" panose="02020603050405020304" pitchFamily="18" charset="0"/>
              </a:rPr>
              <a:t>: </a:t>
            </a:r>
            <a:r>
              <a:rPr lang="en-US" altLang="de-DE" sz="2800" b="0" i="1">
                <a:latin typeface="Times New Roman" panose="02020603050405020304" pitchFamily="18" charset="0"/>
                <a:cs typeface="Times New Roman" panose="02020603050405020304" pitchFamily="18" charset="0"/>
              </a:rPr>
              <a:t>X</a:t>
            </a:r>
            <a:r>
              <a:rPr lang="en-US" altLang="de-DE" sz="2800" b="0" baseline="-25000">
                <a:latin typeface="Times New Roman" panose="02020603050405020304" pitchFamily="18" charset="0"/>
                <a:cs typeface="Times New Roman" panose="02020603050405020304" pitchFamily="18" charset="0"/>
              </a:rPr>
              <a:t>1 </a:t>
            </a:r>
            <a:r>
              <a:rPr lang="en-US" altLang="de-DE" sz="2800" b="0">
                <a:latin typeface="Times New Roman" panose="02020603050405020304" pitchFamily="18" charset="0"/>
                <a:cs typeface="Times New Roman" panose="02020603050405020304" pitchFamily="18" charset="0"/>
              </a:rPr>
              <a:t>= 1</a:t>
            </a:r>
            <a:endParaRPr lang="en-US" altLang="de-DE" sz="2800" b="0"/>
          </a:p>
        </p:txBody>
      </p:sp>
      <p:sp>
        <p:nvSpPr>
          <p:cNvPr id="18467" name="Text Box 35">
            <a:extLst>
              <a:ext uri="{FF2B5EF4-FFF2-40B4-BE49-F238E27FC236}">
                <a16:creationId xmlns:a16="http://schemas.microsoft.com/office/drawing/2014/main" id="{B79122D1-A10F-4A4D-BF4C-9D23C60B6BC4}"/>
              </a:ext>
            </a:extLst>
          </p:cNvPr>
          <p:cNvSpPr txBox="1">
            <a:spLocks noChangeArrowheads="1"/>
          </p:cNvSpPr>
          <p:nvPr/>
        </p:nvSpPr>
        <p:spPr bwMode="auto">
          <a:xfrm>
            <a:off x="3810000" y="4748213"/>
            <a:ext cx="5162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t>Set</a:t>
            </a:r>
            <a:r>
              <a:rPr lang="en-US" altLang="de-DE" sz="2800"/>
              <a:t>  </a:t>
            </a:r>
            <a:r>
              <a:rPr lang="en-US" altLang="de-DE" sz="2800" b="0" i="1">
                <a:latin typeface="Times New Roman" panose="02020603050405020304" pitchFamily="18" charset="0"/>
              </a:rPr>
              <a:t>X</a:t>
            </a:r>
            <a:r>
              <a:rPr lang="en-US" altLang="de-DE" sz="2800" b="0" baseline="-25000">
                <a:latin typeface="Times New Roman" panose="02020603050405020304" pitchFamily="18" charset="0"/>
              </a:rPr>
              <a:t>1</a:t>
            </a:r>
            <a:r>
              <a:rPr lang="en-US" altLang="de-DE" sz="2800" b="0">
                <a:latin typeface="Times New Roman" panose="02020603050405020304" pitchFamily="18" charset="0"/>
              </a:rPr>
              <a:t> = 1, </a:t>
            </a:r>
            <a:r>
              <a:rPr lang="en-US" altLang="de-DE" sz="2800" b="0" i="1">
                <a:latin typeface="Times New Roman" panose="02020603050405020304" pitchFamily="18" charset="0"/>
              </a:rPr>
              <a:t>X</a:t>
            </a:r>
            <a:r>
              <a:rPr lang="en-US" altLang="de-DE" sz="2800" b="0" baseline="-25000">
                <a:latin typeface="Times New Roman" panose="02020603050405020304" pitchFamily="18" charset="0"/>
              </a:rPr>
              <a:t>1</a:t>
            </a:r>
            <a:r>
              <a:rPr lang="en-US" altLang="de-DE" sz="2800" b="0">
                <a:latin typeface="Times New Roman" panose="02020603050405020304" pitchFamily="18" charset="0"/>
              </a:rPr>
              <a:t> = 0, </a:t>
            </a:r>
            <a:r>
              <a:rPr lang="en-US" altLang="de-DE" sz="2800" b="0" i="1">
                <a:solidFill>
                  <a:srgbClr val="990000"/>
                </a:solidFill>
                <a:latin typeface="Times New Roman" panose="02020603050405020304" pitchFamily="18" charset="0"/>
              </a:rPr>
              <a:t>X</a:t>
            </a:r>
            <a:r>
              <a:rPr lang="en-US" altLang="de-DE" sz="2800" b="0" baseline="-25000">
                <a:solidFill>
                  <a:srgbClr val="990000"/>
                </a:solidFill>
                <a:latin typeface="Times New Roman" panose="02020603050405020304" pitchFamily="18" charset="0"/>
              </a:rPr>
              <a:t>2</a:t>
            </a:r>
            <a:r>
              <a:rPr lang="en-US" altLang="de-DE" sz="2800" b="0">
                <a:solidFill>
                  <a:srgbClr val="990000"/>
                </a:solidFill>
                <a:latin typeface="Times New Roman" panose="02020603050405020304" pitchFamily="18" charset="0"/>
              </a:rPr>
              <a:t> = 1, </a:t>
            </a:r>
            <a:r>
              <a:rPr lang="en-US" altLang="de-DE" sz="2800" b="0" i="1">
                <a:solidFill>
                  <a:srgbClr val="990000"/>
                </a:solidFill>
                <a:latin typeface="Times New Roman" panose="02020603050405020304" pitchFamily="18" charset="0"/>
              </a:rPr>
              <a:t>X</a:t>
            </a:r>
            <a:r>
              <a:rPr lang="en-US" altLang="de-DE" sz="2800" b="0" baseline="-25000">
                <a:solidFill>
                  <a:srgbClr val="990000"/>
                </a:solidFill>
                <a:latin typeface="Times New Roman" panose="02020603050405020304" pitchFamily="18" charset="0"/>
              </a:rPr>
              <a:t>2</a:t>
            </a:r>
            <a:r>
              <a:rPr lang="en-US" altLang="de-DE" sz="2800" b="0">
                <a:solidFill>
                  <a:srgbClr val="990000"/>
                </a:solidFill>
                <a:latin typeface="Times New Roman" panose="02020603050405020304" pitchFamily="18" charset="0"/>
              </a:rPr>
              <a:t> = 1</a:t>
            </a:r>
            <a:r>
              <a:rPr lang="en-US" altLang="de-DE" sz="2800">
                <a:solidFill>
                  <a:srgbClr val="990000"/>
                </a:solidFill>
              </a:rPr>
              <a:t> </a:t>
            </a:r>
          </a:p>
        </p:txBody>
      </p:sp>
      <p:sp>
        <p:nvSpPr>
          <p:cNvPr id="18468" name="TextBox 93">
            <a:extLst>
              <a:ext uri="{FF2B5EF4-FFF2-40B4-BE49-F238E27FC236}">
                <a16:creationId xmlns:a16="http://schemas.microsoft.com/office/drawing/2014/main" id="{F4E5BAB3-2689-C049-A9FE-EAF8A3D195B5}"/>
              </a:ext>
            </a:extLst>
          </p:cNvPr>
          <p:cNvSpPr txBox="1">
            <a:spLocks noChangeArrowheads="1"/>
          </p:cNvSpPr>
          <p:nvPr/>
        </p:nvSpPr>
        <p:spPr bwMode="auto">
          <a:xfrm>
            <a:off x="5670550" y="46037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9" name="TextBox 93">
            <a:extLst>
              <a:ext uri="{FF2B5EF4-FFF2-40B4-BE49-F238E27FC236}">
                <a16:creationId xmlns:a16="http://schemas.microsoft.com/office/drawing/2014/main" id="{F3B87C38-E260-6C4A-97C8-8151AE1A99C3}"/>
              </a:ext>
            </a:extLst>
          </p:cNvPr>
          <p:cNvSpPr txBox="1">
            <a:spLocks noChangeArrowheads="1"/>
          </p:cNvSpPr>
          <p:nvPr/>
        </p:nvSpPr>
        <p:spPr bwMode="auto">
          <a:xfrm>
            <a:off x="7804150" y="45974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olidFill>
                  <a:srgbClr val="990000"/>
                </a:solidFill>
                <a:sym typeface="Symbol" pitchFamily="2" charset="2"/>
              </a:rPr>
              <a:t></a:t>
            </a:r>
            <a:endParaRPr lang="en-US" altLang="de-DE" sz="1600">
              <a:solidFill>
                <a:srgbClr val="990000"/>
              </a:solidFill>
            </a:endParaRPr>
          </a:p>
        </p:txBody>
      </p:sp>
      <p:sp>
        <p:nvSpPr>
          <p:cNvPr id="18470" name="Rectangle 51">
            <a:extLst>
              <a:ext uri="{FF2B5EF4-FFF2-40B4-BE49-F238E27FC236}">
                <a16:creationId xmlns:a16="http://schemas.microsoft.com/office/drawing/2014/main" id="{B3684236-C59F-BC42-87D2-C26815C0D98E}"/>
              </a:ext>
            </a:extLst>
          </p:cNvPr>
          <p:cNvSpPr>
            <a:spLocks noChangeArrowheads="1"/>
          </p:cNvSpPr>
          <p:nvPr/>
        </p:nvSpPr>
        <p:spPr bwMode="auto">
          <a:xfrm>
            <a:off x="6667500" y="4673600"/>
            <a:ext cx="2159000" cy="685800"/>
          </a:xfrm>
          <a:prstGeom prst="rect">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de-DE" altLang="de-DE" sz="1800"/>
          </a:p>
        </p:txBody>
      </p:sp>
      <p:sp>
        <p:nvSpPr>
          <p:cNvPr id="18471" name="Rounded Rectangle 50">
            <a:extLst>
              <a:ext uri="{FF2B5EF4-FFF2-40B4-BE49-F238E27FC236}">
                <a16:creationId xmlns:a16="http://schemas.microsoft.com/office/drawing/2014/main" id="{FB116483-7637-964D-B26B-FE0B7F05A240}"/>
              </a:ext>
            </a:extLst>
          </p:cNvPr>
          <p:cNvSpPr>
            <a:spLocks noChangeArrowheads="1"/>
          </p:cNvSpPr>
          <p:nvPr/>
        </p:nvSpPr>
        <p:spPr bwMode="auto">
          <a:xfrm>
            <a:off x="362078" y="5520356"/>
            <a:ext cx="4209922" cy="685800"/>
          </a:xfrm>
          <a:prstGeom prst="roundRect">
            <a:avLst>
              <a:gd name="adj" fmla="val 16667"/>
            </a:avLst>
          </a:prstGeom>
          <a:solidFill>
            <a:srgbClr val="FFFF00">
              <a:alpha val="30000"/>
            </a:srgbClr>
          </a:solidFill>
          <a:ln w="9525" algn="ctr">
            <a:solidFill>
              <a:schemeClr val="tx1"/>
            </a:solidFill>
            <a:round/>
            <a:headEnd/>
            <a:tailEnd/>
          </a:ln>
        </p:spPr>
        <p:txBody>
          <a:bodyPr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2000" b="0" dirty="0"/>
              <a:t>Easy: Set both indicators to 1</a:t>
            </a:r>
          </a:p>
        </p:txBody>
      </p:sp>
      <p:sp>
        <p:nvSpPr>
          <p:cNvPr id="18472" name="Slide Number Placeholder 14">
            <a:extLst>
              <a:ext uri="{FF2B5EF4-FFF2-40B4-BE49-F238E27FC236}">
                <a16:creationId xmlns:a16="http://schemas.microsoft.com/office/drawing/2014/main" id="{26DB5F37-D036-2047-9B9A-C976B9F3AF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813A09E0-ACD6-1846-BD98-05C3782821E5}" type="slidenum">
              <a:rPr lang="en-US" altLang="zh-CN" sz="1000" b="0"/>
              <a:pPr eaLnBrk="1" hangingPunct="1"/>
              <a:t>51</a:t>
            </a:fld>
            <a:endParaRPr lang="en-US" altLang="zh-CN" sz="1000" b="0"/>
          </a:p>
        </p:txBody>
      </p:sp>
      <p:sp>
        <p:nvSpPr>
          <p:cNvPr id="16" name="Textfeld 15">
            <a:extLst>
              <a:ext uri="{FF2B5EF4-FFF2-40B4-BE49-F238E27FC236}">
                <a16:creationId xmlns:a16="http://schemas.microsoft.com/office/drawing/2014/main" id="{B926ACF1-D04B-614E-956F-F13C55A31D2E}"/>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18" name="Rounded Rectangle 50">
            <a:extLst>
              <a:ext uri="{FF2B5EF4-FFF2-40B4-BE49-F238E27FC236}">
                <a16:creationId xmlns:a16="http://schemas.microsoft.com/office/drawing/2014/main" id="{27FC6493-15F5-5A4C-ABAD-D75BAF100664}"/>
              </a:ext>
            </a:extLst>
          </p:cNvPr>
          <p:cNvSpPr>
            <a:spLocks noChangeArrowheads="1"/>
          </p:cNvSpPr>
          <p:nvPr/>
        </p:nvSpPr>
        <p:spPr bwMode="auto">
          <a:xfrm>
            <a:off x="4800883" y="5520356"/>
            <a:ext cx="4209922" cy="685800"/>
          </a:xfrm>
          <a:prstGeom prst="roundRect">
            <a:avLst>
              <a:gd name="adj" fmla="val 16667"/>
            </a:avLst>
          </a:prstGeom>
          <a:solidFill>
            <a:srgbClr val="FFFF00">
              <a:alpha val="30000"/>
            </a:srgbClr>
          </a:solidFill>
          <a:ln w="9525" algn="ctr">
            <a:solidFill>
              <a:schemeClr val="tx1"/>
            </a:solidFill>
            <a:round/>
            <a:headEnd/>
            <a:tailEnd/>
          </a:ln>
        </p:spPr>
        <p:txBody>
          <a:bodyPr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r>
              <a:rPr lang="de-DE" sz="2000" b="0" dirty="0"/>
              <a:t>Easy: Partition </a:t>
            </a:r>
            <a:r>
              <a:rPr lang="de-DE" sz="2000" b="0" dirty="0" err="1"/>
              <a:t>function</a:t>
            </a:r>
            <a:r>
              <a:rPr lang="de-DE" sz="2000" b="0" dirty="0"/>
              <a:t>: Set all </a:t>
            </a:r>
            <a:r>
              <a:rPr lang="de-DE" sz="2000" b="0" dirty="0" err="1"/>
              <a:t>indicators</a:t>
            </a:r>
            <a:r>
              <a:rPr lang="de-DE" sz="2000" b="0" dirty="0"/>
              <a:t> </a:t>
            </a:r>
            <a:r>
              <a:rPr lang="de-DE" sz="2000" b="0" dirty="0" err="1"/>
              <a:t>to</a:t>
            </a:r>
            <a:r>
              <a:rPr lang="de-DE" sz="2000" b="0" dirty="0"/>
              <a:t> 1</a:t>
            </a:r>
          </a:p>
        </p:txBody>
      </p:sp>
      <p:sp>
        <p:nvSpPr>
          <p:cNvPr id="20" name="Abgerundetes Rechteck 19">
            <a:extLst>
              <a:ext uri="{FF2B5EF4-FFF2-40B4-BE49-F238E27FC236}">
                <a16:creationId xmlns:a16="http://schemas.microsoft.com/office/drawing/2014/main" id="{2265D4B1-58D5-714E-BC60-B3350ED28674}"/>
              </a:ext>
            </a:extLst>
          </p:cNvPr>
          <p:cNvSpPr/>
          <p:nvPr/>
        </p:nvSpPr>
        <p:spPr>
          <a:xfrm>
            <a:off x="171451" y="1275854"/>
            <a:ext cx="8793162" cy="5124946"/>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10368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D1548B3-75B3-AF45-8DC6-934C747955E6}"/>
              </a:ext>
            </a:extLst>
          </p:cNvPr>
          <p:cNvSpPr>
            <a:spLocks noGrp="1" noChangeArrowheads="1"/>
          </p:cNvSpPr>
          <p:nvPr>
            <p:ph type="title"/>
          </p:nvPr>
        </p:nvSpPr>
        <p:spPr/>
        <p:txBody>
          <a:bodyPr/>
          <a:lstStyle/>
          <a:p>
            <a:r>
              <a:rPr lang="en-US" altLang="de-DE"/>
              <a:t>Graphical Representation</a:t>
            </a:r>
          </a:p>
        </p:txBody>
      </p:sp>
      <p:sp>
        <p:nvSpPr>
          <p:cNvPr id="19459" name="Text Box 21">
            <a:extLst>
              <a:ext uri="{FF2B5EF4-FFF2-40B4-BE49-F238E27FC236}">
                <a16:creationId xmlns:a16="http://schemas.microsoft.com/office/drawing/2014/main" id="{246CB6D5-FD7D-F742-A6EF-2D9E80B213D6}"/>
              </a:ext>
            </a:extLst>
          </p:cNvPr>
          <p:cNvSpPr txBox="1">
            <a:spLocks noChangeArrowheads="1"/>
          </p:cNvSpPr>
          <p:nvPr/>
        </p:nvSpPr>
        <p:spPr bwMode="auto">
          <a:xfrm>
            <a:off x="3806825" y="3211513"/>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0" name="Text Box 41">
            <a:extLst>
              <a:ext uri="{FF2B5EF4-FFF2-40B4-BE49-F238E27FC236}">
                <a16:creationId xmlns:a16="http://schemas.microsoft.com/office/drawing/2014/main" id="{64253AAD-2F43-0D48-9E6E-9D3618AD80EC}"/>
              </a:ext>
            </a:extLst>
          </p:cNvPr>
          <p:cNvSpPr txBox="1">
            <a:spLocks noChangeArrowheads="1"/>
          </p:cNvSpPr>
          <p:nvPr/>
        </p:nvSpPr>
        <p:spPr bwMode="auto">
          <a:xfrm>
            <a:off x="5556250" y="2032000"/>
            <a:ext cx="500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latin typeface="Times New Roman" panose="02020603050405020304" pitchFamily="18" charset="0"/>
                <a:sym typeface="Symbol" pitchFamily="2" charset="2"/>
              </a:rPr>
              <a:t></a:t>
            </a:r>
          </a:p>
        </p:txBody>
      </p:sp>
      <p:sp>
        <p:nvSpPr>
          <p:cNvPr id="19461" name="Line 63">
            <a:extLst>
              <a:ext uri="{FF2B5EF4-FFF2-40B4-BE49-F238E27FC236}">
                <a16:creationId xmlns:a16="http://schemas.microsoft.com/office/drawing/2014/main" id="{B1659024-507A-674B-8D7C-8CF8E62567EF}"/>
              </a:ext>
            </a:extLst>
          </p:cNvPr>
          <p:cNvSpPr>
            <a:spLocks noChangeShapeType="1"/>
          </p:cNvSpPr>
          <p:nvPr/>
        </p:nvSpPr>
        <p:spPr bwMode="auto">
          <a:xfrm flipH="1">
            <a:off x="4038600" y="2470150"/>
            <a:ext cx="1752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6">
            <a:extLst>
              <a:ext uri="{FF2B5EF4-FFF2-40B4-BE49-F238E27FC236}">
                <a16:creationId xmlns:a16="http://schemas.microsoft.com/office/drawing/2014/main" id="{57A37FC7-6BD2-8D46-8075-AB73CCA84419}"/>
              </a:ext>
            </a:extLst>
          </p:cNvPr>
          <p:cNvSpPr txBox="1">
            <a:spLocks noChangeArrowheads="1"/>
          </p:cNvSpPr>
          <p:nvPr/>
        </p:nvSpPr>
        <p:spPr bwMode="auto">
          <a:xfrm>
            <a:off x="4495800" y="26336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0.4</a:t>
            </a:r>
          </a:p>
        </p:txBody>
      </p:sp>
      <p:sp>
        <p:nvSpPr>
          <p:cNvPr id="19463" name="Line 46">
            <a:extLst>
              <a:ext uri="{FF2B5EF4-FFF2-40B4-BE49-F238E27FC236}">
                <a16:creationId xmlns:a16="http://schemas.microsoft.com/office/drawing/2014/main" id="{7E02F06E-1527-9148-B5EF-1C5DAFE27651}"/>
              </a:ext>
            </a:extLst>
          </p:cNvPr>
          <p:cNvSpPr>
            <a:spLocks noChangeShapeType="1"/>
          </p:cNvSpPr>
          <p:nvPr/>
        </p:nvSpPr>
        <p:spPr bwMode="auto">
          <a:xfrm>
            <a:off x="4038600" y="3657600"/>
            <a:ext cx="2524125" cy="695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Line 36">
            <a:extLst>
              <a:ext uri="{FF2B5EF4-FFF2-40B4-BE49-F238E27FC236}">
                <a16:creationId xmlns:a16="http://schemas.microsoft.com/office/drawing/2014/main" id="{25BB10E6-2CD5-0C44-A3A0-F5C33432DE74}"/>
              </a:ext>
            </a:extLst>
          </p:cNvPr>
          <p:cNvSpPr>
            <a:spLocks noChangeShapeType="1"/>
          </p:cNvSpPr>
          <p:nvPr/>
        </p:nvSpPr>
        <p:spPr bwMode="auto">
          <a:xfrm>
            <a:off x="4038600" y="3657600"/>
            <a:ext cx="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5" name="Text Box 21">
            <a:extLst>
              <a:ext uri="{FF2B5EF4-FFF2-40B4-BE49-F238E27FC236}">
                <a16:creationId xmlns:a16="http://schemas.microsoft.com/office/drawing/2014/main" id="{20CCD47A-D2A8-E54E-BFB1-CDCB49BF03CF}"/>
              </a:ext>
            </a:extLst>
          </p:cNvPr>
          <p:cNvSpPr txBox="1">
            <a:spLocks noChangeArrowheads="1"/>
          </p:cNvSpPr>
          <p:nvPr/>
        </p:nvSpPr>
        <p:spPr bwMode="auto">
          <a:xfrm>
            <a:off x="5067300" y="3214688"/>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6" name="Text Box 21">
            <a:extLst>
              <a:ext uri="{FF2B5EF4-FFF2-40B4-BE49-F238E27FC236}">
                <a16:creationId xmlns:a16="http://schemas.microsoft.com/office/drawing/2014/main" id="{223E3BAB-9E4A-6244-89D7-C8CD6D75FF9E}"/>
              </a:ext>
            </a:extLst>
          </p:cNvPr>
          <p:cNvSpPr txBox="1">
            <a:spLocks noChangeArrowheads="1"/>
          </p:cNvSpPr>
          <p:nvPr/>
        </p:nvSpPr>
        <p:spPr bwMode="auto">
          <a:xfrm>
            <a:off x="6324600" y="3214688"/>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7" name="Text Box 21">
            <a:extLst>
              <a:ext uri="{FF2B5EF4-FFF2-40B4-BE49-F238E27FC236}">
                <a16:creationId xmlns:a16="http://schemas.microsoft.com/office/drawing/2014/main" id="{2C6294AE-C9DA-3B46-A0F4-C3E28167C6E0}"/>
              </a:ext>
            </a:extLst>
          </p:cNvPr>
          <p:cNvSpPr txBox="1">
            <a:spLocks noChangeArrowheads="1"/>
          </p:cNvSpPr>
          <p:nvPr/>
        </p:nvSpPr>
        <p:spPr bwMode="auto">
          <a:xfrm>
            <a:off x="7467600" y="3214688"/>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8" name="Line 63">
            <a:extLst>
              <a:ext uri="{FF2B5EF4-FFF2-40B4-BE49-F238E27FC236}">
                <a16:creationId xmlns:a16="http://schemas.microsoft.com/office/drawing/2014/main" id="{C84A521C-0036-4344-B320-0490A634362A}"/>
              </a:ext>
            </a:extLst>
          </p:cNvPr>
          <p:cNvSpPr>
            <a:spLocks noChangeShapeType="1"/>
          </p:cNvSpPr>
          <p:nvPr/>
        </p:nvSpPr>
        <p:spPr bwMode="auto">
          <a:xfrm flipH="1">
            <a:off x="5334000" y="2470150"/>
            <a:ext cx="457200"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9" name="Line 63">
            <a:extLst>
              <a:ext uri="{FF2B5EF4-FFF2-40B4-BE49-F238E27FC236}">
                <a16:creationId xmlns:a16="http://schemas.microsoft.com/office/drawing/2014/main" id="{85B5B161-9A8C-DB4A-AF4F-93E5C606966D}"/>
              </a:ext>
            </a:extLst>
          </p:cNvPr>
          <p:cNvSpPr>
            <a:spLocks noChangeShapeType="1"/>
          </p:cNvSpPr>
          <p:nvPr/>
        </p:nvSpPr>
        <p:spPr bwMode="auto">
          <a:xfrm>
            <a:off x="5791200" y="2470150"/>
            <a:ext cx="762000"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Line 63">
            <a:extLst>
              <a:ext uri="{FF2B5EF4-FFF2-40B4-BE49-F238E27FC236}">
                <a16:creationId xmlns:a16="http://schemas.microsoft.com/office/drawing/2014/main" id="{F74A1B1C-57F5-F942-8C3A-A321231D94BC}"/>
              </a:ext>
            </a:extLst>
          </p:cNvPr>
          <p:cNvSpPr>
            <a:spLocks noChangeShapeType="1"/>
          </p:cNvSpPr>
          <p:nvPr/>
        </p:nvSpPr>
        <p:spPr bwMode="auto">
          <a:xfrm>
            <a:off x="5791200" y="2470150"/>
            <a:ext cx="1905000"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1" name="Text Box 66">
            <a:extLst>
              <a:ext uri="{FF2B5EF4-FFF2-40B4-BE49-F238E27FC236}">
                <a16:creationId xmlns:a16="http://schemas.microsoft.com/office/drawing/2014/main" id="{8C4979F0-C541-D04F-84E7-A4260A7C25BB}"/>
              </a:ext>
            </a:extLst>
          </p:cNvPr>
          <p:cNvSpPr txBox="1">
            <a:spLocks noChangeArrowheads="1"/>
          </p:cNvSpPr>
          <p:nvPr/>
        </p:nvSpPr>
        <p:spPr bwMode="auto">
          <a:xfrm>
            <a:off x="5029200" y="28622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0.2</a:t>
            </a:r>
          </a:p>
        </p:txBody>
      </p:sp>
      <p:sp>
        <p:nvSpPr>
          <p:cNvPr id="19472" name="Text Box 66">
            <a:extLst>
              <a:ext uri="{FF2B5EF4-FFF2-40B4-BE49-F238E27FC236}">
                <a16:creationId xmlns:a16="http://schemas.microsoft.com/office/drawing/2014/main" id="{6DA28A5A-C12D-8947-96BA-AED88DAE34BA}"/>
              </a:ext>
            </a:extLst>
          </p:cNvPr>
          <p:cNvSpPr txBox="1">
            <a:spLocks noChangeArrowheads="1"/>
          </p:cNvSpPr>
          <p:nvPr/>
        </p:nvSpPr>
        <p:spPr bwMode="auto">
          <a:xfrm>
            <a:off x="5776913" y="28622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0.1</a:t>
            </a:r>
          </a:p>
        </p:txBody>
      </p:sp>
      <p:sp>
        <p:nvSpPr>
          <p:cNvPr id="19473" name="Text Box 66">
            <a:extLst>
              <a:ext uri="{FF2B5EF4-FFF2-40B4-BE49-F238E27FC236}">
                <a16:creationId xmlns:a16="http://schemas.microsoft.com/office/drawing/2014/main" id="{5573867F-01AB-C14E-989D-800420570877}"/>
              </a:ext>
            </a:extLst>
          </p:cNvPr>
          <p:cNvSpPr txBox="1">
            <a:spLocks noChangeArrowheads="1"/>
          </p:cNvSpPr>
          <p:nvPr/>
        </p:nvSpPr>
        <p:spPr bwMode="auto">
          <a:xfrm>
            <a:off x="6784975" y="268287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0.3</a:t>
            </a:r>
          </a:p>
        </p:txBody>
      </p:sp>
      <p:sp>
        <p:nvSpPr>
          <p:cNvPr id="19474" name="Line 36">
            <a:extLst>
              <a:ext uri="{FF2B5EF4-FFF2-40B4-BE49-F238E27FC236}">
                <a16:creationId xmlns:a16="http://schemas.microsoft.com/office/drawing/2014/main" id="{1218A4E4-C367-B342-9D87-8E32161BBD4B}"/>
              </a:ext>
            </a:extLst>
          </p:cNvPr>
          <p:cNvSpPr>
            <a:spLocks noChangeShapeType="1"/>
          </p:cNvSpPr>
          <p:nvPr/>
        </p:nvSpPr>
        <p:spPr bwMode="auto">
          <a:xfrm flipH="1">
            <a:off x="4032250" y="3657600"/>
            <a:ext cx="1301750" cy="7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Line 36">
            <a:extLst>
              <a:ext uri="{FF2B5EF4-FFF2-40B4-BE49-F238E27FC236}">
                <a16:creationId xmlns:a16="http://schemas.microsoft.com/office/drawing/2014/main" id="{E015BEEB-AB4E-EB4B-86B6-160045244A8D}"/>
              </a:ext>
            </a:extLst>
          </p:cNvPr>
          <p:cNvSpPr>
            <a:spLocks noChangeShapeType="1"/>
          </p:cNvSpPr>
          <p:nvPr/>
        </p:nvSpPr>
        <p:spPr bwMode="auto">
          <a:xfrm>
            <a:off x="5334000" y="3657600"/>
            <a:ext cx="2365375" cy="71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6" name="Line 36">
            <a:extLst>
              <a:ext uri="{FF2B5EF4-FFF2-40B4-BE49-F238E27FC236}">
                <a16:creationId xmlns:a16="http://schemas.microsoft.com/office/drawing/2014/main" id="{12A9F370-04C9-4743-9711-A32CBA525068}"/>
              </a:ext>
            </a:extLst>
          </p:cNvPr>
          <p:cNvSpPr>
            <a:spLocks noChangeShapeType="1"/>
          </p:cNvSpPr>
          <p:nvPr/>
        </p:nvSpPr>
        <p:spPr bwMode="auto">
          <a:xfrm flipH="1">
            <a:off x="5311775" y="3657600"/>
            <a:ext cx="1241425" cy="717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Line 36">
            <a:extLst>
              <a:ext uri="{FF2B5EF4-FFF2-40B4-BE49-F238E27FC236}">
                <a16:creationId xmlns:a16="http://schemas.microsoft.com/office/drawing/2014/main" id="{CE339788-5244-6649-AD3D-A842975B700F}"/>
              </a:ext>
            </a:extLst>
          </p:cNvPr>
          <p:cNvSpPr>
            <a:spLocks noChangeShapeType="1"/>
          </p:cNvSpPr>
          <p:nvPr/>
        </p:nvSpPr>
        <p:spPr bwMode="auto">
          <a:xfrm flipH="1">
            <a:off x="6553200" y="3657600"/>
            <a:ext cx="0" cy="717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8" name="Line 36">
            <a:extLst>
              <a:ext uri="{FF2B5EF4-FFF2-40B4-BE49-F238E27FC236}">
                <a16:creationId xmlns:a16="http://schemas.microsoft.com/office/drawing/2014/main" id="{84B8C4F4-32DE-8B45-ABFF-3ED8EA1AC72E}"/>
              </a:ext>
            </a:extLst>
          </p:cNvPr>
          <p:cNvSpPr>
            <a:spLocks noChangeShapeType="1"/>
          </p:cNvSpPr>
          <p:nvPr/>
        </p:nvSpPr>
        <p:spPr bwMode="auto">
          <a:xfrm flipH="1">
            <a:off x="5318125" y="3657600"/>
            <a:ext cx="2378075" cy="7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Line 36">
            <a:extLst>
              <a:ext uri="{FF2B5EF4-FFF2-40B4-BE49-F238E27FC236}">
                <a16:creationId xmlns:a16="http://schemas.microsoft.com/office/drawing/2014/main" id="{214D4A4C-4FE0-6646-AB80-E7BD3B256E1B}"/>
              </a:ext>
            </a:extLst>
          </p:cNvPr>
          <p:cNvSpPr>
            <a:spLocks noChangeShapeType="1"/>
          </p:cNvSpPr>
          <p:nvPr/>
        </p:nvSpPr>
        <p:spPr bwMode="auto">
          <a:xfrm flipH="1">
            <a:off x="7696200" y="3657600"/>
            <a:ext cx="0" cy="717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0" name="TextBox 61">
            <a:extLst>
              <a:ext uri="{FF2B5EF4-FFF2-40B4-BE49-F238E27FC236}">
                <a16:creationId xmlns:a16="http://schemas.microsoft.com/office/drawing/2014/main" id="{52351441-308C-634C-92CD-4F729C10218E}"/>
              </a:ext>
            </a:extLst>
          </p:cNvPr>
          <p:cNvSpPr txBox="1">
            <a:spLocks noChangeArrowheads="1"/>
          </p:cNvSpPr>
          <p:nvPr/>
        </p:nvSpPr>
        <p:spPr bwMode="auto">
          <a:xfrm>
            <a:off x="5167313" y="4244975"/>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19481" name="Text Box 6">
            <a:extLst>
              <a:ext uri="{FF2B5EF4-FFF2-40B4-BE49-F238E27FC236}">
                <a16:creationId xmlns:a16="http://schemas.microsoft.com/office/drawing/2014/main" id="{B466A467-4D14-074D-9535-F5B45D28CEBF}"/>
              </a:ext>
            </a:extLst>
          </p:cNvPr>
          <p:cNvSpPr txBox="1">
            <a:spLocks noChangeArrowheads="1"/>
          </p:cNvSpPr>
          <p:nvPr/>
        </p:nvSpPr>
        <p:spPr bwMode="auto">
          <a:xfrm>
            <a:off x="4910138" y="43576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19482" name="Text Box 6">
            <a:extLst>
              <a:ext uri="{FF2B5EF4-FFF2-40B4-BE49-F238E27FC236}">
                <a16:creationId xmlns:a16="http://schemas.microsoft.com/office/drawing/2014/main" id="{22C2EE41-D473-1341-8258-927D3F908AEC}"/>
              </a:ext>
            </a:extLst>
          </p:cNvPr>
          <p:cNvSpPr txBox="1">
            <a:spLocks noChangeArrowheads="1"/>
          </p:cNvSpPr>
          <p:nvPr/>
        </p:nvSpPr>
        <p:spPr bwMode="auto">
          <a:xfrm>
            <a:off x="6096000" y="43576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r>
              <a:rPr lang="en-US" altLang="de-DE" sz="1800" i="1">
                <a:latin typeface="Times New Roman" panose="02020603050405020304" pitchFamily="18" charset="0"/>
              </a:rPr>
              <a:t> </a:t>
            </a:r>
            <a:endParaRPr lang="en-US" altLang="de-DE" sz="1800" i="1" u="sng" baseline="-25000">
              <a:latin typeface="Times New Roman" panose="02020603050405020304" pitchFamily="18" charset="0"/>
            </a:endParaRPr>
          </a:p>
        </p:txBody>
      </p:sp>
      <p:sp>
        <p:nvSpPr>
          <p:cNvPr id="19483" name="Text Box 6">
            <a:extLst>
              <a:ext uri="{FF2B5EF4-FFF2-40B4-BE49-F238E27FC236}">
                <a16:creationId xmlns:a16="http://schemas.microsoft.com/office/drawing/2014/main" id="{61EFCC52-29B3-914C-A30F-40EC780262D4}"/>
              </a:ext>
            </a:extLst>
          </p:cNvPr>
          <p:cNvSpPr txBox="1">
            <a:spLocks noChangeArrowheads="1"/>
          </p:cNvSpPr>
          <p:nvPr/>
        </p:nvSpPr>
        <p:spPr bwMode="auto">
          <a:xfrm>
            <a:off x="3581400" y="43561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19484" name="TextBox 93">
            <a:extLst>
              <a:ext uri="{FF2B5EF4-FFF2-40B4-BE49-F238E27FC236}">
                <a16:creationId xmlns:a16="http://schemas.microsoft.com/office/drawing/2014/main" id="{D242C453-27E0-1D4D-BB04-E62F5153D00F}"/>
              </a:ext>
            </a:extLst>
          </p:cNvPr>
          <p:cNvSpPr txBox="1">
            <a:spLocks noChangeArrowheads="1"/>
          </p:cNvSpPr>
          <p:nvPr/>
        </p:nvSpPr>
        <p:spPr bwMode="auto">
          <a:xfrm>
            <a:off x="7496175" y="4254500"/>
            <a:ext cx="3635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19485" name="Text Box 6">
            <a:extLst>
              <a:ext uri="{FF2B5EF4-FFF2-40B4-BE49-F238E27FC236}">
                <a16:creationId xmlns:a16="http://schemas.microsoft.com/office/drawing/2014/main" id="{7B7FF2B5-AEBA-2C4E-96FF-E85DEA7BEB81}"/>
              </a:ext>
            </a:extLst>
          </p:cNvPr>
          <p:cNvSpPr txBox="1">
            <a:spLocks noChangeArrowheads="1"/>
          </p:cNvSpPr>
          <p:nvPr/>
        </p:nvSpPr>
        <p:spPr bwMode="auto">
          <a:xfrm>
            <a:off x="7239000" y="43703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endParaRPr lang="en-US" altLang="de-DE" sz="1800" i="1" u="sng" baseline="-25000">
              <a:latin typeface="Times New Roman" panose="02020603050405020304" pitchFamily="18" charset="0"/>
            </a:endParaRPr>
          </a:p>
        </p:txBody>
      </p:sp>
      <p:graphicFrame>
        <p:nvGraphicFramePr>
          <p:cNvPr id="18516" name="Group 84">
            <a:extLst>
              <a:ext uri="{FF2B5EF4-FFF2-40B4-BE49-F238E27FC236}">
                <a16:creationId xmlns:a16="http://schemas.microsoft.com/office/drawing/2014/main" id="{074B7DAC-31A8-3E47-AE61-FBFE0AF161EC}"/>
              </a:ext>
            </a:extLst>
          </p:cNvPr>
          <p:cNvGraphicFramePr>
            <a:graphicFrameLocks noGrp="1"/>
          </p:cNvGraphicFramePr>
          <p:nvPr/>
        </p:nvGraphicFramePr>
        <p:xfrm>
          <a:off x="609600" y="2060575"/>
          <a:ext cx="2133600" cy="2400300"/>
        </p:xfrm>
        <a:graphic>
          <a:graphicData uri="http://schemas.openxmlformats.org/drawingml/2006/table">
            <a:tbl>
              <a:tblPr/>
              <a:tblGrid>
                <a:gridCol w="619125">
                  <a:extLst>
                    <a:ext uri="{9D8B030D-6E8A-4147-A177-3AD203B41FA5}">
                      <a16:colId xmlns:a16="http://schemas.microsoft.com/office/drawing/2014/main" val="3848499628"/>
                    </a:ext>
                  </a:extLst>
                </a:gridCol>
                <a:gridCol w="617538">
                  <a:extLst>
                    <a:ext uri="{9D8B030D-6E8A-4147-A177-3AD203B41FA5}">
                      <a16:colId xmlns:a16="http://schemas.microsoft.com/office/drawing/2014/main" val="3205162299"/>
                    </a:ext>
                  </a:extLst>
                </a:gridCol>
                <a:gridCol w="896937">
                  <a:extLst>
                    <a:ext uri="{9D8B030D-6E8A-4147-A177-3AD203B41FA5}">
                      <a16:colId xmlns:a16="http://schemas.microsoft.com/office/drawing/2014/main" val="2171518801"/>
                    </a:ext>
                  </a:extLst>
                </a:gridCol>
              </a:tblGrid>
              <a:tr h="6096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P</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X</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2405197"/>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6636336"/>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8185043"/>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322388"/>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304667"/>
                  </a:ext>
                </a:extLst>
              </a:tr>
            </a:tbl>
          </a:graphicData>
        </a:graphic>
      </p:graphicFrame>
      <p:sp>
        <p:nvSpPr>
          <p:cNvPr id="19512" name="Slide Number Placeholder 30">
            <a:extLst>
              <a:ext uri="{FF2B5EF4-FFF2-40B4-BE49-F238E27FC236}">
                <a16:creationId xmlns:a16="http://schemas.microsoft.com/office/drawing/2014/main" id="{6F275852-7A70-2A41-9D22-1C1BFB780F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61CBEC1D-44F8-F244-B591-2C47F4E8F657}" type="slidenum">
              <a:rPr lang="en-US" altLang="zh-CN" sz="1000" b="0"/>
              <a:pPr eaLnBrk="1" hangingPunct="1"/>
              <a:t>52</a:t>
            </a:fld>
            <a:endParaRPr lang="en-US" altLang="zh-CN" sz="1000" b="0"/>
          </a:p>
        </p:txBody>
      </p:sp>
      <p:sp>
        <p:nvSpPr>
          <p:cNvPr id="2" name="Textfeld 1">
            <a:extLst>
              <a:ext uri="{FF2B5EF4-FFF2-40B4-BE49-F238E27FC236}">
                <a16:creationId xmlns:a16="http://schemas.microsoft.com/office/drawing/2014/main" id="{231C596E-1377-784A-B994-847CAA9E6917}"/>
              </a:ext>
            </a:extLst>
          </p:cNvPr>
          <p:cNvSpPr txBox="1"/>
          <p:nvPr/>
        </p:nvSpPr>
        <p:spPr>
          <a:xfrm>
            <a:off x="423316" y="5308600"/>
            <a:ext cx="7821092" cy="1015663"/>
          </a:xfrm>
          <a:prstGeom prst="rect">
            <a:avLst/>
          </a:prstGeom>
          <a:solidFill>
            <a:srgbClr val="FFFF00">
              <a:alpha val="30000"/>
            </a:srgbClr>
          </a:solidFill>
        </p:spPr>
        <p:txBody>
          <a:bodyPr wrap="square" rtlCol="0">
            <a:spAutoFit/>
          </a:bodyPr>
          <a:lstStyle/>
          <a:p>
            <a:r>
              <a:rPr lang="de-DE" sz="2000" dirty="0"/>
              <a:t>But in </a:t>
            </a:r>
            <a:r>
              <a:rPr lang="de-DE" sz="2000" dirty="0" err="1"/>
              <a:t>general</a:t>
            </a:r>
            <a:r>
              <a:rPr lang="de-DE" sz="2000" dirty="0"/>
              <a:t> </a:t>
            </a:r>
            <a:r>
              <a:rPr lang="de-DE" sz="2000" dirty="0" err="1"/>
              <a:t>may</a:t>
            </a:r>
            <a:r>
              <a:rPr lang="de-DE" sz="2000" dirty="0"/>
              <a:t> </a:t>
            </a:r>
            <a:r>
              <a:rPr lang="de-DE" sz="2000" dirty="0" err="1"/>
              <a:t>lead</a:t>
            </a:r>
            <a:r>
              <a:rPr lang="de-DE" sz="2000" dirty="0"/>
              <a:t> </a:t>
            </a:r>
            <a:r>
              <a:rPr lang="de-DE" sz="2000" dirty="0" err="1"/>
              <a:t>to</a:t>
            </a:r>
            <a:r>
              <a:rPr lang="de-DE" sz="2000" dirty="0"/>
              <a:t> </a:t>
            </a:r>
            <a:r>
              <a:rPr lang="de-DE" sz="2000" dirty="0" err="1"/>
              <a:t>exponentially</a:t>
            </a:r>
            <a:r>
              <a:rPr lang="de-DE" sz="2000" dirty="0"/>
              <a:t> large </a:t>
            </a:r>
            <a:r>
              <a:rPr lang="de-DE" sz="2000" dirty="0" err="1"/>
              <a:t>networks</a:t>
            </a:r>
            <a:r>
              <a:rPr lang="de-DE" sz="2000" dirty="0"/>
              <a:t> (e.g. </a:t>
            </a:r>
            <a:r>
              <a:rPr lang="de-DE" sz="2000" dirty="0" err="1"/>
              <a:t>parity</a:t>
            </a:r>
            <a:r>
              <a:rPr lang="de-DE" sz="2000" dirty="0"/>
              <a:t>). </a:t>
            </a:r>
          </a:p>
          <a:p>
            <a:r>
              <a:rPr lang="de-DE" sz="2000" dirty="0"/>
              <a:t>Solution: </a:t>
            </a:r>
            <a:r>
              <a:rPr lang="de-DE" sz="2000" dirty="0" err="1"/>
              <a:t>Make</a:t>
            </a:r>
            <a:r>
              <a:rPr lang="de-DE" sz="2000" dirty="0"/>
              <a:t> a </a:t>
            </a:r>
            <a:r>
              <a:rPr lang="de-DE" sz="2000" dirty="0" err="1"/>
              <a:t>deep</a:t>
            </a:r>
            <a:r>
              <a:rPr lang="de-DE" sz="2000" dirty="0"/>
              <a:t> </a:t>
            </a:r>
            <a:r>
              <a:rPr lang="de-DE" sz="2000" dirty="0" err="1"/>
              <a:t>dive</a:t>
            </a:r>
            <a:r>
              <a:rPr lang="de-DE" sz="2000" dirty="0"/>
              <a:t> (</a:t>
            </a:r>
            <a:r>
              <a:rPr lang="de-DE" sz="2000" dirty="0" err="1"/>
              <a:t>reuse</a:t>
            </a:r>
            <a:r>
              <a:rPr lang="de-DE" sz="2000" dirty="0"/>
              <a:t> </a:t>
            </a:r>
            <a:r>
              <a:rPr lang="de-DE" sz="2000" dirty="0" err="1"/>
              <a:t>computations</a:t>
            </a:r>
            <a:r>
              <a:rPr lang="de-DE" sz="2000" dirty="0"/>
              <a:t>) </a:t>
            </a:r>
          </a:p>
          <a:p>
            <a:r>
              <a:rPr lang="de-DE" sz="2000" dirty="0" err="1"/>
              <a:t>with</a:t>
            </a:r>
            <a:r>
              <a:rPr lang="de-DE" sz="2000" dirty="0"/>
              <a:t> </a:t>
            </a:r>
            <a:r>
              <a:rPr lang="de-DE" sz="2000" dirty="0" err="1"/>
              <a:t>Sum-Product</a:t>
            </a:r>
            <a:r>
              <a:rPr lang="de-DE" sz="2000" dirty="0"/>
              <a:t> </a:t>
            </a:r>
            <a:r>
              <a:rPr lang="de-DE" sz="2000" dirty="0" err="1"/>
              <a:t>networks</a:t>
            </a:r>
            <a:endParaRPr lang="de-DE" sz="2000" dirty="0"/>
          </a:p>
        </p:txBody>
      </p:sp>
      <p:sp>
        <p:nvSpPr>
          <p:cNvPr id="33" name="Textfeld 32">
            <a:extLst>
              <a:ext uri="{FF2B5EF4-FFF2-40B4-BE49-F238E27FC236}">
                <a16:creationId xmlns:a16="http://schemas.microsoft.com/office/drawing/2014/main" id="{4ADBA0AC-C1BF-C44C-B5A8-AE44D61BFEED}"/>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34" name="Abgerundetes Rechteck 33">
            <a:extLst>
              <a:ext uri="{FF2B5EF4-FFF2-40B4-BE49-F238E27FC236}">
                <a16:creationId xmlns:a16="http://schemas.microsoft.com/office/drawing/2014/main" id="{192FC776-18D1-D244-BC80-37817D39A536}"/>
              </a:ext>
            </a:extLst>
          </p:cNvPr>
          <p:cNvSpPr/>
          <p:nvPr/>
        </p:nvSpPr>
        <p:spPr>
          <a:xfrm>
            <a:off x="423317" y="1312367"/>
            <a:ext cx="7730084" cy="3896716"/>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5221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FA35744-B073-7A4F-9F2E-D0279A80D9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09625B13-BD49-914E-B30C-D0D838CEB01D}" type="slidenum">
              <a:rPr lang="en-US" altLang="zh-CN" sz="1000" b="0"/>
              <a:pPr eaLnBrk="1" hangingPunct="1"/>
              <a:t>53</a:t>
            </a:fld>
            <a:endParaRPr lang="en-US" altLang="zh-CN" sz="1000" b="0"/>
          </a:p>
        </p:txBody>
      </p:sp>
      <p:sp>
        <p:nvSpPr>
          <p:cNvPr id="25603" name="Title 1">
            <a:extLst>
              <a:ext uri="{FF2B5EF4-FFF2-40B4-BE49-F238E27FC236}">
                <a16:creationId xmlns:a16="http://schemas.microsoft.com/office/drawing/2014/main" id="{40DAF60A-CF31-AB4B-B7B1-5FF920AD3E80}"/>
              </a:ext>
            </a:extLst>
          </p:cNvPr>
          <p:cNvSpPr>
            <a:spLocks noGrp="1"/>
          </p:cNvSpPr>
          <p:nvPr>
            <p:ph type="title"/>
          </p:nvPr>
        </p:nvSpPr>
        <p:spPr/>
        <p:txBody>
          <a:bodyPr/>
          <a:lstStyle/>
          <a:p>
            <a:pPr eaLnBrk="1" hangingPunct="1"/>
            <a:r>
              <a:rPr lang="en-US" altLang="de-DE"/>
              <a:t>Sum-Product Networks (SPNs)</a:t>
            </a:r>
          </a:p>
        </p:txBody>
      </p:sp>
      <p:sp>
        <p:nvSpPr>
          <p:cNvPr id="25604" name="Content Placeholder 2">
            <a:extLst>
              <a:ext uri="{FF2B5EF4-FFF2-40B4-BE49-F238E27FC236}">
                <a16:creationId xmlns:a16="http://schemas.microsoft.com/office/drawing/2014/main" id="{D50190AC-6397-2A48-B70C-3BB76E79EC59}"/>
              </a:ext>
            </a:extLst>
          </p:cNvPr>
          <p:cNvSpPr>
            <a:spLocks noGrp="1"/>
          </p:cNvSpPr>
          <p:nvPr>
            <p:ph idx="1"/>
          </p:nvPr>
        </p:nvSpPr>
        <p:spPr>
          <a:xfrm>
            <a:off x="457200" y="1523999"/>
            <a:ext cx="3900487" cy="4876801"/>
          </a:xfrm>
        </p:spPr>
        <p:txBody>
          <a:bodyPr/>
          <a:lstStyle/>
          <a:p>
            <a:pPr eaLnBrk="1" hangingPunct="1"/>
            <a:r>
              <a:rPr lang="en-US" altLang="de-DE" dirty="0"/>
              <a:t>Rooted DAG</a:t>
            </a:r>
          </a:p>
          <a:p>
            <a:pPr eaLnBrk="1" hangingPunct="1"/>
            <a:r>
              <a:rPr lang="en-US" altLang="de-DE" dirty="0"/>
              <a:t>Nodes: Sum, product, input indicator</a:t>
            </a:r>
          </a:p>
          <a:p>
            <a:pPr eaLnBrk="1" hangingPunct="1"/>
            <a:r>
              <a:rPr lang="en-US" altLang="de-DE" dirty="0"/>
              <a:t>Weights on edges from sum to children</a:t>
            </a:r>
          </a:p>
          <a:p>
            <a:pPr marL="0" indent="0" eaLnBrk="1" hangingPunct="1">
              <a:buNone/>
            </a:pPr>
            <a:endParaRPr lang="en-US" altLang="de-DE" dirty="0"/>
          </a:p>
          <a:p>
            <a:pPr eaLnBrk="1" hangingPunct="1"/>
            <a:r>
              <a:rPr lang="en-US" altLang="de-DE" dirty="0"/>
              <a:t>More general class: Probabilistic Boolean Circuits</a:t>
            </a:r>
          </a:p>
        </p:txBody>
      </p:sp>
      <p:sp>
        <p:nvSpPr>
          <p:cNvPr id="25606" name="Text Box 12">
            <a:extLst>
              <a:ext uri="{FF2B5EF4-FFF2-40B4-BE49-F238E27FC236}">
                <a16:creationId xmlns:a16="http://schemas.microsoft.com/office/drawing/2014/main" id="{CE7A92BB-1AD3-924B-BAEE-1BF6320211DF}"/>
              </a:ext>
            </a:extLst>
          </p:cNvPr>
          <p:cNvSpPr txBox="1">
            <a:spLocks noChangeArrowheads="1"/>
          </p:cNvSpPr>
          <p:nvPr/>
        </p:nvSpPr>
        <p:spPr bwMode="auto">
          <a:xfrm>
            <a:off x="4407223"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07" name="Text Box 21">
            <a:extLst>
              <a:ext uri="{FF2B5EF4-FFF2-40B4-BE49-F238E27FC236}">
                <a16:creationId xmlns:a16="http://schemas.microsoft.com/office/drawing/2014/main" id="{5517A9D0-FB54-6A45-BB66-1FB1CD3AE1D6}"/>
              </a:ext>
            </a:extLst>
          </p:cNvPr>
          <p:cNvSpPr txBox="1">
            <a:spLocks noChangeArrowheads="1"/>
          </p:cNvSpPr>
          <p:nvPr/>
        </p:nvSpPr>
        <p:spPr bwMode="auto">
          <a:xfrm>
            <a:off x="4404048" y="244651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sym typeface="Symbol" pitchFamily="2" charset="2"/>
              </a:rPr>
              <a:t></a:t>
            </a:r>
          </a:p>
        </p:txBody>
      </p:sp>
      <p:sp>
        <p:nvSpPr>
          <p:cNvPr id="25608" name="Line 26">
            <a:extLst>
              <a:ext uri="{FF2B5EF4-FFF2-40B4-BE49-F238E27FC236}">
                <a16:creationId xmlns:a16="http://schemas.microsoft.com/office/drawing/2014/main" id="{1A59A2D4-B04B-3E48-B799-3591486756FD}"/>
              </a:ext>
            </a:extLst>
          </p:cNvPr>
          <p:cNvSpPr>
            <a:spLocks noChangeShapeType="1"/>
          </p:cNvSpPr>
          <p:nvPr/>
        </p:nvSpPr>
        <p:spPr bwMode="auto">
          <a:xfrm flipH="1">
            <a:off x="4631060" y="3586336"/>
            <a:ext cx="12573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9" name="Line 27">
            <a:extLst>
              <a:ext uri="{FF2B5EF4-FFF2-40B4-BE49-F238E27FC236}">
                <a16:creationId xmlns:a16="http://schemas.microsoft.com/office/drawing/2014/main" id="{BD8E02CA-898A-C640-8130-A4745D617AF3}"/>
              </a:ext>
            </a:extLst>
          </p:cNvPr>
          <p:cNvSpPr>
            <a:spLocks noChangeShapeType="1"/>
          </p:cNvSpPr>
          <p:nvPr/>
        </p:nvSpPr>
        <p:spPr bwMode="auto">
          <a:xfrm>
            <a:off x="4661223" y="3586336"/>
            <a:ext cx="122713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0" name="Text Box 41">
            <a:extLst>
              <a:ext uri="{FF2B5EF4-FFF2-40B4-BE49-F238E27FC236}">
                <a16:creationId xmlns:a16="http://schemas.microsoft.com/office/drawing/2014/main" id="{625CDBDE-DA9A-9542-BAC4-F83EF9556F4F}"/>
              </a:ext>
            </a:extLst>
          </p:cNvPr>
          <p:cNvSpPr txBox="1">
            <a:spLocks noChangeArrowheads="1"/>
          </p:cNvSpPr>
          <p:nvPr/>
        </p:nvSpPr>
        <p:spPr bwMode="auto">
          <a:xfrm>
            <a:off x="6080448" y="1676574"/>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11" name="Line 63">
            <a:extLst>
              <a:ext uri="{FF2B5EF4-FFF2-40B4-BE49-F238E27FC236}">
                <a16:creationId xmlns:a16="http://schemas.microsoft.com/office/drawing/2014/main" id="{2BD86E94-C4F5-F84D-BD31-780078AEA95E}"/>
              </a:ext>
            </a:extLst>
          </p:cNvPr>
          <p:cNvSpPr>
            <a:spLocks noChangeShapeType="1"/>
          </p:cNvSpPr>
          <p:nvPr/>
        </p:nvSpPr>
        <p:spPr bwMode="auto">
          <a:xfrm flipH="1">
            <a:off x="4635823" y="2062336"/>
            <a:ext cx="1676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2" name="Text Box 66">
            <a:extLst>
              <a:ext uri="{FF2B5EF4-FFF2-40B4-BE49-F238E27FC236}">
                <a16:creationId xmlns:a16="http://schemas.microsoft.com/office/drawing/2014/main" id="{ADFB9305-77EE-DD4C-B54F-AE6DFED30341}"/>
              </a:ext>
            </a:extLst>
          </p:cNvPr>
          <p:cNvSpPr txBox="1">
            <a:spLocks noChangeArrowheads="1"/>
          </p:cNvSpPr>
          <p:nvPr/>
        </p:nvSpPr>
        <p:spPr bwMode="auto">
          <a:xfrm>
            <a:off x="5245423" y="20623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0.7</a:t>
            </a:r>
          </a:p>
        </p:txBody>
      </p:sp>
      <p:sp>
        <p:nvSpPr>
          <p:cNvPr id="25613" name="Text Box 70">
            <a:extLst>
              <a:ext uri="{FF2B5EF4-FFF2-40B4-BE49-F238E27FC236}">
                <a16:creationId xmlns:a16="http://schemas.microsoft.com/office/drawing/2014/main" id="{F8ACE666-4748-384F-997C-26784E7C3DFC}"/>
              </a:ext>
            </a:extLst>
          </p:cNvPr>
          <p:cNvSpPr txBox="1">
            <a:spLocks noChangeArrowheads="1"/>
          </p:cNvSpPr>
          <p:nvPr/>
        </p:nvSpPr>
        <p:spPr bwMode="auto">
          <a:xfrm>
            <a:off x="6998023" y="20623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0.3</a:t>
            </a:r>
          </a:p>
        </p:txBody>
      </p:sp>
      <p:sp>
        <p:nvSpPr>
          <p:cNvPr id="25614" name="TextBox 61">
            <a:extLst>
              <a:ext uri="{FF2B5EF4-FFF2-40B4-BE49-F238E27FC236}">
                <a16:creationId xmlns:a16="http://schemas.microsoft.com/office/drawing/2014/main" id="{C1B87D08-DC55-3240-8041-74AA2D101E43}"/>
              </a:ext>
            </a:extLst>
          </p:cNvPr>
          <p:cNvSpPr txBox="1">
            <a:spLocks noChangeArrowheads="1"/>
          </p:cNvSpPr>
          <p:nvPr/>
        </p:nvSpPr>
        <p:spPr bwMode="auto">
          <a:xfrm>
            <a:off x="5688335" y="4173711"/>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25615" name="Text Box 6">
            <a:extLst>
              <a:ext uri="{FF2B5EF4-FFF2-40B4-BE49-F238E27FC236}">
                <a16:creationId xmlns:a16="http://schemas.microsoft.com/office/drawing/2014/main" id="{5E57A0DC-6008-5A4E-B561-13C295D47BC4}"/>
              </a:ext>
            </a:extLst>
          </p:cNvPr>
          <p:cNvSpPr txBox="1">
            <a:spLocks noChangeArrowheads="1"/>
          </p:cNvSpPr>
          <p:nvPr/>
        </p:nvSpPr>
        <p:spPr bwMode="auto">
          <a:xfrm>
            <a:off x="5431160" y="4286424"/>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25616" name="Text Box 6">
            <a:extLst>
              <a:ext uri="{FF2B5EF4-FFF2-40B4-BE49-F238E27FC236}">
                <a16:creationId xmlns:a16="http://schemas.microsoft.com/office/drawing/2014/main" id="{ED727A99-9962-B446-9A56-3EF5B287CDE0}"/>
              </a:ext>
            </a:extLst>
          </p:cNvPr>
          <p:cNvSpPr txBox="1">
            <a:spLocks noChangeArrowheads="1"/>
          </p:cNvSpPr>
          <p:nvPr/>
        </p:nvSpPr>
        <p:spPr bwMode="auto">
          <a:xfrm>
            <a:off x="6421760" y="4284836"/>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r>
              <a:rPr lang="en-US" altLang="de-DE" sz="1800" i="1">
                <a:latin typeface="Times New Roman" panose="02020603050405020304" pitchFamily="18" charset="0"/>
              </a:rPr>
              <a:t> </a:t>
            </a:r>
            <a:endParaRPr lang="en-US" altLang="de-DE" sz="1800" i="1" u="sng" baseline="-25000">
              <a:latin typeface="Times New Roman" panose="02020603050405020304" pitchFamily="18" charset="0"/>
            </a:endParaRPr>
          </a:p>
        </p:txBody>
      </p:sp>
      <p:sp>
        <p:nvSpPr>
          <p:cNvPr id="25617" name="Text Box 12">
            <a:extLst>
              <a:ext uri="{FF2B5EF4-FFF2-40B4-BE49-F238E27FC236}">
                <a16:creationId xmlns:a16="http://schemas.microsoft.com/office/drawing/2014/main" id="{E071AE49-7342-C34E-B71A-A1F5B1752861}"/>
              </a:ext>
            </a:extLst>
          </p:cNvPr>
          <p:cNvSpPr txBox="1">
            <a:spLocks noChangeArrowheads="1"/>
          </p:cNvSpPr>
          <p:nvPr/>
        </p:nvSpPr>
        <p:spPr bwMode="auto">
          <a:xfrm>
            <a:off x="5656585"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18" name="Text Box 12">
            <a:extLst>
              <a:ext uri="{FF2B5EF4-FFF2-40B4-BE49-F238E27FC236}">
                <a16:creationId xmlns:a16="http://schemas.microsoft.com/office/drawing/2014/main" id="{42850C56-209D-614F-AB06-CAE116D5C41F}"/>
              </a:ext>
            </a:extLst>
          </p:cNvPr>
          <p:cNvSpPr txBox="1">
            <a:spLocks noChangeArrowheads="1"/>
          </p:cNvSpPr>
          <p:nvPr/>
        </p:nvSpPr>
        <p:spPr bwMode="auto">
          <a:xfrm>
            <a:off x="7888610"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19" name="Text Box 12">
            <a:extLst>
              <a:ext uri="{FF2B5EF4-FFF2-40B4-BE49-F238E27FC236}">
                <a16:creationId xmlns:a16="http://schemas.microsoft.com/office/drawing/2014/main" id="{C87D1184-EE31-5542-8D39-3FCEBC87D410}"/>
              </a:ext>
            </a:extLst>
          </p:cNvPr>
          <p:cNvSpPr txBox="1">
            <a:spLocks noChangeArrowheads="1"/>
          </p:cNvSpPr>
          <p:nvPr/>
        </p:nvSpPr>
        <p:spPr bwMode="auto">
          <a:xfrm>
            <a:off x="6618610"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20" name="Line 26">
            <a:extLst>
              <a:ext uri="{FF2B5EF4-FFF2-40B4-BE49-F238E27FC236}">
                <a16:creationId xmlns:a16="http://schemas.microsoft.com/office/drawing/2014/main" id="{5873A778-3136-DF4C-A021-FB4ABCC62C76}"/>
              </a:ext>
            </a:extLst>
          </p:cNvPr>
          <p:cNvSpPr>
            <a:spLocks noChangeShapeType="1"/>
          </p:cNvSpPr>
          <p:nvPr/>
        </p:nvSpPr>
        <p:spPr bwMode="auto">
          <a:xfrm flipH="1">
            <a:off x="6840860" y="3592686"/>
            <a:ext cx="1249363"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21" name="Line 27">
            <a:extLst>
              <a:ext uri="{FF2B5EF4-FFF2-40B4-BE49-F238E27FC236}">
                <a16:creationId xmlns:a16="http://schemas.microsoft.com/office/drawing/2014/main" id="{561BFE53-72AB-874B-8993-2B8DD5E170B1}"/>
              </a:ext>
            </a:extLst>
          </p:cNvPr>
          <p:cNvSpPr>
            <a:spLocks noChangeShapeType="1"/>
          </p:cNvSpPr>
          <p:nvPr/>
        </p:nvSpPr>
        <p:spPr bwMode="auto">
          <a:xfrm>
            <a:off x="6878960" y="3586336"/>
            <a:ext cx="12319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22" name="Text Box 21">
            <a:extLst>
              <a:ext uri="{FF2B5EF4-FFF2-40B4-BE49-F238E27FC236}">
                <a16:creationId xmlns:a16="http://schemas.microsoft.com/office/drawing/2014/main" id="{254A86CF-AE05-EC4B-957C-83053D8858A7}"/>
              </a:ext>
            </a:extLst>
          </p:cNvPr>
          <p:cNvSpPr txBox="1">
            <a:spLocks noChangeArrowheads="1"/>
          </p:cNvSpPr>
          <p:nvPr/>
        </p:nvSpPr>
        <p:spPr bwMode="auto">
          <a:xfrm>
            <a:off x="7888610" y="244651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sym typeface="Symbol" pitchFamily="2" charset="2"/>
              </a:rPr>
              <a:t></a:t>
            </a:r>
          </a:p>
        </p:txBody>
      </p:sp>
      <p:sp>
        <p:nvSpPr>
          <p:cNvPr id="25623" name="Line 46">
            <a:extLst>
              <a:ext uri="{FF2B5EF4-FFF2-40B4-BE49-F238E27FC236}">
                <a16:creationId xmlns:a16="http://schemas.microsoft.com/office/drawing/2014/main" id="{3A345143-9C4A-EB4C-A7B0-E53879321C8A}"/>
              </a:ext>
            </a:extLst>
          </p:cNvPr>
          <p:cNvSpPr>
            <a:spLocks noChangeShapeType="1"/>
          </p:cNvSpPr>
          <p:nvPr/>
        </p:nvSpPr>
        <p:spPr bwMode="auto">
          <a:xfrm>
            <a:off x="4669160" y="2824336"/>
            <a:ext cx="2133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24" name="Text Box 70">
            <a:extLst>
              <a:ext uri="{FF2B5EF4-FFF2-40B4-BE49-F238E27FC236}">
                <a16:creationId xmlns:a16="http://schemas.microsoft.com/office/drawing/2014/main" id="{B75348B6-64F5-3945-8986-4A1C6A7A6006}"/>
              </a:ext>
            </a:extLst>
          </p:cNvPr>
          <p:cNvSpPr txBox="1">
            <a:spLocks noChangeArrowheads="1"/>
          </p:cNvSpPr>
          <p:nvPr/>
        </p:nvSpPr>
        <p:spPr bwMode="auto">
          <a:xfrm>
            <a:off x="8093398"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0.8</a:t>
            </a:r>
          </a:p>
        </p:txBody>
      </p:sp>
      <p:sp>
        <p:nvSpPr>
          <p:cNvPr id="25625" name="Text Box 70">
            <a:extLst>
              <a:ext uri="{FF2B5EF4-FFF2-40B4-BE49-F238E27FC236}">
                <a16:creationId xmlns:a16="http://schemas.microsoft.com/office/drawing/2014/main" id="{3223F0A2-D5DF-6341-82CB-B6876EAB789B}"/>
              </a:ext>
            </a:extLst>
          </p:cNvPr>
          <p:cNvSpPr txBox="1">
            <a:spLocks noChangeArrowheads="1"/>
          </p:cNvSpPr>
          <p:nvPr/>
        </p:nvSpPr>
        <p:spPr bwMode="auto">
          <a:xfrm>
            <a:off x="6472560"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0.3</a:t>
            </a:r>
          </a:p>
        </p:txBody>
      </p:sp>
      <p:sp>
        <p:nvSpPr>
          <p:cNvPr id="25626" name="Text Box 70">
            <a:extLst>
              <a:ext uri="{FF2B5EF4-FFF2-40B4-BE49-F238E27FC236}">
                <a16:creationId xmlns:a16="http://schemas.microsoft.com/office/drawing/2014/main" id="{5CCEA0CB-E5CB-2648-9872-4F8DEC732F83}"/>
              </a:ext>
            </a:extLst>
          </p:cNvPr>
          <p:cNvSpPr txBox="1">
            <a:spLocks noChangeArrowheads="1"/>
          </p:cNvSpPr>
          <p:nvPr/>
        </p:nvSpPr>
        <p:spPr bwMode="auto">
          <a:xfrm>
            <a:off x="5850260"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0.1</a:t>
            </a:r>
          </a:p>
        </p:txBody>
      </p:sp>
      <p:sp>
        <p:nvSpPr>
          <p:cNvPr id="25627" name="Text Box 70">
            <a:extLst>
              <a:ext uri="{FF2B5EF4-FFF2-40B4-BE49-F238E27FC236}">
                <a16:creationId xmlns:a16="http://schemas.microsoft.com/office/drawing/2014/main" id="{A098898D-BD90-9749-B521-D7DFB0A0D844}"/>
              </a:ext>
            </a:extLst>
          </p:cNvPr>
          <p:cNvSpPr txBox="1">
            <a:spLocks noChangeArrowheads="1"/>
          </p:cNvSpPr>
          <p:nvPr/>
        </p:nvSpPr>
        <p:spPr bwMode="auto">
          <a:xfrm>
            <a:off x="7456810" y="354188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0.2</a:t>
            </a:r>
          </a:p>
        </p:txBody>
      </p:sp>
      <p:sp>
        <p:nvSpPr>
          <p:cNvPr id="25628" name="Text Box 70">
            <a:extLst>
              <a:ext uri="{FF2B5EF4-FFF2-40B4-BE49-F238E27FC236}">
                <a16:creationId xmlns:a16="http://schemas.microsoft.com/office/drawing/2014/main" id="{8C1302F2-B0DB-2646-86E8-26D972E15DCF}"/>
              </a:ext>
            </a:extLst>
          </p:cNvPr>
          <p:cNvSpPr txBox="1">
            <a:spLocks noChangeArrowheads="1"/>
          </p:cNvSpPr>
          <p:nvPr/>
        </p:nvSpPr>
        <p:spPr bwMode="auto">
          <a:xfrm>
            <a:off x="7082160" y="354188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0.7</a:t>
            </a:r>
          </a:p>
        </p:txBody>
      </p:sp>
      <p:sp>
        <p:nvSpPr>
          <p:cNvPr id="25629" name="Text Box 70">
            <a:extLst>
              <a:ext uri="{FF2B5EF4-FFF2-40B4-BE49-F238E27FC236}">
                <a16:creationId xmlns:a16="http://schemas.microsoft.com/office/drawing/2014/main" id="{EDAF7DEE-4788-B647-AF66-8B1D1FAFEB3A}"/>
              </a:ext>
            </a:extLst>
          </p:cNvPr>
          <p:cNvSpPr txBox="1">
            <a:spLocks noChangeArrowheads="1"/>
          </p:cNvSpPr>
          <p:nvPr/>
        </p:nvSpPr>
        <p:spPr bwMode="auto">
          <a:xfrm>
            <a:off x="5278760" y="354188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dirty="0">
                <a:latin typeface="Times New Roman" panose="02020603050405020304" pitchFamily="18" charset="0"/>
              </a:rPr>
              <a:t>0.9</a:t>
            </a:r>
          </a:p>
        </p:txBody>
      </p:sp>
      <p:sp>
        <p:nvSpPr>
          <p:cNvPr id="25630" name="Text Box 70">
            <a:extLst>
              <a:ext uri="{FF2B5EF4-FFF2-40B4-BE49-F238E27FC236}">
                <a16:creationId xmlns:a16="http://schemas.microsoft.com/office/drawing/2014/main" id="{066487F6-D6CD-BF40-B65A-603A7018E61F}"/>
              </a:ext>
            </a:extLst>
          </p:cNvPr>
          <p:cNvSpPr txBox="1">
            <a:spLocks noChangeArrowheads="1"/>
          </p:cNvSpPr>
          <p:nvPr/>
        </p:nvSpPr>
        <p:spPr bwMode="auto">
          <a:xfrm>
            <a:off x="4846960" y="35355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0.4</a:t>
            </a:r>
          </a:p>
        </p:txBody>
      </p:sp>
      <p:sp>
        <p:nvSpPr>
          <p:cNvPr id="25631" name="Text Box 70">
            <a:extLst>
              <a:ext uri="{FF2B5EF4-FFF2-40B4-BE49-F238E27FC236}">
                <a16:creationId xmlns:a16="http://schemas.microsoft.com/office/drawing/2014/main" id="{75819016-EF33-194B-8123-F9750AD07FB0}"/>
              </a:ext>
            </a:extLst>
          </p:cNvPr>
          <p:cNvSpPr txBox="1">
            <a:spLocks noChangeArrowheads="1"/>
          </p:cNvSpPr>
          <p:nvPr/>
        </p:nvSpPr>
        <p:spPr bwMode="auto">
          <a:xfrm>
            <a:off x="4257998"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0.6</a:t>
            </a:r>
          </a:p>
        </p:txBody>
      </p:sp>
      <p:sp>
        <p:nvSpPr>
          <p:cNvPr id="25632" name="Text Box 6">
            <a:extLst>
              <a:ext uri="{FF2B5EF4-FFF2-40B4-BE49-F238E27FC236}">
                <a16:creationId xmlns:a16="http://schemas.microsoft.com/office/drawing/2014/main" id="{F747D5C3-0D1A-C74C-B08F-FD7AA1C6AC60}"/>
              </a:ext>
            </a:extLst>
          </p:cNvPr>
          <p:cNvSpPr txBox="1">
            <a:spLocks noChangeArrowheads="1"/>
          </p:cNvSpPr>
          <p:nvPr/>
        </p:nvSpPr>
        <p:spPr bwMode="auto">
          <a:xfrm>
            <a:off x="4211960" y="427531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25633" name="Line 63">
            <a:extLst>
              <a:ext uri="{FF2B5EF4-FFF2-40B4-BE49-F238E27FC236}">
                <a16:creationId xmlns:a16="http://schemas.microsoft.com/office/drawing/2014/main" id="{765AC653-1BE9-D949-A81D-8BBC4083FE10}"/>
              </a:ext>
            </a:extLst>
          </p:cNvPr>
          <p:cNvSpPr>
            <a:spLocks noChangeShapeType="1"/>
          </p:cNvSpPr>
          <p:nvPr/>
        </p:nvSpPr>
        <p:spPr bwMode="auto">
          <a:xfrm flipH="1">
            <a:off x="5888360" y="2830686"/>
            <a:ext cx="2241550" cy="527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4" name="Line 63">
            <a:extLst>
              <a:ext uri="{FF2B5EF4-FFF2-40B4-BE49-F238E27FC236}">
                <a16:creationId xmlns:a16="http://schemas.microsoft.com/office/drawing/2014/main" id="{B356FDEB-FECF-6B46-B63C-6B0F4F2B95D8}"/>
              </a:ext>
            </a:extLst>
          </p:cNvPr>
          <p:cNvSpPr>
            <a:spLocks noChangeShapeType="1"/>
          </p:cNvSpPr>
          <p:nvPr/>
        </p:nvSpPr>
        <p:spPr bwMode="auto">
          <a:xfrm>
            <a:off x="6312223" y="2062336"/>
            <a:ext cx="1828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5" name="Line 74">
            <a:extLst>
              <a:ext uri="{FF2B5EF4-FFF2-40B4-BE49-F238E27FC236}">
                <a16:creationId xmlns:a16="http://schemas.microsoft.com/office/drawing/2014/main" id="{B03FE565-A0BA-FC48-842F-76F4369FF8DC}"/>
              </a:ext>
            </a:extLst>
          </p:cNvPr>
          <p:cNvSpPr>
            <a:spLocks noChangeShapeType="1"/>
          </p:cNvSpPr>
          <p:nvPr/>
        </p:nvSpPr>
        <p:spPr bwMode="auto">
          <a:xfrm>
            <a:off x="4631060" y="2824336"/>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6" name="Line 75">
            <a:extLst>
              <a:ext uri="{FF2B5EF4-FFF2-40B4-BE49-F238E27FC236}">
                <a16:creationId xmlns:a16="http://schemas.microsoft.com/office/drawing/2014/main" id="{C49FD722-2755-F746-A6B7-02B85A2DCB8B}"/>
              </a:ext>
            </a:extLst>
          </p:cNvPr>
          <p:cNvSpPr>
            <a:spLocks noChangeShapeType="1"/>
          </p:cNvSpPr>
          <p:nvPr/>
        </p:nvSpPr>
        <p:spPr bwMode="auto">
          <a:xfrm>
            <a:off x="8117210" y="2824336"/>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7" name="Line 76">
            <a:extLst>
              <a:ext uri="{FF2B5EF4-FFF2-40B4-BE49-F238E27FC236}">
                <a16:creationId xmlns:a16="http://schemas.microsoft.com/office/drawing/2014/main" id="{DDB05DB9-7A58-AB4D-A4E8-5FED7B9EA36E}"/>
              </a:ext>
            </a:extLst>
          </p:cNvPr>
          <p:cNvSpPr>
            <a:spLocks noChangeShapeType="1"/>
          </p:cNvSpPr>
          <p:nvPr/>
        </p:nvSpPr>
        <p:spPr bwMode="auto">
          <a:xfrm>
            <a:off x="4624710"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8" name="Line 77">
            <a:extLst>
              <a:ext uri="{FF2B5EF4-FFF2-40B4-BE49-F238E27FC236}">
                <a16:creationId xmlns:a16="http://schemas.microsoft.com/office/drawing/2014/main" id="{E7880E70-6800-8E4A-AC1B-7A96226CDD74}"/>
              </a:ext>
            </a:extLst>
          </p:cNvPr>
          <p:cNvSpPr>
            <a:spLocks noChangeShapeType="1"/>
          </p:cNvSpPr>
          <p:nvPr/>
        </p:nvSpPr>
        <p:spPr bwMode="auto">
          <a:xfrm>
            <a:off x="5877248"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9" name="Line 78">
            <a:extLst>
              <a:ext uri="{FF2B5EF4-FFF2-40B4-BE49-F238E27FC236}">
                <a16:creationId xmlns:a16="http://schemas.microsoft.com/office/drawing/2014/main" id="{6C18411E-F7DB-9745-BF4C-04F173F0F94B}"/>
              </a:ext>
            </a:extLst>
          </p:cNvPr>
          <p:cNvSpPr>
            <a:spLocks noChangeShapeType="1"/>
          </p:cNvSpPr>
          <p:nvPr/>
        </p:nvSpPr>
        <p:spPr bwMode="auto">
          <a:xfrm>
            <a:off x="6842448"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40" name="Line 79">
            <a:extLst>
              <a:ext uri="{FF2B5EF4-FFF2-40B4-BE49-F238E27FC236}">
                <a16:creationId xmlns:a16="http://schemas.microsoft.com/office/drawing/2014/main" id="{85E059D9-09A6-5645-BBEC-D4130E8186AB}"/>
              </a:ext>
            </a:extLst>
          </p:cNvPr>
          <p:cNvSpPr>
            <a:spLocks noChangeShapeType="1"/>
          </p:cNvSpPr>
          <p:nvPr/>
        </p:nvSpPr>
        <p:spPr bwMode="auto">
          <a:xfrm>
            <a:off x="8117210"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41" name="TextBox 93">
            <a:extLst>
              <a:ext uri="{FF2B5EF4-FFF2-40B4-BE49-F238E27FC236}">
                <a16:creationId xmlns:a16="http://schemas.microsoft.com/office/drawing/2014/main" id="{D3B5053C-EDBC-1D45-850A-5056E92EFEFE}"/>
              </a:ext>
            </a:extLst>
          </p:cNvPr>
          <p:cNvSpPr txBox="1">
            <a:spLocks noChangeArrowheads="1"/>
          </p:cNvSpPr>
          <p:nvPr/>
        </p:nvSpPr>
        <p:spPr bwMode="auto">
          <a:xfrm>
            <a:off x="7940998" y="4170536"/>
            <a:ext cx="3635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25642" name="Text Box 6">
            <a:extLst>
              <a:ext uri="{FF2B5EF4-FFF2-40B4-BE49-F238E27FC236}">
                <a16:creationId xmlns:a16="http://schemas.microsoft.com/office/drawing/2014/main" id="{BF59C600-DCAF-B140-8700-C31B380D8AE5}"/>
              </a:ext>
            </a:extLst>
          </p:cNvPr>
          <p:cNvSpPr txBox="1">
            <a:spLocks noChangeArrowheads="1"/>
          </p:cNvSpPr>
          <p:nvPr/>
        </p:nvSpPr>
        <p:spPr bwMode="auto">
          <a:xfrm>
            <a:off x="7683823" y="4286424"/>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endParaRPr lang="en-US" altLang="de-DE" sz="1800" i="1" u="sng" baseline="-25000">
              <a:latin typeface="Times New Roman" panose="02020603050405020304" pitchFamily="18" charset="0"/>
            </a:endParaRPr>
          </a:p>
        </p:txBody>
      </p:sp>
      <p:sp>
        <p:nvSpPr>
          <p:cNvPr id="43" name="Textfeld 42">
            <a:extLst>
              <a:ext uri="{FF2B5EF4-FFF2-40B4-BE49-F238E27FC236}">
                <a16:creationId xmlns:a16="http://schemas.microsoft.com/office/drawing/2014/main" id="{92020D3C-5F71-D044-9CD3-7961DF5AC034}"/>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44" name="Textfeld 43">
            <a:extLst>
              <a:ext uri="{FF2B5EF4-FFF2-40B4-BE49-F238E27FC236}">
                <a16:creationId xmlns:a16="http://schemas.microsoft.com/office/drawing/2014/main" id="{6CBD708B-582F-324B-8699-4C663DDDB10F}"/>
              </a:ext>
            </a:extLst>
          </p:cNvPr>
          <p:cNvSpPr txBox="1"/>
          <p:nvPr/>
        </p:nvSpPr>
        <p:spPr>
          <a:xfrm>
            <a:off x="8244408" y="757516"/>
            <a:ext cx="865943" cy="369332"/>
          </a:xfrm>
          <a:prstGeom prst="rect">
            <a:avLst/>
          </a:prstGeom>
          <a:noFill/>
        </p:spPr>
        <p:txBody>
          <a:bodyPr wrap="none" rtlCol="0">
            <a:spAutoFit/>
          </a:bodyPr>
          <a:lstStyle/>
          <a:p>
            <a:r>
              <a:rPr lang="de-DE" dirty="0">
                <a:solidFill>
                  <a:schemeClr val="bg1"/>
                </a:solidFill>
                <a:highlight>
                  <a:srgbClr val="FF00FF"/>
                </a:highlight>
              </a:rPr>
              <a:t>V11/12</a:t>
            </a:r>
          </a:p>
        </p:txBody>
      </p:sp>
      <p:sp>
        <p:nvSpPr>
          <p:cNvPr id="45" name="Abgerundetes Rechteck 44">
            <a:extLst>
              <a:ext uri="{FF2B5EF4-FFF2-40B4-BE49-F238E27FC236}">
                <a16:creationId xmlns:a16="http://schemas.microsoft.com/office/drawing/2014/main" id="{F7F1DA35-A163-B64B-81C3-300BD0206CB2}"/>
              </a:ext>
            </a:extLst>
          </p:cNvPr>
          <p:cNvSpPr/>
          <p:nvPr/>
        </p:nvSpPr>
        <p:spPr>
          <a:xfrm>
            <a:off x="4218496" y="1461943"/>
            <a:ext cx="4662623" cy="3759795"/>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4482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err="1"/>
              <a:t>NearlY</a:t>
            </a:r>
            <a:r>
              <a:rPr lang="de-DE" dirty="0"/>
              <a:t> THE END</a:t>
            </a:r>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54</a:t>
            </a:fld>
            <a:endParaRPr lang="de-DE"/>
          </a:p>
        </p:txBody>
      </p:sp>
      <p:sp>
        <p:nvSpPr>
          <p:cNvPr id="6" name="Textplatzhalter 5">
            <a:extLst>
              <a:ext uri="{FF2B5EF4-FFF2-40B4-BE49-F238E27FC236}">
                <a16:creationId xmlns:a16="http://schemas.microsoft.com/office/drawing/2014/main" id="{88CADB64-6BCB-CC4B-91D1-705B3CFE730F}"/>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339161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0B6D0-4048-F74C-96C4-80E96BF89136}"/>
              </a:ext>
            </a:extLst>
          </p:cNvPr>
          <p:cNvSpPr>
            <a:spLocks noGrp="1"/>
          </p:cNvSpPr>
          <p:nvPr>
            <p:ph type="title"/>
          </p:nvPr>
        </p:nvSpPr>
        <p:spPr/>
        <p:txBody>
          <a:bodyPr/>
          <a:lstStyle/>
          <a:p>
            <a:r>
              <a:rPr lang="de-DE" dirty="0"/>
              <a:t>Topic </a:t>
            </a:r>
            <a:r>
              <a:rPr lang="de-DE" dirty="0" err="1"/>
              <a:t>progress</a:t>
            </a:r>
            <a:r>
              <a:rPr lang="de-DE" dirty="0"/>
              <a:t> </a:t>
            </a:r>
            <a:r>
              <a:rPr lang="de-DE" dirty="0" err="1"/>
              <a:t>of</a:t>
            </a:r>
            <a:r>
              <a:rPr lang="de-DE" dirty="0"/>
              <a:t> </a:t>
            </a:r>
            <a:r>
              <a:rPr lang="de-DE" dirty="0" err="1"/>
              <a:t>course</a:t>
            </a:r>
            <a:r>
              <a:rPr lang="de-DE" dirty="0"/>
              <a:t> in </a:t>
            </a:r>
            <a:r>
              <a:rPr lang="de-DE" dirty="0" err="1"/>
              <a:t>short</a:t>
            </a:r>
            <a:endParaRPr lang="de-DE" dirty="0"/>
          </a:p>
        </p:txBody>
      </p:sp>
      <p:sp>
        <p:nvSpPr>
          <p:cNvPr id="3" name="Inhaltsplatzhalter 2">
            <a:extLst>
              <a:ext uri="{FF2B5EF4-FFF2-40B4-BE49-F238E27FC236}">
                <a16:creationId xmlns:a16="http://schemas.microsoft.com/office/drawing/2014/main" id="{BE0C808F-5E29-AB4E-9474-5837EADF3164}"/>
              </a:ext>
            </a:extLst>
          </p:cNvPr>
          <p:cNvSpPr>
            <a:spLocks noGrp="1"/>
          </p:cNvSpPr>
          <p:nvPr>
            <p:ph idx="1"/>
          </p:nvPr>
        </p:nvSpPr>
        <p:spPr/>
        <p:txBody>
          <a:bodyPr/>
          <a:lstStyle/>
          <a:p>
            <a:r>
              <a:rPr lang="de-DE" err="1"/>
              <a:t>It</a:t>
            </a:r>
            <a:r>
              <a:rPr lang="de-DE"/>
              <a:t>‘s </a:t>
            </a:r>
            <a:r>
              <a:rPr lang="de-DE" dirty="0" err="1"/>
              <a:t>from</a:t>
            </a:r>
            <a:r>
              <a:rPr lang="de-DE" dirty="0"/>
              <a:t> </a:t>
            </a:r>
            <a:r>
              <a:rPr lang="de-DE" dirty="0" err="1"/>
              <a:t>discriminative</a:t>
            </a:r>
            <a:r>
              <a:rPr lang="de-DE" dirty="0"/>
              <a:t> </a:t>
            </a:r>
            <a:r>
              <a:rPr lang="de-DE" dirty="0" err="1"/>
              <a:t>to</a:t>
            </a:r>
            <a:r>
              <a:rPr lang="de-DE" dirty="0"/>
              <a:t> generative </a:t>
            </a:r>
            <a:r>
              <a:rPr lang="de-DE" dirty="0" err="1"/>
              <a:t>models</a:t>
            </a:r>
            <a:endParaRPr lang="de-DE" dirty="0"/>
          </a:p>
          <a:p>
            <a:endParaRPr lang="de-DE" dirty="0"/>
          </a:p>
          <a:p>
            <a:r>
              <a:rPr lang="de-DE" dirty="0" err="1"/>
              <a:t>It‘s</a:t>
            </a:r>
            <a:r>
              <a:rPr lang="de-DE" dirty="0"/>
              <a:t> </a:t>
            </a:r>
            <a:r>
              <a:rPr lang="de-DE" dirty="0" err="1"/>
              <a:t>from</a:t>
            </a:r>
            <a:r>
              <a:rPr lang="de-DE" dirty="0"/>
              <a:t> pure </a:t>
            </a:r>
            <a:r>
              <a:rPr lang="de-DE" dirty="0" err="1"/>
              <a:t>functions</a:t>
            </a:r>
            <a:r>
              <a:rPr lang="de-DE" dirty="0"/>
              <a:t> </a:t>
            </a:r>
            <a:r>
              <a:rPr lang="de-DE" dirty="0" err="1"/>
              <a:t>to</a:t>
            </a:r>
            <a:r>
              <a:rPr lang="de-DE" dirty="0"/>
              <a:t> </a:t>
            </a:r>
            <a:r>
              <a:rPr lang="de-DE" dirty="0" err="1"/>
              <a:t>algorithms</a:t>
            </a:r>
            <a:r>
              <a:rPr lang="de-DE" dirty="0"/>
              <a:t> </a:t>
            </a:r>
            <a:r>
              <a:rPr lang="de-DE" dirty="0" err="1"/>
              <a:t>to</a:t>
            </a:r>
            <a:r>
              <a:rPr lang="de-DE" dirty="0"/>
              <a:t> </a:t>
            </a:r>
            <a:r>
              <a:rPr lang="de-DE" dirty="0" err="1"/>
              <a:t>algorithms</a:t>
            </a:r>
            <a:r>
              <a:rPr lang="de-DE" dirty="0"/>
              <a:t> </a:t>
            </a:r>
            <a:r>
              <a:rPr lang="de-DE" dirty="0" err="1"/>
              <a:t>over</a:t>
            </a:r>
            <a:r>
              <a:rPr lang="de-DE" dirty="0"/>
              <a:t>  semi-</a:t>
            </a:r>
            <a:r>
              <a:rPr lang="de-DE" dirty="0" err="1"/>
              <a:t>declarative</a:t>
            </a:r>
            <a:r>
              <a:rPr lang="de-DE" dirty="0"/>
              <a:t> </a:t>
            </a:r>
            <a:r>
              <a:rPr lang="de-DE" dirty="0" err="1"/>
              <a:t>structures</a:t>
            </a:r>
            <a:r>
              <a:rPr lang="de-DE" dirty="0"/>
              <a:t> (</a:t>
            </a:r>
            <a:r>
              <a:rPr lang="de-DE" dirty="0" err="1"/>
              <a:t>and</a:t>
            </a:r>
            <a:r>
              <a:rPr lang="de-DE" dirty="0"/>
              <a:t> </a:t>
            </a:r>
            <a:r>
              <a:rPr lang="de-DE" dirty="0" err="1"/>
              <a:t>some</a:t>
            </a:r>
            <a:r>
              <a:rPr lang="de-DE" dirty="0"/>
              <a:t> </a:t>
            </a:r>
            <a:r>
              <a:rPr lang="de-DE" dirty="0" err="1"/>
              <a:t>logic</a:t>
            </a:r>
            <a:r>
              <a:rPr lang="de-DE" dirty="0"/>
              <a:t>)</a:t>
            </a:r>
          </a:p>
          <a:p>
            <a:endParaRPr lang="de-DE" dirty="0"/>
          </a:p>
          <a:p>
            <a:r>
              <a:rPr lang="de-DE" dirty="0" err="1"/>
              <a:t>It‘s</a:t>
            </a:r>
            <a:r>
              <a:rPr lang="de-DE" dirty="0"/>
              <a:t> </a:t>
            </a:r>
            <a:r>
              <a:rPr lang="de-DE" dirty="0" err="1"/>
              <a:t>from</a:t>
            </a:r>
            <a:r>
              <a:rPr lang="de-DE" dirty="0"/>
              <a:t> non-</a:t>
            </a:r>
            <a:r>
              <a:rPr lang="de-DE" dirty="0" err="1"/>
              <a:t>probabilities</a:t>
            </a:r>
            <a:r>
              <a:rPr lang="de-DE" dirty="0"/>
              <a:t> </a:t>
            </a:r>
            <a:r>
              <a:rPr lang="de-DE" dirty="0" err="1"/>
              <a:t>to</a:t>
            </a:r>
            <a:r>
              <a:rPr lang="de-DE" dirty="0"/>
              <a:t> </a:t>
            </a:r>
            <a:r>
              <a:rPr lang="de-DE" dirty="0" err="1"/>
              <a:t>probabilities</a:t>
            </a:r>
            <a:r>
              <a:rPr lang="de-DE" dirty="0"/>
              <a:t> (</a:t>
            </a:r>
            <a:r>
              <a:rPr lang="de-DE" dirty="0" err="1"/>
              <a:t>and</a:t>
            </a:r>
            <a:r>
              <a:rPr lang="de-DE" dirty="0"/>
              <a:t> </a:t>
            </a:r>
            <a:r>
              <a:rPr lang="de-DE" dirty="0" err="1"/>
              <a:t>some</a:t>
            </a:r>
            <a:r>
              <a:rPr lang="de-DE" dirty="0"/>
              <a:t> </a:t>
            </a:r>
            <a:r>
              <a:rPr lang="de-DE" dirty="0" err="1"/>
              <a:t>logic</a:t>
            </a:r>
            <a:r>
              <a:rPr lang="de-DE" dirty="0"/>
              <a:t>)</a:t>
            </a:r>
          </a:p>
        </p:txBody>
      </p:sp>
      <p:sp>
        <p:nvSpPr>
          <p:cNvPr id="4" name="Foliennummernplatzhalter 3">
            <a:extLst>
              <a:ext uri="{FF2B5EF4-FFF2-40B4-BE49-F238E27FC236}">
                <a16:creationId xmlns:a16="http://schemas.microsoft.com/office/drawing/2014/main" id="{7561390B-EBD0-2A48-8259-3D83BE12E4CC}"/>
              </a:ext>
            </a:extLst>
          </p:cNvPr>
          <p:cNvSpPr>
            <a:spLocks noGrp="1"/>
          </p:cNvSpPr>
          <p:nvPr>
            <p:ph type="sldNum" sz="quarter" idx="12"/>
          </p:nvPr>
        </p:nvSpPr>
        <p:spPr/>
        <p:txBody>
          <a:bodyPr/>
          <a:lstStyle/>
          <a:p>
            <a:pPr>
              <a:defRPr/>
            </a:pPr>
            <a:fld id="{FD764AD2-5FB6-FB45-933B-235C7588DE60}" type="slidenum">
              <a:rPr lang="de-DE" smtClean="0"/>
              <a:pPr>
                <a:defRPr/>
              </a:pPr>
              <a:t>55</a:t>
            </a:fld>
            <a:endParaRPr lang="de-DE"/>
          </a:p>
        </p:txBody>
      </p:sp>
    </p:spTree>
    <p:extLst>
      <p:ext uri="{BB962C8B-B14F-4D97-AF65-F5344CB8AC3E}">
        <p14:creationId xmlns:p14="http://schemas.microsoft.com/office/powerpoint/2010/main" val="4079243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APPENDIX</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r>
              <a:rPr lang="de-DE" sz="800" dirty="0" err="1"/>
              <a:t>Uhhh</a:t>
            </a:r>
            <a:r>
              <a:rPr lang="de-DE" sz="800" dirty="0"/>
              <a:t>, a </a:t>
            </a:r>
            <a:r>
              <a:rPr lang="de-DE" sz="800" dirty="0" err="1"/>
              <a:t>lecture</a:t>
            </a:r>
            <a:r>
              <a:rPr lang="de-DE" sz="800" dirty="0"/>
              <a:t> </a:t>
            </a:r>
            <a:r>
              <a:rPr lang="de-DE" sz="800" dirty="0" err="1"/>
              <a:t>with</a:t>
            </a:r>
            <a:r>
              <a:rPr lang="de-DE" sz="800" dirty="0"/>
              <a:t> a </a:t>
            </a:r>
            <a:r>
              <a:rPr lang="de-DE" sz="800" dirty="0" err="1"/>
              <a:t>hoepfully</a:t>
            </a:r>
            <a:r>
              <a:rPr lang="de-DE" sz="800" dirty="0"/>
              <a:t> </a:t>
            </a:r>
            <a:r>
              <a:rPr lang="de-DE" sz="800" dirty="0" err="1"/>
              <a:t>useful</a:t>
            </a:r>
            <a:endParaRPr lang="de-DE" dirty="0"/>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56</a:t>
            </a:fld>
            <a:endParaRPr lang="de-DE"/>
          </a:p>
        </p:txBody>
      </p:sp>
    </p:spTree>
    <p:extLst>
      <p:ext uri="{BB962C8B-B14F-4D97-AF65-F5344CB8AC3E}">
        <p14:creationId xmlns:p14="http://schemas.microsoft.com/office/powerpoint/2010/main" val="2917674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D5971-EE2B-1F40-8E60-C19AE424EAE0}"/>
              </a:ext>
            </a:extLst>
          </p:cNvPr>
          <p:cNvSpPr>
            <a:spLocks noGrp="1"/>
          </p:cNvSpPr>
          <p:nvPr>
            <p:ph type="title"/>
          </p:nvPr>
        </p:nvSpPr>
        <p:spPr/>
        <p:txBody>
          <a:bodyPr/>
          <a:lstStyle/>
          <a:p>
            <a:r>
              <a:rPr lang="de-DE" dirty="0" err="1"/>
              <a:t>Todays</a:t>
            </a:r>
            <a:r>
              <a:rPr lang="de-DE" dirty="0"/>
              <a:t> </a:t>
            </a:r>
            <a:r>
              <a:rPr lang="de-DE" dirty="0" err="1"/>
              <a:t>lecture</a:t>
            </a:r>
            <a:r>
              <a:rPr lang="de-DE" dirty="0"/>
              <a:t> </a:t>
            </a:r>
            <a:r>
              <a:rPr lang="de-DE" dirty="0" err="1"/>
              <a:t>is</a:t>
            </a:r>
            <a:r>
              <a:rPr lang="de-DE" dirty="0"/>
              <a:t> </a:t>
            </a:r>
            <a:r>
              <a:rPr lang="de-DE" dirty="0" err="1"/>
              <a:t>based</a:t>
            </a:r>
            <a:r>
              <a:rPr lang="de-DE" dirty="0"/>
              <a:t> on </a:t>
            </a:r>
            <a:r>
              <a:rPr lang="de-DE" dirty="0" err="1"/>
              <a:t>the</a:t>
            </a:r>
            <a:r>
              <a:rPr lang="de-DE" dirty="0"/>
              <a:t> </a:t>
            </a:r>
            <a:r>
              <a:rPr lang="de-DE" dirty="0" err="1"/>
              <a:t>following</a:t>
            </a:r>
            <a:r>
              <a:rPr lang="de-DE" dirty="0"/>
              <a:t> </a:t>
            </a:r>
            <a:r>
              <a:rPr lang="de-DE" dirty="0" err="1"/>
              <a:t>slides</a:t>
            </a:r>
            <a:endParaRPr lang="de-DE" dirty="0"/>
          </a:p>
        </p:txBody>
      </p:sp>
      <p:sp>
        <p:nvSpPr>
          <p:cNvPr id="3" name="Inhaltsplatzhalter 2">
            <a:extLst>
              <a:ext uri="{FF2B5EF4-FFF2-40B4-BE49-F238E27FC236}">
                <a16:creationId xmlns:a16="http://schemas.microsoft.com/office/drawing/2014/main" id="{FFFB9BAB-276D-464A-B125-F4AAF37594AB}"/>
              </a:ext>
            </a:extLst>
          </p:cNvPr>
          <p:cNvSpPr>
            <a:spLocks noGrp="1"/>
          </p:cNvSpPr>
          <p:nvPr>
            <p:ph idx="1"/>
          </p:nvPr>
        </p:nvSpPr>
        <p:spPr/>
        <p:txBody>
          <a:bodyPr/>
          <a:lstStyle/>
          <a:p>
            <a:r>
              <a:rPr lang="de-DE" sz="2000" dirty="0"/>
              <a:t>Jonathon Hare: </a:t>
            </a:r>
            <a:r>
              <a:rPr lang="de-DE" sz="2000" dirty="0" err="1"/>
              <a:t>Lecture</a:t>
            </a:r>
            <a:r>
              <a:rPr lang="de-DE" sz="2000" dirty="0"/>
              <a:t> 1,2  </a:t>
            </a:r>
            <a:r>
              <a:rPr lang="de-DE" sz="2000" dirty="0" err="1"/>
              <a:t>of</a:t>
            </a:r>
            <a:r>
              <a:rPr lang="de-DE" sz="2000" dirty="0"/>
              <a:t> </a:t>
            </a:r>
            <a:r>
              <a:rPr lang="de-DE" sz="2000" dirty="0" err="1"/>
              <a:t>course</a:t>
            </a:r>
            <a:r>
              <a:rPr lang="de-DE" sz="2000" dirty="0"/>
              <a:t> „COMP6248 </a:t>
            </a:r>
            <a:r>
              <a:rPr lang="de-DE" sz="2000" dirty="0" err="1"/>
              <a:t>Differentiable</a:t>
            </a:r>
            <a:r>
              <a:rPr lang="de-DE" sz="2000" dirty="0"/>
              <a:t> </a:t>
            </a:r>
            <a:r>
              <a:rPr lang="de-DE" sz="2000" dirty="0" err="1"/>
              <a:t>Programming</a:t>
            </a:r>
            <a:r>
              <a:rPr lang="de-DE" sz="2000" dirty="0"/>
              <a:t> (</a:t>
            </a:r>
            <a:r>
              <a:rPr lang="de-DE" sz="2000" dirty="0" err="1"/>
              <a:t>and</a:t>
            </a:r>
            <a:r>
              <a:rPr lang="de-DE" sz="2000" dirty="0"/>
              <a:t> </a:t>
            </a:r>
            <a:r>
              <a:rPr lang="de-DE" sz="2000" dirty="0" err="1"/>
              <a:t>some</a:t>
            </a:r>
            <a:r>
              <a:rPr lang="de-DE" sz="2000" dirty="0"/>
              <a:t> </a:t>
            </a:r>
            <a:r>
              <a:rPr lang="de-DE" sz="2000" dirty="0" err="1"/>
              <a:t>Deep</a:t>
            </a:r>
            <a:r>
              <a:rPr lang="de-DE" sz="2000" dirty="0"/>
              <a:t> Learning“)  </a:t>
            </a:r>
            <a:r>
              <a:rPr lang="de-DE" sz="2000" dirty="0">
                <a:hlinkClick r:id="rId2"/>
              </a:rPr>
              <a:t>http://comp6248.ecs.soton.ac.uk/</a:t>
            </a:r>
            <a:endParaRPr lang="de-DE" sz="2000" dirty="0"/>
          </a:p>
          <a:p>
            <a:r>
              <a:rPr lang="de-DE" sz="2000" dirty="0" err="1"/>
              <a:t>Zoubin</a:t>
            </a:r>
            <a:r>
              <a:rPr lang="de-DE" sz="2000" dirty="0"/>
              <a:t> </a:t>
            </a:r>
            <a:r>
              <a:rPr lang="de-DE" sz="2000" dirty="0" err="1"/>
              <a:t>Ghahramani</a:t>
            </a:r>
            <a:r>
              <a:rPr lang="de-DE" sz="2000" dirty="0"/>
              <a:t>: </a:t>
            </a:r>
            <a:r>
              <a:rPr lang="de-DE" sz="2000" dirty="0" err="1"/>
              <a:t>Probabilistic</a:t>
            </a:r>
            <a:r>
              <a:rPr lang="de-DE" sz="2000" dirty="0"/>
              <a:t> </a:t>
            </a:r>
            <a:r>
              <a:rPr lang="de-DE" sz="2000" dirty="0" err="1"/>
              <a:t>Machine</a:t>
            </a:r>
            <a:r>
              <a:rPr lang="de-DE" sz="2000" dirty="0"/>
              <a:t> Learning </a:t>
            </a:r>
            <a:r>
              <a:rPr lang="de-DE" sz="2000" dirty="0" err="1"/>
              <a:t>and</a:t>
            </a:r>
            <a:r>
              <a:rPr lang="de-DE" sz="2000" dirty="0"/>
              <a:t> AI, Microsoft AI Summer School Cambridge 2017 </a:t>
            </a:r>
            <a:r>
              <a:rPr lang="de-DE" sz="2000" dirty="0">
                <a:hlinkClick r:id="rId3"/>
              </a:rPr>
              <a:t>http://mlss.tuebingen.mpg.de/2017/speaker_slides/Zoubin1.pdf</a:t>
            </a:r>
            <a:endParaRPr lang="de-DE" sz="2000" dirty="0"/>
          </a:p>
          <a:p>
            <a:r>
              <a:rPr lang="de-DE" sz="2000" dirty="0" err="1"/>
              <a:t>Hoifung</a:t>
            </a:r>
            <a:r>
              <a:rPr lang="de-DE" sz="2000" dirty="0"/>
              <a:t> </a:t>
            </a:r>
            <a:r>
              <a:rPr lang="de-DE" sz="2000" dirty="0" err="1"/>
              <a:t>Poon</a:t>
            </a:r>
            <a:r>
              <a:rPr lang="de-DE" sz="2000" dirty="0"/>
              <a:t>: </a:t>
            </a:r>
            <a:r>
              <a:rPr lang="en-US" altLang="zh-CN" sz="2000" dirty="0"/>
              <a:t>Sum-Product Networks: A New Deep Architecture                              </a:t>
            </a:r>
            <a:r>
              <a:rPr lang="de-DE" sz="2000" dirty="0">
                <a:hlinkClick r:id="rId4"/>
              </a:rPr>
              <a:t>https://www.microsoft.com/en-us/research/wp-content/uploads/2017/05/spn11.pdf </a:t>
            </a:r>
            <a:endParaRPr lang="de-DE" sz="2000" dirty="0"/>
          </a:p>
          <a:p>
            <a:r>
              <a:rPr lang="de-DE" sz="2000" dirty="0"/>
              <a:t>E. </a:t>
            </a:r>
            <a:r>
              <a:rPr lang="de-DE" sz="2000" dirty="0" err="1"/>
              <a:t>Alpaydin</a:t>
            </a:r>
            <a:r>
              <a:rPr lang="de-DE" sz="2000" dirty="0"/>
              <a:t>: Course on </a:t>
            </a:r>
            <a:r>
              <a:rPr lang="de-DE" sz="2000" dirty="0" err="1"/>
              <a:t>machine</a:t>
            </a:r>
            <a:r>
              <a:rPr lang="de-DE" sz="2000" dirty="0"/>
              <a:t> </a:t>
            </a:r>
            <a:r>
              <a:rPr lang="de-DE" sz="2000" dirty="0" err="1"/>
              <a:t>learning</a:t>
            </a:r>
            <a:r>
              <a:rPr lang="de-DE" sz="2000" dirty="0"/>
              <a:t>, </a:t>
            </a:r>
            <a:r>
              <a:rPr lang="de-DE" sz="2000" dirty="0" err="1"/>
              <a:t>introductory</a:t>
            </a:r>
            <a:r>
              <a:rPr lang="de-DE" sz="2000" dirty="0"/>
              <a:t> </a:t>
            </a:r>
            <a:r>
              <a:rPr lang="de-DE" sz="2000" dirty="0" err="1"/>
              <a:t>slides</a:t>
            </a:r>
            <a:r>
              <a:rPr lang="de-DE" sz="2000" dirty="0"/>
              <a:t>, </a:t>
            </a:r>
            <a:r>
              <a:rPr lang="de-DE" sz="2000" dirty="0">
                <a:hlinkClick r:id="rId5"/>
              </a:rPr>
              <a:t>https://</a:t>
            </a:r>
            <a:r>
              <a:rPr lang="de-DE" sz="2000" dirty="0" err="1">
                <a:hlinkClick r:id="rId5"/>
              </a:rPr>
              <a:t>www.cmpe.boun.edu.tr</a:t>
            </a:r>
            <a:r>
              <a:rPr lang="de-DE" sz="2000" dirty="0">
                <a:hlinkClick r:id="rId5"/>
              </a:rPr>
              <a:t>/~</a:t>
            </a:r>
            <a:r>
              <a:rPr lang="de-DE" sz="2000" dirty="0" err="1">
                <a:hlinkClick r:id="rId5"/>
              </a:rPr>
              <a:t>ethem</a:t>
            </a:r>
            <a:r>
              <a:rPr lang="de-DE" sz="2000" dirty="0">
                <a:hlinkClick r:id="rId5"/>
              </a:rPr>
              <a:t>/i2ml2e/2e_v1-0/i2ml2e-chap1-v1-0.pptx</a:t>
            </a:r>
            <a:endParaRPr lang="de-DE" sz="2000" dirty="0"/>
          </a:p>
          <a:p>
            <a:r>
              <a:rPr lang="de-DE" sz="2000" dirty="0"/>
              <a:t>I. </a:t>
            </a:r>
            <a:r>
              <a:rPr lang="de-DE" sz="2000" dirty="0" err="1"/>
              <a:t>Lorentzou</a:t>
            </a:r>
            <a:r>
              <a:rPr lang="de-DE" sz="2000" dirty="0"/>
              <a:t>: </a:t>
            </a:r>
            <a:r>
              <a:rPr lang="de-DE" sz="2000" dirty="0" err="1"/>
              <a:t>Introduction</a:t>
            </a:r>
            <a:r>
              <a:rPr lang="de-DE" sz="2000" dirty="0"/>
              <a:t> </a:t>
            </a:r>
            <a:r>
              <a:rPr lang="de-DE" sz="2000" dirty="0" err="1"/>
              <a:t>to</a:t>
            </a:r>
            <a:r>
              <a:rPr lang="de-DE" sz="2000" dirty="0"/>
              <a:t> </a:t>
            </a:r>
            <a:r>
              <a:rPr lang="de-DE" sz="2000" dirty="0" err="1"/>
              <a:t>Deep</a:t>
            </a:r>
            <a:r>
              <a:rPr lang="de-DE" sz="2000" dirty="0"/>
              <a:t> </a:t>
            </a:r>
            <a:r>
              <a:rPr lang="de-DE" sz="2000" dirty="0" err="1"/>
              <a:t>Learnin</a:t>
            </a:r>
            <a:r>
              <a:rPr lang="de-DE" sz="2000" dirty="0"/>
              <a:t>, </a:t>
            </a:r>
            <a:r>
              <a:rPr lang="de-DE" sz="2000" dirty="0">
                <a:hlinkClick r:id="rId6"/>
              </a:rPr>
              <a:t>link</a:t>
            </a:r>
            <a:endParaRPr lang="de-DE" sz="2000" dirty="0"/>
          </a:p>
          <a:p>
            <a:r>
              <a:rPr lang="de-DE" sz="2000" dirty="0"/>
              <a:t>F. Wood: </a:t>
            </a:r>
            <a:r>
              <a:rPr lang="de-DE" sz="2000" dirty="0" err="1"/>
              <a:t>Probabilistic</a:t>
            </a:r>
            <a:r>
              <a:rPr lang="de-DE" sz="2000" dirty="0"/>
              <a:t> </a:t>
            </a:r>
            <a:r>
              <a:rPr lang="de-DE" sz="2000" dirty="0" err="1"/>
              <a:t>Programming</a:t>
            </a:r>
            <a:r>
              <a:rPr lang="de-DE" sz="2000" dirty="0"/>
              <a:t>, PPAML Summer School, Portland 2016, </a:t>
            </a:r>
            <a:r>
              <a:rPr lang="de-DE" sz="2000" dirty="0">
                <a:hlinkClick r:id="rId7"/>
              </a:rPr>
              <a:t>link</a:t>
            </a:r>
            <a:endParaRPr lang="de-DE" sz="2000" dirty="0"/>
          </a:p>
        </p:txBody>
      </p:sp>
      <p:sp>
        <p:nvSpPr>
          <p:cNvPr id="4" name="Foliennummernplatzhalter 3">
            <a:extLst>
              <a:ext uri="{FF2B5EF4-FFF2-40B4-BE49-F238E27FC236}">
                <a16:creationId xmlns:a16="http://schemas.microsoft.com/office/drawing/2014/main" id="{58D9550F-22F7-5D43-AB7E-1EB6D1BAFD67}"/>
              </a:ext>
            </a:extLst>
          </p:cNvPr>
          <p:cNvSpPr>
            <a:spLocks noGrp="1"/>
          </p:cNvSpPr>
          <p:nvPr>
            <p:ph type="sldNum" sz="quarter" idx="12"/>
          </p:nvPr>
        </p:nvSpPr>
        <p:spPr/>
        <p:txBody>
          <a:bodyPr/>
          <a:lstStyle/>
          <a:p>
            <a:pPr>
              <a:defRPr/>
            </a:pPr>
            <a:fld id="{FD764AD2-5FB6-FB45-933B-235C7588DE60}" type="slidenum">
              <a:rPr lang="de-DE" smtClean="0"/>
              <a:pPr>
                <a:defRPr/>
              </a:pPr>
              <a:t>57</a:t>
            </a:fld>
            <a:endParaRPr lang="de-DE"/>
          </a:p>
        </p:txBody>
      </p:sp>
    </p:spTree>
    <p:extLst>
      <p:ext uri="{BB962C8B-B14F-4D97-AF65-F5344CB8AC3E}">
        <p14:creationId xmlns:p14="http://schemas.microsoft.com/office/powerpoint/2010/main" val="2393065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Color Convention in this course</a:t>
            </a:r>
            <a:br>
              <a:rPr lang="en-US" dirty="0"/>
            </a:br>
            <a:endParaRPr lang="en-US" dirty="0"/>
          </a:p>
        </p:txBody>
      </p:sp>
      <p:sp>
        <p:nvSpPr>
          <p:cNvPr id="3" name="Inhaltsplatzhalter 2"/>
          <p:cNvSpPr>
            <a:spLocks noGrp="1"/>
          </p:cNvSpPr>
          <p:nvPr>
            <p:ph idx="1"/>
          </p:nvPr>
        </p:nvSpPr>
        <p:spPr>
          <a:xfrm>
            <a:off x="457200" y="1196975"/>
            <a:ext cx="8229600" cy="4896321"/>
          </a:xfrm>
          <a:ln/>
        </p:spPr>
        <p:style>
          <a:lnRef idx="2">
            <a:schemeClr val="accent3"/>
          </a:lnRef>
          <a:fillRef idx="1">
            <a:schemeClr val="lt1"/>
          </a:fillRef>
          <a:effectRef idx="0">
            <a:schemeClr val="accent3"/>
          </a:effectRef>
          <a:fontRef idx="minor">
            <a:schemeClr val="dk1"/>
          </a:fontRef>
        </p:style>
        <p:txBody>
          <a:bodyPr/>
          <a:lstStyle/>
          <a:p>
            <a:r>
              <a:rPr lang="en-US" sz="2400" dirty="0">
                <a:solidFill>
                  <a:srgbClr val="008380"/>
                </a:solidFill>
              </a:rPr>
              <a:t>Formulae, when occurring inline</a:t>
            </a:r>
          </a:p>
          <a:p>
            <a:r>
              <a:rPr lang="en-US" sz="2400" dirty="0">
                <a:solidFill>
                  <a:srgbClr val="0000FF"/>
                </a:solidFill>
              </a:rPr>
              <a:t>Newly introduced terminology and definitions</a:t>
            </a:r>
            <a:endParaRPr lang="en-US" sz="2400" dirty="0"/>
          </a:p>
          <a:p>
            <a:r>
              <a:rPr lang="en-US" sz="2400" dirty="0"/>
              <a:t>Important </a:t>
            </a:r>
            <a:r>
              <a:rPr lang="en-US" sz="2400" dirty="0">
                <a:solidFill>
                  <a:srgbClr val="FF0000"/>
                </a:solidFill>
              </a:rPr>
              <a:t>results (observations, theorems) </a:t>
            </a:r>
            <a:r>
              <a:rPr lang="en-US" sz="2400" dirty="0"/>
              <a:t>as well as emphasizing some aspects </a:t>
            </a:r>
          </a:p>
          <a:p>
            <a:r>
              <a:rPr lang="en-US" sz="2400" dirty="0">
                <a:solidFill>
                  <a:srgbClr val="FF6600"/>
                </a:solidFill>
              </a:rPr>
              <a:t>Examples</a:t>
            </a:r>
            <a:r>
              <a:rPr lang="en-US" sz="2400" dirty="0"/>
              <a:t> </a:t>
            </a:r>
            <a:r>
              <a:rPr lang="en-US" sz="2400" dirty="0">
                <a:solidFill>
                  <a:srgbClr val="000000"/>
                </a:solidFill>
              </a:rPr>
              <a:t>are given </a:t>
            </a:r>
            <a:r>
              <a:rPr lang="en-US" sz="2400" dirty="0">
                <a:solidFill>
                  <a:srgbClr val="FF6600"/>
                </a:solidFill>
              </a:rPr>
              <a:t>with standard orange with possibly light orange frame </a:t>
            </a:r>
            <a:endParaRPr lang="en-US" sz="2400" dirty="0"/>
          </a:p>
          <a:p>
            <a:r>
              <a:rPr lang="en-US" sz="2400" dirty="0"/>
              <a:t>Comments and notes</a:t>
            </a:r>
            <a:endParaRPr lang="en-US" sz="2400" dirty="0">
              <a:solidFill>
                <a:srgbClr val="FFFF99"/>
              </a:solidFill>
            </a:endParaRPr>
          </a:p>
          <a:p>
            <a:r>
              <a:rPr lang="en-US" sz="2400" dirty="0">
                <a:solidFill>
                  <a:schemeClr val="tx1"/>
                </a:solidFill>
              </a:rPr>
              <a:t>Algorithms</a:t>
            </a:r>
            <a:r>
              <a:rPr lang="en-US" sz="2400" dirty="0">
                <a:solidFill>
                  <a:srgbClr val="FFFF99"/>
                </a:solidFill>
              </a:rPr>
              <a:t> </a:t>
            </a:r>
            <a:endParaRPr lang="en-US" sz="24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58</a:t>
            </a:fld>
            <a:endParaRPr lang="de-DE"/>
          </a:p>
        </p:txBody>
      </p:sp>
      <p:sp>
        <p:nvSpPr>
          <p:cNvPr id="6" name="Abgerundetes Rechteck 5">
            <a:extLst>
              <a:ext uri="{FF2B5EF4-FFF2-40B4-BE49-F238E27FC236}">
                <a16:creationId xmlns:a16="http://schemas.microsoft.com/office/drawing/2014/main" id="{BAAFD5B9-2240-C74E-985A-51F5F4D02490}"/>
              </a:ext>
            </a:extLst>
          </p:cNvPr>
          <p:cNvSpPr/>
          <p:nvPr/>
        </p:nvSpPr>
        <p:spPr>
          <a:xfrm>
            <a:off x="7089837" y="1628800"/>
            <a:ext cx="1578941" cy="42043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7" name="Abgerundetes Rechteck 6">
            <a:extLst>
              <a:ext uri="{FF2B5EF4-FFF2-40B4-BE49-F238E27FC236}">
                <a16:creationId xmlns:a16="http://schemas.microsoft.com/office/drawing/2014/main" id="{63748465-3E26-B944-A757-81EDF4AEA94E}"/>
              </a:ext>
            </a:extLst>
          </p:cNvPr>
          <p:cNvSpPr/>
          <p:nvPr/>
        </p:nvSpPr>
        <p:spPr>
          <a:xfrm>
            <a:off x="6004482" y="2501486"/>
            <a:ext cx="2664296" cy="420436"/>
          </a:xfrm>
          <a:prstGeom prst="roundRect">
            <a:avLst>
              <a:gd name="adj" fmla="val 10000"/>
            </a:avLst>
          </a:prstGeom>
          <a:solidFill>
            <a:srgbClr val="FF0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8" name="Abgerundetes Rechteck 7">
            <a:extLst>
              <a:ext uri="{FF2B5EF4-FFF2-40B4-BE49-F238E27FC236}">
                <a16:creationId xmlns:a16="http://schemas.microsoft.com/office/drawing/2014/main" id="{85C06C64-C341-E945-BDFC-427A6423E4EA}"/>
              </a:ext>
            </a:extLst>
          </p:cNvPr>
          <p:cNvSpPr/>
          <p:nvPr/>
        </p:nvSpPr>
        <p:spPr>
          <a:xfrm>
            <a:off x="6004482" y="3248913"/>
            <a:ext cx="2664296" cy="420436"/>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9" name="Abgerundetes Rechteck 8">
            <a:extLst>
              <a:ext uri="{FF2B5EF4-FFF2-40B4-BE49-F238E27FC236}">
                <a16:creationId xmlns:a16="http://schemas.microsoft.com/office/drawing/2014/main" id="{2F2F2C6F-544A-7949-A51C-10301530178B}"/>
              </a:ext>
            </a:extLst>
          </p:cNvPr>
          <p:cNvSpPr/>
          <p:nvPr/>
        </p:nvSpPr>
        <p:spPr>
          <a:xfrm>
            <a:off x="5983553" y="3786122"/>
            <a:ext cx="2664296" cy="420436"/>
          </a:xfrm>
          <a:prstGeom prst="roundRect">
            <a:avLst>
              <a:gd name="adj" fmla="val 10000"/>
            </a:avLst>
          </a:prstGeom>
          <a:solidFill>
            <a:srgbClr val="FFFF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0" name="Abgerundetes Rechteck 9">
            <a:extLst>
              <a:ext uri="{FF2B5EF4-FFF2-40B4-BE49-F238E27FC236}">
                <a16:creationId xmlns:a16="http://schemas.microsoft.com/office/drawing/2014/main" id="{EC1080D4-6F71-0A44-9E7C-2483D314596E}"/>
              </a:ext>
            </a:extLst>
          </p:cNvPr>
          <p:cNvSpPr/>
          <p:nvPr/>
        </p:nvSpPr>
        <p:spPr>
          <a:xfrm>
            <a:off x="6004482" y="4303844"/>
            <a:ext cx="2664296" cy="420436"/>
          </a:xfrm>
          <a:prstGeom prst="roundRect">
            <a:avLst>
              <a:gd name="adj" fmla="val 10000"/>
            </a:avLst>
          </a:prstGeom>
          <a:solidFill>
            <a:srgbClr val="92D05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1655956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0418-0736-B04A-A6CF-034F1AD886FC}"/>
              </a:ext>
            </a:extLst>
          </p:cNvPr>
          <p:cNvSpPr>
            <a:spLocks noGrp="1"/>
          </p:cNvSpPr>
          <p:nvPr>
            <p:ph type="title"/>
          </p:nvPr>
        </p:nvSpPr>
        <p:spPr/>
        <p:txBody>
          <a:bodyPr/>
          <a:lstStyle/>
          <a:p>
            <a:r>
              <a:rPr lang="de-DE" dirty="0"/>
              <a:t>Books </a:t>
            </a:r>
            <a:r>
              <a:rPr lang="de-DE" dirty="0" err="1"/>
              <a:t>for</a:t>
            </a:r>
            <a:r>
              <a:rPr lang="de-DE" dirty="0"/>
              <a:t> </a:t>
            </a:r>
            <a:r>
              <a:rPr lang="de-DE" dirty="0" err="1"/>
              <a:t>topics</a:t>
            </a:r>
            <a:r>
              <a:rPr lang="de-DE" dirty="0"/>
              <a:t> </a:t>
            </a:r>
            <a:r>
              <a:rPr lang="de-DE" dirty="0" err="1"/>
              <a:t>covered</a:t>
            </a:r>
            <a:r>
              <a:rPr lang="de-DE" dirty="0"/>
              <a:t> in </a:t>
            </a:r>
            <a:r>
              <a:rPr lang="de-DE" dirty="0" err="1"/>
              <a:t>this</a:t>
            </a:r>
            <a:r>
              <a:rPr lang="de-DE" dirty="0"/>
              <a:t> </a:t>
            </a:r>
            <a:r>
              <a:rPr lang="de-DE" dirty="0" err="1"/>
              <a:t>lecture</a:t>
            </a:r>
            <a:r>
              <a:rPr lang="de-DE" dirty="0"/>
              <a:t> (1)</a:t>
            </a:r>
          </a:p>
        </p:txBody>
      </p:sp>
      <p:sp>
        <p:nvSpPr>
          <p:cNvPr id="3" name="Inhaltsplatzhalter 2">
            <a:extLst>
              <a:ext uri="{FF2B5EF4-FFF2-40B4-BE49-F238E27FC236}">
                <a16:creationId xmlns:a16="http://schemas.microsoft.com/office/drawing/2014/main" id="{B6A4CD0D-E2B3-8D4F-8922-0C1C64C3DC0D}"/>
              </a:ext>
            </a:extLst>
          </p:cNvPr>
          <p:cNvSpPr>
            <a:spLocks noGrp="1"/>
          </p:cNvSpPr>
          <p:nvPr>
            <p:ph idx="1"/>
          </p:nvPr>
        </p:nvSpPr>
        <p:spPr/>
        <p:txBody>
          <a:bodyPr/>
          <a:lstStyle/>
          <a:p>
            <a:r>
              <a:rPr lang="de-DE" dirty="0"/>
              <a:t>Nielsen: </a:t>
            </a:r>
            <a:r>
              <a:rPr lang="de-DE" dirty="0" err="1"/>
              <a:t>Neural</a:t>
            </a:r>
            <a:r>
              <a:rPr lang="de-DE" dirty="0"/>
              <a:t> Networks </a:t>
            </a:r>
            <a:r>
              <a:rPr lang="de-DE" dirty="0" err="1"/>
              <a:t>and</a:t>
            </a:r>
            <a:r>
              <a:rPr lang="de-DE" dirty="0"/>
              <a:t> </a:t>
            </a:r>
            <a:r>
              <a:rPr lang="de-DE" dirty="0" err="1"/>
              <a:t>Deep</a:t>
            </a:r>
            <a:r>
              <a:rPr lang="de-DE" dirty="0"/>
              <a:t> Learning. http://</a:t>
            </a:r>
            <a:r>
              <a:rPr lang="de-DE" dirty="0" err="1"/>
              <a:t>neuralnetworksanddeeplearning.com</a:t>
            </a:r>
            <a:r>
              <a:rPr lang="de-DE" dirty="0"/>
              <a:t>/</a:t>
            </a:r>
          </a:p>
          <a:p>
            <a:r>
              <a:rPr lang="de-DE" dirty="0"/>
              <a:t>Zhang et al.: </a:t>
            </a:r>
            <a:r>
              <a:rPr lang="de-DE" dirty="0" err="1"/>
              <a:t>Dive</a:t>
            </a:r>
            <a:r>
              <a:rPr lang="de-DE" dirty="0"/>
              <a:t> </a:t>
            </a:r>
            <a:r>
              <a:rPr lang="de-DE" dirty="0" err="1"/>
              <a:t>into</a:t>
            </a:r>
            <a:r>
              <a:rPr lang="de-DE" dirty="0"/>
              <a:t> </a:t>
            </a:r>
            <a:r>
              <a:rPr lang="de-DE" dirty="0" err="1"/>
              <a:t>Deep</a:t>
            </a:r>
            <a:r>
              <a:rPr lang="de-DE" dirty="0"/>
              <a:t> Learning              https://d2l.ai/</a:t>
            </a:r>
          </a:p>
          <a:p>
            <a:r>
              <a:rPr lang="de-DE" dirty="0"/>
              <a:t> I. </a:t>
            </a:r>
            <a:r>
              <a:rPr lang="de-DE" dirty="0" err="1"/>
              <a:t>Goodfellow</a:t>
            </a:r>
            <a:r>
              <a:rPr lang="de-DE" dirty="0"/>
              <a:t>, Y. </a:t>
            </a:r>
            <a:r>
              <a:rPr lang="de-DE" dirty="0" err="1"/>
              <a:t>Bengio</a:t>
            </a:r>
            <a:r>
              <a:rPr lang="de-DE" dirty="0"/>
              <a:t>, </a:t>
            </a:r>
            <a:r>
              <a:rPr lang="de-DE" dirty="0" err="1"/>
              <a:t>and</a:t>
            </a:r>
            <a:r>
              <a:rPr lang="de-DE" dirty="0"/>
              <a:t> A. </a:t>
            </a:r>
            <a:r>
              <a:rPr lang="de-DE" dirty="0" err="1"/>
              <a:t>Courville</a:t>
            </a:r>
            <a:r>
              <a:rPr lang="de-DE" dirty="0"/>
              <a:t>. </a:t>
            </a:r>
            <a:r>
              <a:rPr lang="de-DE" dirty="0" err="1"/>
              <a:t>Deep</a:t>
            </a:r>
            <a:r>
              <a:rPr lang="de-DE" dirty="0"/>
              <a:t> Learning. MIT Press, 2016.</a:t>
            </a:r>
          </a:p>
          <a:p>
            <a:r>
              <a:rPr lang="de-DE" dirty="0"/>
              <a:t> D. Koller </a:t>
            </a:r>
            <a:r>
              <a:rPr lang="de-DE" dirty="0" err="1"/>
              <a:t>and</a:t>
            </a:r>
            <a:r>
              <a:rPr lang="de-DE" dirty="0"/>
              <a:t> N. Friedman. </a:t>
            </a:r>
            <a:r>
              <a:rPr lang="de-DE" dirty="0" err="1"/>
              <a:t>Probabilistic</a:t>
            </a:r>
            <a:r>
              <a:rPr lang="de-DE" dirty="0"/>
              <a:t> </a:t>
            </a:r>
            <a:r>
              <a:rPr lang="de-DE" dirty="0" err="1"/>
              <a:t>Graphical</a:t>
            </a:r>
            <a:r>
              <a:rPr lang="de-DE" dirty="0"/>
              <a:t> Models: </a:t>
            </a:r>
            <a:r>
              <a:rPr lang="de-DE" dirty="0" err="1"/>
              <a:t>Principles</a:t>
            </a:r>
            <a:r>
              <a:rPr lang="de-DE" dirty="0"/>
              <a:t> </a:t>
            </a:r>
            <a:r>
              <a:rPr lang="de-DE" dirty="0" err="1"/>
              <a:t>and</a:t>
            </a:r>
            <a:r>
              <a:rPr lang="de-DE" dirty="0"/>
              <a:t> </a:t>
            </a:r>
            <a:r>
              <a:rPr lang="de-DE" dirty="0" err="1"/>
              <a:t>Techniques</a:t>
            </a:r>
            <a:r>
              <a:rPr lang="de-DE" dirty="0"/>
              <a:t> - Adaptive </a:t>
            </a:r>
            <a:r>
              <a:rPr lang="de-DE" dirty="0" err="1"/>
              <a:t>Com</a:t>
            </a:r>
            <a:r>
              <a:rPr lang="de-DE" dirty="0"/>
              <a:t>- </a:t>
            </a:r>
            <a:r>
              <a:rPr lang="de-DE" dirty="0" err="1"/>
              <a:t>putation</a:t>
            </a:r>
            <a:r>
              <a:rPr lang="de-DE" dirty="0"/>
              <a:t> </a:t>
            </a:r>
            <a:r>
              <a:rPr lang="de-DE" dirty="0" err="1"/>
              <a:t>and</a:t>
            </a:r>
            <a:r>
              <a:rPr lang="de-DE" dirty="0"/>
              <a:t> </a:t>
            </a:r>
            <a:r>
              <a:rPr lang="de-DE" dirty="0" err="1"/>
              <a:t>Machine</a:t>
            </a:r>
            <a:r>
              <a:rPr lang="de-DE" dirty="0"/>
              <a:t> Learning. The MIT Press, 2009.</a:t>
            </a:r>
          </a:p>
          <a:p>
            <a:r>
              <a:rPr lang="de-DE" dirty="0"/>
              <a:t>L. D. </a:t>
            </a:r>
            <a:r>
              <a:rPr lang="de-DE" dirty="0" err="1"/>
              <a:t>Raedt</a:t>
            </a:r>
            <a:r>
              <a:rPr lang="de-DE" dirty="0"/>
              <a:t>, K. Kersting, </a:t>
            </a:r>
            <a:r>
              <a:rPr lang="de-DE" dirty="0" err="1"/>
              <a:t>and</a:t>
            </a:r>
            <a:r>
              <a:rPr lang="de-DE" dirty="0"/>
              <a:t> S. </a:t>
            </a:r>
            <a:r>
              <a:rPr lang="de-DE" dirty="0" err="1"/>
              <a:t>Natarajan</a:t>
            </a:r>
            <a:r>
              <a:rPr lang="de-DE" dirty="0"/>
              <a:t>. Statistical Relational </a:t>
            </a:r>
            <a:r>
              <a:rPr lang="de-DE" dirty="0" err="1"/>
              <a:t>Artificial</a:t>
            </a:r>
            <a:r>
              <a:rPr lang="de-DE" dirty="0"/>
              <a:t> </a:t>
            </a:r>
            <a:r>
              <a:rPr lang="de-DE" dirty="0" err="1"/>
              <a:t>Intelligence</a:t>
            </a:r>
            <a:r>
              <a:rPr lang="de-DE" dirty="0"/>
              <a:t>: </a:t>
            </a:r>
            <a:r>
              <a:rPr lang="de-DE" dirty="0" err="1"/>
              <a:t>Logic</a:t>
            </a:r>
            <a:r>
              <a:rPr lang="de-DE" dirty="0"/>
              <a:t>, </a:t>
            </a:r>
            <a:r>
              <a:rPr lang="de-DE" dirty="0" err="1"/>
              <a:t>Probability</a:t>
            </a:r>
            <a:r>
              <a:rPr lang="de-DE" dirty="0"/>
              <a:t>, </a:t>
            </a:r>
            <a:r>
              <a:rPr lang="de-DE" dirty="0" err="1"/>
              <a:t>and</a:t>
            </a:r>
            <a:r>
              <a:rPr lang="de-DE" dirty="0"/>
              <a:t> </a:t>
            </a:r>
            <a:r>
              <a:rPr lang="de-DE" dirty="0" err="1"/>
              <a:t>Computation</a:t>
            </a:r>
            <a:r>
              <a:rPr lang="de-DE" dirty="0"/>
              <a:t>. Morgan &amp; </a:t>
            </a:r>
            <a:r>
              <a:rPr lang="de-DE" dirty="0" err="1"/>
              <a:t>Claypool</a:t>
            </a:r>
            <a:r>
              <a:rPr lang="de-DE" dirty="0"/>
              <a:t> Publishers, 2016.</a:t>
            </a:r>
          </a:p>
          <a:p>
            <a:endParaRPr lang="de-DE" dirty="0"/>
          </a:p>
          <a:p>
            <a:pPr marL="0" indent="0">
              <a:buNone/>
            </a:pPr>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82B0729F-C07F-AF4E-91EE-9030B99B70BB}"/>
              </a:ext>
            </a:extLst>
          </p:cNvPr>
          <p:cNvSpPr>
            <a:spLocks noGrp="1"/>
          </p:cNvSpPr>
          <p:nvPr>
            <p:ph type="sldNum" sz="quarter" idx="12"/>
          </p:nvPr>
        </p:nvSpPr>
        <p:spPr/>
        <p:txBody>
          <a:bodyPr/>
          <a:lstStyle/>
          <a:p>
            <a:pPr>
              <a:defRPr/>
            </a:pPr>
            <a:fld id="{FD764AD2-5FB6-FB45-933B-235C7588DE60}" type="slidenum">
              <a:rPr lang="de-DE" smtClean="0"/>
              <a:pPr>
                <a:defRPr/>
              </a:pPr>
              <a:t>59</a:t>
            </a:fld>
            <a:endParaRPr lang="de-DE"/>
          </a:p>
        </p:txBody>
      </p:sp>
    </p:spTree>
    <p:extLst>
      <p:ext uri="{BB962C8B-B14F-4D97-AF65-F5344CB8AC3E}">
        <p14:creationId xmlns:p14="http://schemas.microsoft.com/office/powerpoint/2010/main" val="407936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dirty="0"/>
              <a:t>Differentiable </a:t>
            </a:r>
            <a:r>
              <a:rPr lang="en-US" sz="3000" dirty="0">
                <a:solidFill>
                  <a:srgbClr val="FF0000"/>
                </a:solidFill>
              </a:rPr>
              <a:t>Programming</a:t>
            </a:r>
            <a:r>
              <a:rPr lang="en-US" sz="3000" dirty="0"/>
              <a:t> </a:t>
            </a:r>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6</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solidFill>
                  <a:srgbClr val="FF0000"/>
                </a:solidFill>
              </a:rPr>
              <a:t>Programming differentiable </a:t>
            </a:r>
            <a:r>
              <a:rPr lang="en-US" sz="2400" dirty="0"/>
              <a:t>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30789" y="4131213"/>
            <a:ext cx="4456011" cy="2150860"/>
          </a:xfrm>
          <a:prstGeom prst="roundRect">
            <a:avLst>
              <a:gd name="adj" fmla="val 10000"/>
            </a:avLst>
          </a:prstGeom>
          <a:solidFill>
            <a:schemeClr val="accent5">
              <a:lumMod val="75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t>represent</a:t>
            </a:r>
            <a:r>
              <a:rPr lang="tr-TR" sz="2400" dirty="0"/>
              <a:t> </a:t>
            </a:r>
            <a:r>
              <a:rPr lang="tr-TR" sz="2400" dirty="0" err="1"/>
              <a:t>and</a:t>
            </a:r>
            <a:r>
              <a:rPr lang="tr-TR" sz="2400" dirty="0"/>
              <a:t> </a:t>
            </a:r>
            <a:r>
              <a:rPr lang="tr-TR" sz="2400" dirty="0" err="1"/>
              <a:t>evaluate</a:t>
            </a:r>
            <a:r>
              <a:rPr lang="tr-TR" sz="2400" dirty="0"/>
              <a:t> </a:t>
            </a:r>
            <a:r>
              <a:rPr lang="tr-TR" sz="2400" dirty="0" err="1"/>
              <a:t>the</a:t>
            </a:r>
            <a:r>
              <a:rPr lang="tr-TR" sz="2400" dirty="0"/>
              <a:t> model </a:t>
            </a:r>
            <a:r>
              <a:rPr lang="tr-TR" sz="2400" dirty="0" err="1"/>
              <a:t>for</a:t>
            </a:r>
            <a:r>
              <a:rPr lang="tr-TR" sz="2400" dirty="0"/>
              <a:t> </a:t>
            </a:r>
            <a:r>
              <a:rPr lang="tr-TR" sz="2400" dirty="0" err="1"/>
              <a:t>inference</a:t>
            </a:r>
            <a:endParaRPr lang="tr-TR" sz="2400" dirty="0"/>
          </a:p>
          <a:p>
            <a:endParaRPr lang="de-DE" dirty="0"/>
          </a:p>
        </p:txBody>
      </p:sp>
      <p:sp>
        <p:nvSpPr>
          <p:cNvPr id="6" name="Abgerundetes Rechteck 5">
            <a:extLst>
              <a:ext uri="{FF2B5EF4-FFF2-40B4-BE49-F238E27FC236}">
                <a16:creationId xmlns:a16="http://schemas.microsoft.com/office/drawing/2014/main" id="{DA7A80E4-8E6E-6B45-A30A-AB3B691EC68C}"/>
              </a:ext>
            </a:extLst>
          </p:cNvPr>
          <p:cNvSpPr/>
          <p:nvPr/>
        </p:nvSpPr>
        <p:spPr>
          <a:xfrm>
            <a:off x="144141" y="3933056"/>
            <a:ext cx="8820472" cy="250045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44103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0418-0736-B04A-A6CF-034F1AD886FC}"/>
              </a:ext>
            </a:extLst>
          </p:cNvPr>
          <p:cNvSpPr>
            <a:spLocks noGrp="1"/>
          </p:cNvSpPr>
          <p:nvPr>
            <p:ph type="title"/>
          </p:nvPr>
        </p:nvSpPr>
        <p:spPr/>
        <p:txBody>
          <a:bodyPr/>
          <a:lstStyle/>
          <a:p>
            <a:r>
              <a:rPr lang="de-DE" dirty="0"/>
              <a:t>Books </a:t>
            </a:r>
            <a:r>
              <a:rPr lang="de-DE" dirty="0" err="1"/>
              <a:t>for</a:t>
            </a:r>
            <a:r>
              <a:rPr lang="de-DE" dirty="0"/>
              <a:t> </a:t>
            </a:r>
            <a:r>
              <a:rPr lang="de-DE" dirty="0" err="1"/>
              <a:t>topics</a:t>
            </a:r>
            <a:r>
              <a:rPr lang="de-DE" dirty="0"/>
              <a:t> </a:t>
            </a:r>
            <a:r>
              <a:rPr lang="de-DE" dirty="0" err="1"/>
              <a:t>covered</a:t>
            </a:r>
            <a:r>
              <a:rPr lang="de-DE" dirty="0"/>
              <a:t> in </a:t>
            </a:r>
            <a:r>
              <a:rPr lang="de-DE" dirty="0" err="1"/>
              <a:t>this</a:t>
            </a:r>
            <a:r>
              <a:rPr lang="de-DE" dirty="0"/>
              <a:t> </a:t>
            </a:r>
            <a:r>
              <a:rPr lang="de-DE" dirty="0" err="1"/>
              <a:t>lecture</a:t>
            </a:r>
            <a:r>
              <a:rPr lang="de-DE" dirty="0"/>
              <a:t> (2)</a:t>
            </a:r>
          </a:p>
        </p:txBody>
      </p:sp>
      <p:sp>
        <p:nvSpPr>
          <p:cNvPr id="3" name="Inhaltsplatzhalter 2">
            <a:extLst>
              <a:ext uri="{FF2B5EF4-FFF2-40B4-BE49-F238E27FC236}">
                <a16:creationId xmlns:a16="http://schemas.microsoft.com/office/drawing/2014/main" id="{B6A4CD0D-E2B3-8D4F-8922-0C1C64C3DC0D}"/>
              </a:ext>
            </a:extLst>
          </p:cNvPr>
          <p:cNvSpPr>
            <a:spLocks noGrp="1"/>
          </p:cNvSpPr>
          <p:nvPr>
            <p:ph idx="1"/>
          </p:nvPr>
        </p:nvSpPr>
        <p:spPr/>
        <p:txBody>
          <a:bodyPr/>
          <a:lstStyle/>
          <a:p>
            <a:r>
              <a:rPr lang="de-DE" dirty="0"/>
              <a:t>J.-W. van de </a:t>
            </a:r>
            <a:r>
              <a:rPr lang="de-DE" dirty="0" err="1"/>
              <a:t>Meent</a:t>
            </a:r>
            <a:r>
              <a:rPr lang="de-DE" dirty="0"/>
              <a:t>, B. Paige, H. Yang, </a:t>
            </a:r>
            <a:r>
              <a:rPr lang="de-DE" dirty="0" err="1"/>
              <a:t>and</a:t>
            </a:r>
            <a:r>
              <a:rPr lang="de-DE" dirty="0"/>
              <a:t> F. Wood. An </a:t>
            </a:r>
            <a:r>
              <a:rPr lang="de-DE" dirty="0" err="1"/>
              <a:t>Introduction</a:t>
            </a:r>
            <a:r>
              <a:rPr lang="de-DE" dirty="0"/>
              <a:t> </a:t>
            </a:r>
            <a:r>
              <a:rPr lang="de-DE" dirty="0" err="1"/>
              <a:t>to</a:t>
            </a:r>
            <a:r>
              <a:rPr lang="de-DE" dirty="0"/>
              <a:t> </a:t>
            </a:r>
            <a:r>
              <a:rPr lang="de-DE" dirty="0" err="1"/>
              <a:t>Probabilistic</a:t>
            </a:r>
            <a:r>
              <a:rPr lang="de-DE" dirty="0"/>
              <a:t> </a:t>
            </a:r>
            <a:r>
              <a:rPr lang="de-DE" dirty="0" err="1"/>
              <a:t>Programming</a:t>
            </a:r>
            <a:r>
              <a:rPr lang="de-DE" dirty="0"/>
              <a:t>. </a:t>
            </a:r>
            <a:r>
              <a:rPr lang="de-DE" dirty="0" err="1"/>
              <a:t>arXiv</a:t>
            </a:r>
            <a:r>
              <a:rPr lang="de-DE" dirty="0"/>
              <a:t> </a:t>
            </a:r>
            <a:r>
              <a:rPr lang="de-DE" dirty="0" err="1"/>
              <a:t>e</a:t>
            </a:r>
            <a:r>
              <a:rPr lang="de-DE" dirty="0"/>
              <a:t>-prints, arXiv:1809.10756, Sept. 2018.</a:t>
            </a:r>
          </a:p>
          <a:p>
            <a:r>
              <a:rPr lang="de-DE" dirty="0"/>
              <a:t>U. Naumann. The Art </a:t>
            </a:r>
            <a:r>
              <a:rPr lang="de-DE" dirty="0" err="1"/>
              <a:t>of</a:t>
            </a:r>
            <a:r>
              <a:rPr lang="de-DE" dirty="0"/>
              <a:t> </a:t>
            </a:r>
            <a:r>
              <a:rPr lang="de-DE" dirty="0" err="1"/>
              <a:t>Differentiating</a:t>
            </a:r>
            <a:r>
              <a:rPr lang="de-DE" dirty="0"/>
              <a:t> Computer Programms. Siam, 2012.</a:t>
            </a:r>
          </a:p>
          <a:p>
            <a:r>
              <a:rPr lang="de-DE" dirty="0"/>
              <a:t>K. Murphy. </a:t>
            </a:r>
            <a:r>
              <a:rPr lang="de-DE" dirty="0" err="1"/>
              <a:t>Machine</a:t>
            </a:r>
            <a:r>
              <a:rPr lang="de-DE" dirty="0"/>
              <a:t> Learning: A </a:t>
            </a:r>
            <a:r>
              <a:rPr lang="de-DE" dirty="0" err="1"/>
              <a:t>Probabilistic</a:t>
            </a:r>
            <a:r>
              <a:rPr lang="de-DE" dirty="0"/>
              <a:t> </a:t>
            </a:r>
            <a:r>
              <a:rPr lang="de-DE" dirty="0" err="1"/>
              <a:t>Perspective</a:t>
            </a:r>
            <a:r>
              <a:rPr lang="de-DE" dirty="0"/>
              <a:t>. Adaptive </a:t>
            </a:r>
            <a:r>
              <a:rPr lang="de-DE" dirty="0" err="1"/>
              <a:t>Computation</a:t>
            </a:r>
            <a:r>
              <a:rPr lang="de-DE" dirty="0"/>
              <a:t> </a:t>
            </a:r>
            <a:r>
              <a:rPr lang="de-DE" dirty="0" err="1"/>
              <a:t>and</a:t>
            </a:r>
            <a:r>
              <a:rPr lang="de-DE" dirty="0"/>
              <a:t> </a:t>
            </a:r>
            <a:r>
              <a:rPr lang="de-DE" dirty="0" err="1"/>
              <a:t>Machine</a:t>
            </a:r>
            <a:r>
              <a:rPr lang="de-DE" dirty="0"/>
              <a:t> </a:t>
            </a:r>
            <a:r>
              <a:rPr lang="de-DE" dirty="0" err="1"/>
              <a:t>Learn</a:t>
            </a:r>
            <a:r>
              <a:rPr lang="de-DE" dirty="0"/>
              <a:t>- </a:t>
            </a:r>
            <a:r>
              <a:rPr lang="de-DE" dirty="0" err="1"/>
              <a:t>ing</a:t>
            </a:r>
            <a:r>
              <a:rPr lang="de-DE" dirty="0"/>
              <a:t> </a:t>
            </a:r>
            <a:r>
              <a:rPr lang="de-DE" dirty="0" err="1"/>
              <a:t>series</a:t>
            </a:r>
            <a:r>
              <a:rPr lang="de-DE" dirty="0"/>
              <a:t>. MIT Press, 2012.</a:t>
            </a:r>
          </a:p>
          <a:p>
            <a:r>
              <a:rPr lang="de-DE" dirty="0"/>
              <a:t>S. J. Russell </a:t>
            </a:r>
            <a:r>
              <a:rPr lang="de-DE" dirty="0" err="1"/>
              <a:t>and</a:t>
            </a:r>
            <a:r>
              <a:rPr lang="de-DE" dirty="0"/>
              <a:t> P. </a:t>
            </a:r>
            <a:r>
              <a:rPr lang="de-DE" dirty="0" err="1"/>
              <a:t>Norvig</a:t>
            </a:r>
            <a:r>
              <a:rPr lang="de-DE" dirty="0"/>
              <a:t>. </a:t>
            </a:r>
            <a:r>
              <a:rPr lang="de-DE" dirty="0" err="1"/>
              <a:t>Artificial</a:t>
            </a:r>
            <a:r>
              <a:rPr lang="de-DE" dirty="0"/>
              <a:t> </a:t>
            </a:r>
            <a:r>
              <a:rPr lang="de-DE" dirty="0" err="1"/>
              <a:t>Intelligence</a:t>
            </a:r>
            <a:r>
              <a:rPr lang="de-DE" dirty="0"/>
              <a:t> – A Modern Approach. </a:t>
            </a:r>
            <a:r>
              <a:rPr lang="de-DE" dirty="0" err="1"/>
              <a:t>Prentice</a:t>
            </a:r>
            <a:r>
              <a:rPr lang="de-DE" dirty="0"/>
              <a:t> Hall, 1995.</a:t>
            </a:r>
          </a:p>
          <a:p>
            <a:pPr marL="0" indent="0">
              <a:buNone/>
            </a:pPr>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82B0729F-C07F-AF4E-91EE-9030B99B70BB}"/>
              </a:ext>
            </a:extLst>
          </p:cNvPr>
          <p:cNvSpPr>
            <a:spLocks noGrp="1"/>
          </p:cNvSpPr>
          <p:nvPr>
            <p:ph type="sldNum" sz="quarter" idx="12"/>
          </p:nvPr>
        </p:nvSpPr>
        <p:spPr/>
        <p:txBody>
          <a:bodyPr/>
          <a:lstStyle/>
          <a:p>
            <a:pPr>
              <a:defRPr/>
            </a:pPr>
            <a:fld id="{FD764AD2-5FB6-FB45-933B-235C7588DE60}" type="slidenum">
              <a:rPr lang="de-DE" smtClean="0"/>
              <a:pPr>
                <a:defRPr/>
              </a:pPr>
              <a:t>60</a:t>
            </a:fld>
            <a:endParaRPr lang="de-DE"/>
          </a:p>
        </p:txBody>
      </p:sp>
    </p:spTree>
    <p:extLst>
      <p:ext uri="{BB962C8B-B14F-4D97-AF65-F5344CB8AC3E}">
        <p14:creationId xmlns:p14="http://schemas.microsoft.com/office/powerpoint/2010/main" val="28405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dirty="0"/>
              <a:t>Probabilistic </a:t>
            </a:r>
            <a:r>
              <a:rPr lang="en-US" sz="3000" dirty="0">
                <a:solidFill>
                  <a:srgbClr val="FF0000"/>
                </a:solidFill>
              </a:rPr>
              <a:t>Programming</a:t>
            </a:r>
            <a:r>
              <a:rPr lang="en-US" sz="3000" dirty="0"/>
              <a:t> </a:t>
            </a:r>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7</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solidFill>
                  <a:srgbClr val="FF0000"/>
                </a:solidFill>
              </a:rPr>
              <a:t>Programming probabilistic </a:t>
            </a:r>
            <a:r>
              <a:rPr lang="en-US" sz="2400" dirty="0"/>
              <a:t>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11960" y="4131213"/>
            <a:ext cx="4385572" cy="2150860"/>
          </a:xfrm>
          <a:prstGeom prst="roundRect">
            <a:avLst>
              <a:gd name="adj" fmla="val 10000"/>
            </a:avLst>
          </a:prstGeom>
          <a:solidFill>
            <a:schemeClr val="accent5">
              <a:lumMod val="75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t>represent</a:t>
            </a:r>
            <a:r>
              <a:rPr lang="tr-TR" sz="2400" dirty="0"/>
              <a:t> </a:t>
            </a:r>
            <a:r>
              <a:rPr lang="tr-TR" sz="2400" dirty="0" err="1"/>
              <a:t>and</a:t>
            </a:r>
            <a:r>
              <a:rPr lang="tr-TR" sz="2400" dirty="0"/>
              <a:t> </a:t>
            </a:r>
            <a:r>
              <a:rPr lang="tr-TR" sz="2400" dirty="0" err="1"/>
              <a:t>evaluate</a:t>
            </a:r>
            <a:r>
              <a:rPr lang="tr-TR" sz="2400" dirty="0"/>
              <a:t> </a:t>
            </a:r>
            <a:r>
              <a:rPr lang="tr-TR" sz="2400" dirty="0" err="1"/>
              <a:t>the</a:t>
            </a:r>
            <a:r>
              <a:rPr lang="tr-TR" sz="2400" dirty="0"/>
              <a:t> model </a:t>
            </a:r>
            <a:r>
              <a:rPr lang="tr-TR" sz="2400" dirty="0" err="1"/>
              <a:t>for</a:t>
            </a:r>
            <a:r>
              <a:rPr lang="tr-TR" sz="2400" dirty="0"/>
              <a:t> </a:t>
            </a:r>
            <a:r>
              <a:rPr lang="tr-TR" sz="2400" dirty="0" err="1"/>
              <a:t>inference</a:t>
            </a:r>
            <a:endParaRPr lang="tr-TR" sz="2400" dirty="0"/>
          </a:p>
          <a:p>
            <a:endParaRPr lang="de-DE" dirty="0"/>
          </a:p>
        </p:txBody>
      </p:sp>
      <p:sp>
        <p:nvSpPr>
          <p:cNvPr id="7" name="Abgerundetes Rechteck 6">
            <a:extLst>
              <a:ext uri="{FF2B5EF4-FFF2-40B4-BE49-F238E27FC236}">
                <a16:creationId xmlns:a16="http://schemas.microsoft.com/office/drawing/2014/main" id="{B63C6643-15AC-1C43-8935-372C2724490E}"/>
              </a:ext>
            </a:extLst>
          </p:cNvPr>
          <p:cNvSpPr/>
          <p:nvPr/>
        </p:nvSpPr>
        <p:spPr>
          <a:xfrm>
            <a:off x="144141" y="3933056"/>
            <a:ext cx="8820472" cy="250045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640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2738B872-15E0-3545-BD27-55799B24262F}"/>
              </a:ext>
            </a:extLst>
          </p:cNvPr>
          <p:cNvSpPr/>
          <p:nvPr/>
        </p:nvSpPr>
        <p:spPr>
          <a:xfrm>
            <a:off x="255601" y="1096963"/>
            <a:ext cx="5293780" cy="511420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2" name="Titel 1">
            <a:extLst>
              <a:ext uri="{FF2B5EF4-FFF2-40B4-BE49-F238E27FC236}">
                <a16:creationId xmlns:a16="http://schemas.microsoft.com/office/drawing/2014/main" id="{E2F63363-4A23-ED41-A06B-B05C295F9DD4}"/>
              </a:ext>
            </a:extLst>
          </p:cNvPr>
          <p:cNvSpPr>
            <a:spLocks noGrp="1"/>
          </p:cNvSpPr>
          <p:nvPr>
            <p:ph type="title"/>
          </p:nvPr>
        </p:nvSpPr>
        <p:spPr/>
        <p:txBody>
          <a:bodyPr/>
          <a:lstStyle/>
          <a:p>
            <a:r>
              <a:rPr lang="de-DE" dirty="0" err="1"/>
              <a:t>Types</a:t>
            </a:r>
            <a:r>
              <a:rPr lang="de-DE" dirty="0"/>
              <a:t> </a:t>
            </a:r>
            <a:r>
              <a:rPr lang="de-DE" dirty="0" err="1"/>
              <a:t>of</a:t>
            </a:r>
            <a:r>
              <a:rPr lang="de-DE" dirty="0"/>
              <a:t> </a:t>
            </a:r>
            <a:r>
              <a:rPr lang="de-DE" dirty="0" err="1"/>
              <a:t>learning</a:t>
            </a:r>
            <a:r>
              <a:rPr lang="de-DE" dirty="0"/>
              <a:t> (</a:t>
            </a:r>
            <a:r>
              <a:rPr lang="de-DE" dirty="0" err="1"/>
              <a:t>classically</a:t>
            </a:r>
            <a:r>
              <a:rPr lang="de-DE" dirty="0"/>
              <a:t>)</a:t>
            </a:r>
          </a:p>
        </p:txBody>
      </p:sp>
      <p:sp>
        <p:nvSpPr>
          <p:cNvPr id="3" name="Inhaltsplatzhalter 2">
            <a:extLst>
              <a:ext uri="{FF2B5EF4-FFF2-40B4-BE49-F238E27FC236}">
                <a16:creationId xmlns:a16="http://schemas.microsoft.com/office/drawing/2014/main" id="{F59AC9EA-28EC-5446-B249-9490F9BEFC67}"/>
              </a:ext>
            </a:extLst>
          </p:cNvPr>
          <p:cNvSpPr>
            <a:spLocks noGrp="1"/>
          </p:cNvSpPr>
          <p:nvPr>
            <p:ph sz="half" idx="1"/>
          </p:nvPr>
        </p:nvSpPr>
        <p:spPr>
          <a:xfrm>
            <a:off x="457200" y="1124744"/>
            <a:ext cx="4762872" cy="5112544"/>
          </a:xfrm>
        </p:spPr>
        <p:txBody>
          <a:bodyPr/>
          <a:lstStyle/>
          <a:p>
            <a:r>
              <a:rPr lang="de-DE" dirty="0" err="1">
                <a:solidFill>
                  <a:srgbClr val="032EF0"/>
                </a:solidFill>
              </a:rPr>
              <a:t>Supervised</a:t>
            </a:r>
            <a:r>
              <a:rPr lang="de-DE" dirty="0">
                <a:solidFill>
                  <a:srgbClr val="032EF0"/>
                </a:solidFill>
              </a:rPr>
              <a:t> Learning       </a:t>
            </a:r>
            <a:r>
              <a:rPr lang="de-DE" sz="1800" dirty="0"/>
              <a:t> </a:t>
            </a:r>
            <a:r>
              <a:rPr lang="de-DE" dirty="0" err="1"/>
              <a:t>learn</a:t>
            </a:r>
            <a:r>
              <a:rPr lang="de-DE" dirty="0"/>
              <a:t> </a:t>
            </a:r>
            <a:r>
              <a:rPr lang="de-DE" dirty="0" err="1"/>
              <a:t>to</a:t>
            </a:r>
            <a:r>
              <a:rPr lang="de-DE" dirty="0"/>
              <a:t> </a:t>
            </a:r>
            <a:r>
              <a:rPr lang="de-DE" dirty="0" err="1"/>
              <a:t>predict</a:t>
            </a:r>
            <a:r>
              <a:rPr lang="de-DE" dirty="0"/>
              <a:t> an </a:t>
            </a:r>
            <a:r>
              <a:rPr lang="de-DE" dirty="0" err="1"/>
              <a:t>output</a:t>
            </a:r>
            <a:r>
              <a:rPr lang="de-DE" dirty="0"/>
              <a:t> </a:t>
            </a:r>
            <a:r>
              <a:rPr lang="de-DE" dirty="0" err="1"/>
              <a:t>for</a:t>
            </a:r>
            <a:r>
              <a:rPr lang="de-DE" dirty="0"/>
              <a:t> </a:t>
            </a:r>
            <a:r>
              <a:rPr lang="de-DE" dirty="0" err="1"/>
              <a:t>input</a:t>
            </a:r>
            <a:r>
              <a:rPr lang="de-DE" dirty="0"/>
              <a:t> </a:t>
            </a:r>
            <a:r>
              <a:rPr lang="de-DE" dirty="0" err="1"/>
              <a:t>vector</a:t>
            </a:r>
            <a:r>
              <a:rPr lang="de-DE" dirty="0"/>
              <a:t> after </a:t>
            </a:r>
            <a:r>
              <a:rPr lang="de-DE" dirty="0" err="1"/>
              <a:t>training</a:t>
            </a:r>
            <a:r>
              <a:rPr lang="de-DE" dirty="0"/>
              <a:t> </a:t>
            </a:r>
            <a:r>
              <a:rPr lang="de-DE" dirty="0" err="1"/>
              <a:t>with</a:t>
            </a:r>
            <a:r>
              <a:rPr lang="de-DE" dirty="0"/>
              <a:t> </a:t>
            </a:r>
            <a:r>
              <a:rPr lang="de-DE" dirty="0" err="1"/>
              <a:t>labelled</a:t>
            </a:r>
            <a:r>
              <a:rPr lang="de-DE" dirty="0"/>
              <a:t> </a:t>
            </a:r>
            <a:r>
              <a:rPr lang="de-DE" dirty="0" err="1"/>
              <a:t>data</a:t>
            </a:r>
            <a:r>
              <a:rPr lang="de-DE" dirty="0"/>
              <a:t> </a:t>
            </a:r>
          </a:p>
          <a:p>
            <a:r>
              <a:rPr lang="de-DE" dirty="0" err="1">
                <a:solidFill>
                  <a:srgbClr val="032EF0"/>
                </a:solidFill>
              </a:rPr>
              <a:t>Unsupervised</a:t>
            </a:r>
            <a:r>
              <a:rPr lang="de-DE" dirty="0">
                <a:solidFill>
                  <a:srgbClr val="032EF0"/>
                </a:solidFill>
              </a:rPr>
              <a:t> Learning </a:t>
            </a:r>
            <a:r>
              <a:rPr lang="de-DE" dirty="0"/>
              <a:t> </a:t>
            </a:r>
            <a:r>
              <a:rPr lang="de-DE" dirty="0" err="1"/>
              <a:t>discover</a:t>
            </a:r>
            <a:r>
              <a:rPr lang="de-DE" dirty="0"/>
              <a:t> a </a:t>
            </a:r>
            <a:r>
              <a:rPr lang="de-DE" dirty="0" err="1"/>
              <a:t>good</a:t>
            </a:r>
            <a:r>
              <a:rPr lang="de-DE" dirty="0"/>
              <a:t> internal </a:t>
            </a:r>
            <a:r>
              <a:rPr lang="de-DE" dirty="0" err="1"/>
              <a:t>representation</a:t>
            </a:r>
            <a:r>
              <a:rPr lang="de-DE" dirty="0"/>
              <a:t> </a:t>
            </a:r>
            <a:r>
              <a:rPr lang="de-DE" dirty="0" err="1"/>
              <a:t>of</a:t>
            </a:r>
            <a:r>
              <a:rPr lang="de-DE" dirty="0"/>
              <a:t> </a:t>
            </a:r>
            <a:r>
              <a:rPr lang="de-DE" dirty="0" err="1"/>
              <a:t>the</a:t>
            </a:r>
            <a:r>
              <a:rPr lang="de-DE" dirty="0"/>
              <a:t> </a:t>
            </a:r>
            <a:r>
              <a:rPr lang="de-DE" dirty="0" err="1"/>
              <a:t>input</a:t>
            </a:r>
            <a:r>
              <a:rPr lang="de-DE" dirty="0"/>
              <a:t> </a:t>
            </a:r>
          </a:p>
          <a:p>
            <a:r>
              <a:rPr lang="de-DE" dirty="0">
                <a:solidFill>
                  <a:srgbClr val="032EF0"/>
                </a:solidFill>
              </a:rPr>
              <a:t>Reinforcement Learning </a:t>
            </a:r>
            <a:r>
              <a:rPr lang="de-DE" dirty="0"/>
              <a:t> </a:t>
            </a:r>
            <a:r>
              <a:rPr lang="de-DE" dirty="0" err="1"/>
              <a:t>learn</a:t>
            </a:r>
            <a:r>
              <a:rPr lang="de-DE" dirty="0"/>
              <a:t> </a:t>
            </a:r>
            <a:r>
              <a:rPr lang="de-DE" dirty="0" err="1"/>
              <a:t>to</a:t>
            </a:r>
            <a:r>
              <a:rPr lang="de-DE" dirty="0"/>
              <a:t> </a:t>
            </a:r>
            <a:r>
              <a:rPr lang="de-DE" dirty="0" err="1"/>
              <a:t>select</a:t>
            </a:r>
            <a:r>
              <a:rPr lang="de-DE" dirty="0"/>
              <a:t> an </a:t>
            </a:r>
            <a:r>
              <a:rPr lang="de-DE" dirty="0" err="1"/>
              <a:t>action</a:t>
            </a:r>
            <a:r>
              <a:rPr lang="de-DE" dirty="0"/>
              <a:t> </a:t>
            </a:r>
            <a:r>
              <a:rPr lang="de-DE" dirty="0" err="1"/>
              <a:t>to</a:t>
            </a:r>
            <a:r>
              <a:rPr lang="de-DE" dirty="0"/>
              <a:t> </a:t>
            </a:r>
            <a:r>
              <a:rPr lang="de-DE" dirty="0" err="1"/>
              <a:t>maximize</a:t>
            </a:r>
            <a:r>
              <a:rPr lang="de-DE" dirty="0"/>
              <a:t> </a:t>
            </a:r>
            <a:r>
              <a:rPr lang="de-DE" dirty="0" err="1"/>
              <a:t>the</a:t>
            </a:r>
            <a:r>
              <a:rPr lang="de-DE" dirty="0"/>
              <a:t> </a:t>
            </a:r>
            <a:r>
              <a:rPr lang="de-DE" dirty="0" err="1"/>
              <a:t>expectation</a:t>
            </a:r>
            <a:r>
              <a:rPr lang="de-DE" dirty="0"/>
              <a:t> </a:t>
            </a:r>
            <a:r>
              <a:rPr lang="de-DE" dirty="0" err="1"/>
              <a:t>of</a:t>
            </a:r>
            <a:r>
              <a:rPr lang="de-DE" dirty="0"/>
              <a:t> </a:t>
            </a:r>
            <a:r>
              <a:rPr lang="de-DE" dirty="0" err="1"/>
              <a:t>future</a:t>
            </a:r>
            <a:r>
              <a:rPr lang="de-DE" dirty="0"/>
              <a:t> </a:t>
            </a:r>
            <a:r>
              <a:rPr lang="de-DE" dirty="0" err="1"/>
              <a:t>rewards</a:t>
            </a:r>
            <a:r>
              <a:rPr lang="de-DE" dirty="0"/>
              <a:t> (</a:t>
            </a:r>
            <a:r>
              <a:rPr lang="de-DE" dirty="0" err="1"/>
              <a:t>payoff</a:t>
            </a:r>
            <a:r>
              <a:rPr lang="de-DE" dirty="0"/>
              <a:t>) </a:t>
            </a:r>
          </a:p>
          <a:p>
            <a:endParaRPr lang="de-DE" dirty="0"/>
          </a:p>
        </p:txBody>
      </p:sp>
      <p:pic>
        <p:nvPicPr>
          <p:cNvPr id="10" name="Inhaltsplatzhalter 9" descr="Ein Bild, das Text enthält.&#10;&#10;Automatisch generierte Beschreibung">
            <a:extLst>
              <a:ext uri="{FF2B5EF4-FFF2-40B4-BE49-F238E27FC236}">
                <a16:creationId xmlns:a16="http://schemas.microsoft.com/office/drawing/2014/main" id="{4C87D6DD-B135-5D45-B089-C716D267760D}"/>
              </a:ext>
            </a:extLst>
          </p:cNvPr>
          <p:cNvPicPr>
            <a:picLocks noGrp="1" noChangeAspect="1"/>
          </p:cNvPicPr>
          <p:nvPr>
            <p:ph sz="half" idx="2"/>
          </p:nvPr>
        </p:nvPicPr>
        <p:blipFill>
          <a:blip r:embed="rId2"/>
          <a:stretch>
            <a:fillRect/>
          </a:stretch>
        </p:blipFill>
        <p:spPr>
          <a:xfrm>
            <a:off x="6933725" y="1183970"/>
            <a:ext cx="1704947" cy="1391035"/>
          </a:xfrm>
        </p:spPr>
      </p:pic>
      <p:sp>
        <p:nvSpPr>
          <p:cNvPr id="4" name="Foliennummernplatzhalter 3">
            <a:extLst>
              <a:ext uri="{FF2B5EF4-FFF2-40B4-BE49-F238E27FC236}">
                <a16:creationId xmlns:a16="http://schemas.microsoft.com/office/drawing/2014/main" id="{BD486EF8-7875-2C47-A570-61443FDFAFC3}"/>
              </a:ext>
            </a:extLst>
          </p:cNvPr>
          <p:cNvSpPr>
            <a:spLocks noGrp="1"/>
          </p:cNvSpPr>
          <p:nvPr>
            <p:ph type="sldNum" sz="quarter" idx="12"/>
          </p:nvPr>
        </p:nvSpPr>
        <p:spPr/>
        <p:txBody>
          <a:bodyPr/>
          <a:lstStyle/>
          <a:p>
            <a:pPr>
              <a:defRPr/>
            </a:pPr>
            <a:fld id="{FD764AD2-5FB6-FB45-933B-235C7588DE60}" type="slidenum">
              <a:rPr lang="de-DE" smtClean="0"/>
              <a:pPr>
                <a:defRPr/>
              </a:pPr>
              <a:t>8</a:t>
            </a:fld>
            <a:endParaRPr lang="de-DE"/>
          </a:p>
        </p:txBody>
      </p:sp>
      <p:sp>
        <p:nvSpPr>
          <p:cNvPr id="8" name="Abgerundetes Rechteck 7">
            <a:extLst>
              <a:ext uri="{FF2B5EF4-FFF2-40B4-BE49-F238E27FC236}">
                <a16:creationId xmlns:a16="http://schemas.microsoft.com/office/drawing/2014/main" id="{D3702282-4374-E14D-B935-9F35395554E0}"/>
              </a:ext>
            </a:extLst>
          </p:cNvPr>
          <p:cNvSpPr/>
          <p:nvPr/>
        </p:nvSpPr>
        <p:spPr>
          <a:xfrm>
            <a:off x="5817154" y="1124744"/>
            <a:ext cx="3107511" cy="5086425"/>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pic>
        <p:nvPicPr>
          <p:cNvPr id="12" name="Grafik 11">
            <a:extLst>
              <a:ext uri="{FF2B5EF4-FFF2-40B4-BE49-F238E27FC236}">
                <a16:creationId xmlns:a16="http://schemas.microsoft.com/office/drawing/2014/main" id="{62070ABD-C4FF-044B-99E7-DE53A2142E99}"/>
              </a:ext>
            </a:extLst>
          </p:cNvPr>
          <p:cNvPicPr>
            <a:picLocks noChangeAspect="1"/>
          </p:cNvPicPr>
          <p:nvPr/>
        </p:nvPicPr>
        <p:blipFill>
          <a:blip r:embed="rId3"/>
          <a:stretch>
            <a:fillRect/>
          </a:stretch>
        </p:blipFill>
        <p:spPr>
          <a:xfrm>
            <a:off x="6659479" y="2699028"/>
            <a:ext cx="2003657" cy="1474193"/>
          </a:xfrm>
          <a:prstGeom prst="rect">
            <a:avLst/>
          </a:prstGeom>
        </p:spPr>
      </p:pic>
      <p:pic>
        <p:nvPicPr>
          <p:cNvPr id="14" name="Grafik 13">
            <a:extLst>
              <a:ext uri="{FF2B5EF4-FFF2-40B4-BE49-F238E27FC236}">
                <a16:creationId xmlns:a16="http://schemas.microsoft.com/office/drawing/2014/main" id="{447D7602-FC04-B248-8CAB-397C2D5D6438}"/>
              </a:ext>
            </a:extLst>
          </p:cNvPr>
          <p:cNvPicPr>
            <a:picLocks noChangeAspect="1"/>
          </p:cNvPicPr>
          <p:nvPr/>
        </p:nvPicPr>
        <p:blipFill>
          <a:blip r:embed="rId4"/>
          <a:stretch>
            <a:fillRect/>
          </a:stretch>
        </p:blipFill>
        <p:spPr>
          <a:xfrm>
            <a:off x="6365377" y="4322679"/>
            <a:ext cx="2359284" cy="1635245"/>
          </a:xfrm>
          <a:prstGeom prst="rect">
            <a:avLst/>
          </a:prstGeom>
        </p:spPr>
      </p:pic>
    </p:spTree>
    <p:extLst>
      <p:ext uri="{BB962C8B-B14F-4D97-AF65-F5344CB8AC3E}">
        <p14:creationId xmlns:p14="http://schemas.microsoft.com/office/powerpoint/2010/main" val="167806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2738B872-15E0-3545-BD27-55799B24262F}"/>
              </a:ext>
            </a:extLst>
          </p:cNvPr>
          <p:cNvSpPr/>
          <p:nvPr/>
        </p:nvSpPr>
        <p:spPr>
          <a:xfrm>
            <a:off x="412538" y="1080545"/>
            <a:ext cx="4807534" cy="5012751"/>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2" name="Titel 1">
            <a:extLst>
              <a:ext uri="{FF2B5EF4-FFF2-40B4-BE49-F238E27FC236}">
                <a16:creationId xmlns:a16="http://schemas.microsoft.com/office/drawing/2014/main" id="{E2F63363-4A23-ED41-A06B-B05C295F9DD4}"/>
              </a:ext>
            </a:extLst>
          </p:cNvPr>
          <p:cNvSpPr>
            <a:spLocks noGrp="1"/>
          </p:cNvSpPr>
          <p:nvPr>
            <p:ph type="title"/>
          </p:nvPr>
        </p:nvSpPr>
        <p:spPr>
          <a:xfrm>
            <a:off x="457200" y="419120"/>
            <a:ext cx="8229600" cy="503238"/>
          </a:xfrm>
        </p:spPr>
        <p:txBody>
          <a:bodyPr/>
          <a:lstStyle/>
          <a:p>
            <a:r>
              <a:rPr lang="de-DE" sz="2600" dirty="0" err="1"/>
              <a:t>Subtypes</a:t>
            </a:r>
            <a:r>
              <a:rPr lang="de-DE" sz="2600" dirty="0"/>
              <a:t> </a:t>
            </a:r>
            <a:r>
              <a:rPr lang="de-DE" sz="2600" dirty="0" err="1"/>
              <a:t>of</a:t>
            </a:r>
            <a:r>
              <a:rPr lang="de-DE" sz="2600" dirty="0"/>
              <a:t> </a:t>
            </a:r>
            <a:r>
              <a:rPr lang="de-DE" sz="2600" dirty="0" err="1"/>
              <a:t>unsupervised</a:t>
            </a:r>
            <a:r>
              <a:rPr lang="de-DE" sz="2600" dirty="0"/>
              <a:t> l. (in </a:t>
            </a:r>
            <a:r>
              <a:rPr lang="de-DE" sz="2600" dirty="0" err="1"/>
              <a:t>Deep</a:t>
            </a:r>
            <a:r>
              <a:rPr lang="de-DE" sz="2600" dirty="0"/>
              <a:t> Learning </a:t>
            </a:r>
            <a:r>
              <a:rPr lang="de-DE" sz="2600" dirty="0" err="1"/>
              <a:t>context</a:t>
            </a:r>
            <a:r>
              <a:rPr lang="de-DE" sz="2600" dirty="0"/>
              <a:t>)</a:t>
            </a:r>
          </a:p>
        </p:txBody>
      </p:sp>
      <p:sp>
        <p:nvSpPr>
          <p:cNvPr id="3" name="Inhaltsplatzhalter 2">
            <a:extLst>
              <a:ext uri="{FF2B5EF4-FFF2-40B4-BE49-F238E27FC236}">
                <a16:creationId xmlns:a16="http://schemas.microsoft.com/office/drawing/2014/main" id="{F59AC9EA-28EC-5446-B249-9490F9BEFC67}"/>
              </a:ext>
            </a:extLst>
          </p:cNvPr>
          <p:cNvSpPr>
            <a:spLocks noGrp="1"/>
          </p:cNvSpPr>
          <p:nvPr>
            <p:ph sz="half" idx="1"/>
          </p:nvPr>
        </p:nvSpPr>
        <p:spPr>
          <a:xfrm>
            <a:off x="457200" y="1124744"/>
            <a:ext cx="4807534" cy="5112544"/>
          </a:xfrm>
        </p:spPr>
        <p:txBody>
          <a:bodyPr/>
          <a:lstStyle/>
          <a:p>
            <a:r>
              <a:rPr lang="de-DE" dirty="0" err="1">
                <a:solidFill>
                  <a:srgbClr val="032EF0"/>
                </a:solidFill>
              </a:rPr>
              <a:t>Self-supervised</a:t>
            </a:r>
            <a:r>
              <a:rPr lang="de-DE" dirty="0">
                <a:solidFill>
                  <a:srgbClr val="032EF0"/>
                </a:solidFill>
              </a:rPr>
              <a:t> (</a:t>
            </a:r>
            <a:r>
              <a:rPr lang="de-DE" dirty="0" err="1">
                <a:solidFill>
                  <a:srgbClr val="032EF0"/>
                </a:solidFill>
              </a:rPr>
              <a:t>Self-taught</a:t>
            </a:r>
            <a:r>
              <a:rPr lang="de-DE" dirty="0">
                <a:solidFill>
                  <a:srgbClr val="032EF0"/>
                </a:solidFill>
              </a:rPr>
              <a:t>) Learning </a:t>
            </a:r>
            <a:r>
              <a:rPr lang="de-DE" dirty="0"/>
              <a:t>- </a:t>
            </a:r>
            <a:r>
              <a:rPr lang="de-DE" dirty="0" err="1"/>
              <a:t>learn</a:t>
            </a:r>
            <a:r>
              <a:rPr lang="de-DE" dirty="0"/>
              <a:t> </a:t>
            </a:r>
            <a:r>
              <a:rPr lang="de-DE" dirty="0" err="1"/>
              <a:t>with</a:t>
            </a:r>
            <a:r>
              <a:rPr lang="de-DE" dirty="0"/>
              <a:t> </a:t>
            </a:r>
            <a:r>
              <a:rPr lang="de-DE" dirty="0" err="1"/>
              <a:t>targets</a:t>
            </a:r>
            <a:r>
              <a:rPr lang="de-DE" dirty="0"/>
              <a:t> </a:t>
            </a:r>
            <a:r>
              <a:rPr lang="de-DE" dirty="0" err="1"/>
              <a:t>induced</a:t>
            </a:r>
            <a:r>
              <a:rPr lang="de-DE" dirty="0"/>
              <a:t> </a:t>
            </a:r>
            <a:r>
              <a:rPr lang="de-DE" dirty="0" err="1"/>
              <a:t>by</a:t>
            </a:r>
            <a:r>
              <a:rPr lang="de-DE" dirty="0"/>
              <a:t> a </a:t>
            </a:r>
            <a:r>
              <a:rPr lang="de-DE" dirty="0" err="1"/>
              <a:t>prior</a:t>
            </a:r>
            <a:r>
              <a:rPr lang="de-DE" dirty="0"/>
              <a:t> on </a:t>
            </a:r>
            <a:r>
              <a:rPr lang="de-DE" dirty="0" err="1"/>
              <a:t>the</a:t>
            </a:r>
            <a:r>
              <a:rPr lang="de-DE" dirty="0"/>
              <a:t> </a:t>
            </a:r>
            <a:r>
              <a:rPr lang="de-DE" dirty="0" err="1"/>
              <a:t>unlabelled</a:t>
            </a:r>
            <a:r>
              <a:rPr lang="de-DE" dirty="0"/>
              <a:t> </a:t>
            </a:r>
            <a:r>
              <a:rPr lang="de-DE" dirty="0" err="1"/>
              <a:t>training</a:t>
            </a:r>
            <a:r>
              <a:rPr lang="de-DE" dirty="0"/>
              <a:t> </a:t>
            </a:r>
            <a:r>
              <a:rPr lang="de-DE" dirty="0" err="1"/>
              <a:t>data</a:t>
            </a:r>
            <a:r>
              <a:rPr lang="de-DE" dirty="0"/>
              <a:t> </a:t>
            </a:r>
          </a:p>
          <a:p>
            <a:r>
              <a:rPr lang="de-DE" dirty="0">
                <a:solidFill>
                  <a:srgbClr val="032EF0"/>
                </a:solidFill>
              </a:rPr>
              <a:t>Semi-</a:t>
            </a:r>
            <a:r>
              <a:rPr lang="de-DE" dirty="0" err="1">
                <a:solidFill>
                  <a:srgbClr val="032EF0"/>
                </a:solidFill>
              </a:rPr>
              <a:t>supervised</a:t>
            </a:r>
            <a:r>
              <a:rPr lang="de-DE" dirty="0">
                <a:solidFill>
                  <a:srgbClr val="032EF0"/>
                </a:solidFill>
              </a:rPr>
              <a:t> Learning </a:t>
            </a:r>
            <a:r>
              <a:rPr lang="de-DE" dirty="0"/>
              <a:t> </a:t>
            </a:r>
            <a:r>
              <a:rPr lang="de-DE" dirty="0" err="1"/>
              <a:t>learn</a:t>
            </a:r>
            <a:r>
              <a:rPr lang="de-DE" dirty="0"/>
              <a:t> </a:t>
            </a:r>
            <a:r>
              <a:rPr lang="de-DE" dirty="0" err="1"/>
              <a:t>with</a:t>
            </a:r>
            <a:r>
              <a:rPr lang="de-DE" dirty="0"/>
              <a:t> </a:t>
            </a:r>
            <a:r>
              <a:rPr lang="de-DE" dirty="0" err="1"/>
              <a:t>few</a:t>
            </a:r>
            <a:r>
              <a:rPr lang="de-DE" dirty="0"/>
              <a:t> </a:t>
            </a:r>
            <a:r>
              <a:rPr lang="de-DE" dirty="0" err="1"/>
              <a:t>labelled</a:t>
            </a:r>
            <a:r>
              <a:rPr lang="de-DE" dirty="0"/>
              <a:t> </a:t>
            </a:r>
            <a:r>
              <a:rPr lang="de-DE" dirty="0" err="1"/>
              <a:t>examples</a:t>
            </a:r>
            <a:r>
              <a:rPr lang="de-DE" dirty="0"/>
              <a:t> </a:t>
            </a:r>
            <a:r>
              <a:rPr lang="de-DE" dirty="0" err="1"/>
              <a:t>and</a:t>
            </a:r>
            <a:r>
              <a:rPr lang="de-DE" dirty="0"/>
              <a:t> </a:t>
            </a:r>
            <a:r>
              <a:rPr lang="de-DE" dirty="0" err="1"/>
              <a:t>many</a:t>
            </a:r>
            <a:r>
              <a:rPr lang="de-DE" dirty="0"/>
              <a:t> </a:t>
            </a:r>
            <a:r>
              <a:rPr lang="de-DE" dirty="0" err="1"/>
              <a:t>unlabelled</a:t>
            </a:r>
            <a:r>
              <a:rPr lang="de-DE" dirty="0"/>
              <a:t> </a:t>
            </a:r>
            <a:r>
              <a:rPr lang="de-DE" dirty="0" err="1"/>
              <a:t>ones</a:t>
            </a:r>
            <a:r>
              <a:rPr lang="de-DE" dirty="0"/>
              <a:t>              (same </a:t>
            </a:r>
            <a:r>
              <a:rPr lang="de-DE" dirty="0" err="1"/>
              <a:t>distribution</a:t>
            </a:r>
            <a:r>
              <a:rPr lang="de-DE" dirty="0"/>
              <a:t> </a:t>
            </a:r>
            <a:r>
              <a:rPr lang="de-DE" dirty="0" err="1"/>
              <a:t>for</a:t>
            </a:r>
            <a:r>
              <a:rPr lang="de-DE" dirty="0"/>
              <a:t> </a:t>
            </a:r>
            <a:r>
              <a:rPr lang="de-DE" dirty="0" err="1"/>
              <a:t>labelled</a:t>
            </a:r>
            <a:r>
              <a:rPr lang="de-DE" dirty="0"/>
              <a:t> &amp; non-</a:t>
            </a:r>
            <a:r>
              <a:rPr lang="de-DE" dirty="0" err="1"/>
              <a:t>labelled</a:t>
            </a:r>
            <a:r>
              <a:rPr lang="de-DE" dirty="0"/>
              <a:t> </a:t>
            </a:r>
            <a:r>
              <a:rPr lang="de-DE" dirty="0" err="1"/>
              <a:t>data</a:t>
            </a:r>
            <a:r>
              <a:rPr lang="de-DE" dirty="0"/>
              <a:t>)</a:t>
            </a:r>
          </a:p>
          <a:p>
            <a:endParaRPr lang="de-DE" dirty="0"/>
          </a:p>
        </p:txBody>
      </p:sp>
      <p:sp>
        <p:nvSpPr>
          <p:cNvPr id="4" name="Foliennummernplatzhalter 3">
            <a:extLst>
              <a:ext uri="{FF2B5EF4-FFF2-40B4-BE49-F238E27FC236}">
                <a16:creationId xmlns:a16="http://schemas.microsoft.com/office/drawing/2014/main" id="{BD486EF8-7875-2C47-A570-61443FDFAFC3}"/>
              </a:ext>
            </a:extLst>
          </p:cNvPr>
          <p:cNvSpPr>
            <a:spLocks noGrp="1"/>
          </p:cNvSpPr>
          <p:nvPr>
            <p:ph type="sldNum" sz="quarter" idx="12"/>
          </p:nvPr>
        </p:nvSpPr>
        <p:spPr/>
        <p:txBody>
          <a:bodyPr/>
          <a:lstStyle/>
          <a:p>
            <a:pPr>
              <a:defRPr/>
            </a:pPr>
            <a:fld id="{FD764AD2-5FB6-FB45-933B-235C7588DE60}" type="slidenum">
              <a:rPr lang="de-DE" smtClean="0"/>
              <a:pPr>
                <a:defRPr/>
              </a:pPr>
              <a:t>9</a:t>
            </a:fld>
            <a:endParaRPr lang="de-DE"/>
          </a:p>
        </p:txBody>
      </p:sp>
      <p:sp>
        <p:nvSpPr>
          <p:cNvPr id="8" name="Abgerundetes Rechteck 7">
            <a:extLst>
              <a:ext uri="{FF2B5EF4-FFF2-40B4-BE49-F238E27FC236}">
                <a16:creationId xmlns:a16="http://schemas.microsoft.com/office/drawing/2014/main" id="{D3702282-4374-E14D-B935-9F35395554E0}"/>
              </a:ext>
            </a:extLst>
          </p:cNvPr>
          <p:cNvSpPr/>
          <p:nvPr/>
        </p:nvSpPr>
        <p:spPr>
          <a:xfrm>
            <a:off x="5436095" y="1124745"/>
            <a:ext cx="3528517" cy="4968552"/>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pic>
        <p:nvPicPr>
          <p:cNvPr id="11" name="Inhaltsplatzhalter 10">
            <a:extLst>
              <a:ext uri="{FF2B5EF4-FFF2-40B4-BE49-F238E27FC236}">
                <a16:creationId xmlns:a16="http://schemas.microsoft.com/office/drawing/2014/main" id="{7975A544-673A-4641-83A5-FB2CD1154CE9}"/>
              </a:ext>
            </a:extLst>
          </p:cNvPr>
          <p:cNvPicPr>
            <a:picLocks noGrp="1" noChangeAspect="1"/>
          </p:cNvPicPr>
          <p:nvPr>
            <p:ph sz="half" idx="2"/>
          </p:nvPr>
        </p:nvPicPr>
        <p:blipFill>
          <a:blip r:embed="rId3"/>
          <a:stretch>
            <a:fillRect/>
          </a:stretch>
        </p:blipFill>
        <p:spPr>
          <a:xfrm>
            <a:off x="5518566" y="1258725"/>
            <a:ext cx="3363574" cy="2160240"/>
          </a:xfrm>
        </p:spPr>
      </p:pic>
    </p:spTree>
    <p:extLst>
      <p:ext uri="{BB962C8B-B14F-4D97-AF65-F5344CB8AC3E}">
        <p14:creationId xmlns:p14="http://schemas.microsoft.com/office/powerpoint/2010/main" val="2156802950"/>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4525</Words>
  <Application>Microsoft Macintosh PowerPoint</Application>
  <PresentationFormat>Bildschirmpräsentation (4:3)</PresentationFormat>
  <Paragraphs>700</Paragraphs>
  <Slides>60</Slides>
  <Notes>19</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60</vt:i4>
      </vt:variant>
    </vt:vector>
  </HeadingPairs>
  <TitlesOfParts>
    <vt:vector size="71" baseType="lpstr">
      <vt:lpstr>Arial</vt:lpstr>
      <vt:lpstr>Calibri</vt:lpstr>
      <vt:lpstr>Cambria Math</vt:lpstr>
      <vt:lpstr>CMSS10</vt:lpstr>
      <vt:lpstr>CMSSI10</vt:lpstr>
      <vt:lpstr>Gill Sans MT</vt:lpstr>
      <vt:lpstr>Lucida Calligraphy</vt:lpstr>
      <vt:lpstr>Myriad Pro</vt:lpstr>
      <vt:lpstr>Times New Roman</vt:lpstr>
      <vt:lpstr>Wingdings</vt:lpstr>
      <vt:lpstr>7_Standarddesign</vt:lpstr>
      <vt:lpstr>PROBABILISTIC AND DIFFERENTIABLE PROGRAMMING V1:  INTRODUCTION    </vt:lpstr>
      <vt:lpstr>What this course is about</vt:lpstr>
      <vt:lpstr>What this lecture V1 is about</vt:lpstr>
      <vt:lpstr>MACHINE LEARNING</vt:lpstr>
      <vt:lpstr>What We Mean by “Learning”</vt:lpstr>
      <vt:lpstr>Differentiable Programming </vt:lpstr>
      <vt:lpstr>Probabilistic Programming </vt:lpstr>
      <vt:lpstr>Types of learning (classically)</vt:lpstr>
      <vt:lpstr>Subtypes of unsupervised l. (in Deep Learning context)</vt:lpstr>
      <vt:lpstr>Generative vs. Discriminative/descriptive</vt:lpstr>
      <vt:lpstr>Example Supervised Learning: Classification</vt:lpstr>
      <vt:lpstr>Training set X  </vt:lpstr>
      <vt:lpstr>Class C</vt:lpstr>
      <vt:lpstr>Hypothesis class H</vt:lpstr>
      <vt:lpstr>Example Supervised Learning: Regression</vt:lpstr>
      <vt:lpstr>Example Supervised Learning: Regression</vt:lpstr>
      <vt:lpstr>Example Supervised Learning: Regression</vt:lpstr>
      <vt:lpstr>DiFferentiable Programming</vt:lpstr>
      <vt:lpstr>What is Differentiable Programming (DP)?</vt:lpstr>
      <vt:lpstr>DP is a significant generalization of DL!</vt:lpstr>
      <vt:lpstr>What is Deep Learning (DL)?</vt:lpstr>
      <vt:lpstr>Network view of composed functions</vt:lpstr>
      <vt:lpstr>Deep networks</vt:lpstr>
      <vt:lpstr>DP follows the gradient! </vt:lpstr>
      <vt:lpstr>Gradient Descent</vt:lpstr>
      <vt:lpstr>Pros and Cons</vt:lpstr>
      <vt:lpstr>Stochastic Gradient Descent (SGD)</vt:lpstr>
      <vt:lpstr>Backprop: efficient implementation of gradient descent</vt:lpstr>
      <vt:lpstr>Deep networks</vt:lpstr>
      <vt:lpstr>What is Deep Learning?</vt:lpstr>
      <vt:lpstr>Deep Learning (ad 1.)</vt:lpstr>
      <vt:lpstr>Deep Learning (also ad 1.)</vt:lpstr>
      <vt:lpstr>PowerPoint-Präsentation</vt:lpstr>
      <vt:lpstr>DP uses automatic differentation (AD)</vt:lpstr>
      <vt:lpstr>Automatic Differentiation (AD)</vt:lpstr>
      <vt:lpstr>PowerPoint-Präsentation</vt:lpstr>
      <vt:lpstr>PROBABILITIES</vt:lpstr>
      <vt:lpstr>PowerPoint-Präsentation</vt:lpstr>
      <vt:lpstr>Problems with deep (neural) networks (Ghahramani)</vt:lpstr>
      <vt:lpstr>Bayes rule to rule them all ...</vt:lpstr>
      <vt:lpstr>Probabilistic graphical models</vt:lpstr>
      <vt:lpstr>PROBABILISTIC PROGRAMMING</vt:lpstr>
      <vt:lpstr>Why then not stick to probabilities</vt:lpstr>
      <vt:lpstr>Comparison </vt:lpstr>
      <vt:lpstr>Probabilistic Programming Example</vt:lpstr>
      <vt:lpstr>Adequate deep Structures</vt:lpstr>
      <vt:lpstr>Problem 2 of probabilistic graphical models</vt:lpstr>
      <vt:lpstr>Programming with Adequate Deep Structures</vt:lpstr>
      <vt:lpstr>Why Is Inference Hard?</vt:lpstr>
      <vt:lpstr>Alternative Representation</vt:lpstr>
      <vt:lpstr>Sum Out Variables</vt:lpstr>
      <vt:lpstr>Graphical Representation</vt:lpstr>
      <vt:lpstr>Sum-Product Networks (SPNs)</vt:lpstr>
      <vt:lpstr>NearlY THE END</vt:lpstr>
      <vt:lpstr>Topic progress of course in short</vt:lpstr>
      <vt:lpstr>APPENDIX</vt:lpstr>
      <vt:lpstr>Todays lecture is based on the following slides</vt:lpstr>
      <vt:lpstr>Color Convention in this course </vt:lpstr>
      <vt:lpstr>Books for topics covered in this lecture (1)</vt:lpstr>
      <vt:lpstr>Books for topics covered in this lecture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AND DIFFERENTIABLE PROGRAMMING  V1:  INTRODUCTION    </dc:title>
  <dc:creator>Özgür Özcep</dc:creator>
  <cp:lastModifiedBy>Özgür Özcep</cp:lastModifiedBy>
  <cp:revision>152</cp:revision>
  <dcterms:created xsi:type="dcterms:W3CDTF">2020-10-18T13:39:02Z</dcterms:created>
  <dcterms:modified xsi:type="dcterms:W3CDTF">2021-10-27T09:16:09Z</dcterms:modified>
</cp:coreProperties>
</file>